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charts/chart3.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57"/>
  </p:notesMasterIdLst>
  <p:sldIdLst>
    <p:sldId id="256" r:id="rId2"/>
    <p:sldId id="331" r:id="rId3"/>
    <p:sldId id="257" r:id="rId4"/>
    <p:sldId id="258" r:id="rId5"/>
    <p:sldId id="259" r:id="rId6"/>
    <p:sldId id="269" r:id="rId7"/>
    <p:sldId id="260" r:id="rId8"/>
    <p:sldId id="261" r:id="rId9"/>
    <p:sldId id="262" r:id="rId10"/>
    <p:sldId id="263" r:id="rId11"/>
    <p:sldId id="264" r:id="rId12"/>
    <p:sldId id="265" r:id="rId13"/>
    <p:sldId id="266" r:id="rId14"/>
    <p:sldId id="267" r:id="rId15"/>
    <p:sldId id="270" r:id="rId16"/>
    <p:sldId id="271" r:id="rId17"/>
    <p:sldId id="268"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9" r:id="rId32"/>
    <p:sldId id="290" r:id="rId33"/>
    <p:sldId id="291" r:id="rId34"/>
    <p:sldId id="292" r:id="rId35"/>
    <p:sldId id="387" r:id="rId36"/>
    <p:sldId id="293" r:id="rId37"/>
    <p:sldId id="294" r:id="rId38"/>
    <p:sldId id="295" r:id="rId39"/>
    <p:sldId id="296" r:id="rId40"/>
    <p:sldId id="297" r:id="rId41"/>
    <p:sldId id="298" r:id="rId42"/>
    <p:sldId id="299" r:id="rId43"/>
    <p:sldId id="300" r:id="rId44"/>
    <p:sldId id="386" r:id="rId45"/>
    <p:sldId id="301" r:id="rId46"/>
    <p:sldId id="302" r:id="rId47"/>
    <p:sldId id="303" r:id="rId48"/>
    <p:sldId id="307" r:id="rId49"/>
    <p:sldId id="327" r:id="rId50"/>
    <p:sldId id="328" r:id="rId51"/>
    <p:sldId id="329" r:id="rId52"/>
    <p:sldId id="326" r:id="rId53"/>
    <p:sldId id="310" r:id="rId54"/>
    <p:sldId id="311" r:id="rId55"/>
    <p:sldId id="312" r:id="rId56"/>
    <p:sldId id="313" r:id="rId57"/>
    <p:sldId id="314" r:id="rId58"/>
    <p:sldId id="315" r:id="rId59"/>
    <p:sldId id="385" r:id="rId60"/>
    <p:sldId id="316" r:id="rId61"/>
    <p:sldId id="317" r:id="rId62"/>
    <p:sldId id="318" r:id="rId63"/>
    <p:sldId id="319" r:id="rId64"/>
    <p:sldId id="320" r:id="rId65"/>
    <p:sldId id="321" r:id="rId66"/>
    <p:sldId id="322" r:id="rId67"/>
    <p:sldId id="323" r:id="rId68"/>
    <p:sldId id="324" r:id="rId69"/>
    <p:sldId id="325" r:id="rId70"/>
    <p:sldId id="426" r:id="rId71"/>
    <p:sldId id="332" r:id="rId72"/>
    <p:sldId id="333" r:id="rId73"/>
    <p:sldId id="334" r:id="rId74"/>
    <p:sldId id="335" r:id="rId75"/>
    <p:sldId id="427"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9" r:id="rId89"/>
    <p:sldId id="350" r:id="rId90"/>
    <p:sldId id="351" r:id="rId91"/>
    <p:sldId id="354" r:id="rId92"/>
    <p:sldId id="352" r:id="rId93"/>
    <p:sldId id="353" r:id="rId94"/>
    <p:sldId id="355" r:id="rId95"/>
    <p:sldId id="356" r:id="rId96"/>
    <p:sldId id="357" r:id="rId97"/>
    <p:sldId id="358" r:id="rId98"/>
    <p:sldId id="361" r:id="rId99"/>
    <p:sldId id="359" r:id="rId100"/>
    <p:sldId id="360" r:id="rId101"/>
    <p:sldId id="428" r:id="rId102"/>
    <p:sldId id="362" r:id="rId103"/>
    <p:sldId id="364" r:id="rId104"/>
    <p:sldId id="365" r:id="rId105"/>
    <p:sldId id="366" r:id="rId106"/>
    <p:sldId id="367" r:id="rId107"/>
    <p:sldId id="379" r:id="rId108"/>
    <p:sldId id="380" r:id="rId109"/>
    <p:sldId id="381" r:id="rId110"/>
    <p:sldId id="382" r:id="rId111"/>
    <p:sldId id="383" r:id="rId112"/>
    <p:sldId id="429" r:id="rId113"/>
    <p:sldId id="430" r:id="rId114"/>
    <p:sldId id="453" r:id="rId115"/>
    <p:sldId id="391" r:id="rId116"/>
    <p:sldId id="392" r:id="rId117"/>
    <p:sldId id="287" r:id="rId118"/>
    <p:sldId id="393" r:id="rId119"/>
    <p:sldId id="394" r:id="rId120"/>
    <p:sldId id="395" r:id="rId121"/>
    <p:sldId id="396" r:id="rId122"/>
    <p:sldId id="397" r:id="rId123"/>
    <p:sldId id="398" r:id="rId124"/>
    <p:sldId id="399" r:id="rId125"/>
    <p:sldId id="400" r:id="rId126"/>
    <p:sldId id="401" r:id="rId127"/>
    <p:sldId id="421" r:id="rId128"/>
    <p:sldId id="422" r:id="rId129"/>
    <p:sldId id="423" r:id="rId130"/>
    <p:sldId id="424" r:id="rId131"/>
    <p:sldId id="425" r:id="rId132"/>
    <p:sldId id="402" r:id="rId133"/>
    <p:sldId id="403" r:id="rId134"/>
    <p:sldId id="404" r:id="rId135"/>
    <p:sldId id="405" r:id="rId136"/>
    <p:sldId id="406" r:id="rId137"/>
    <p:sldId id="407" r:id="rId138"/>
    <p:sldId id="408" r:id="rId139"/>
    <p:sldId id="409" r:id="rId140"/>
    <p:sldId id="410" r:id="rId141"/>
    <p:sldId id="411" r:id="rId142"/>
    <p:sldId id="412" r:id="rId143"/>
    <p:sldId id="413" r:id="rId144"/>
    <p:sldId id="304" r:id="rId145"/>
    <p:sldId id="273" r:id="rId146"/>
    <p:sldId id="414" r:id="rId147"/>
    <p:sldId id="415" r:id="rId148"/>
    <p:sldId id="416" r:id="rId149"/>
    <p:sldId id="417" r:id="rId150"/>
    <p:sldId id="418" r:id="rId151"/>
    <p:sldId id="419" r:id="rId152"/>
    <p:sldId id="420" r:id="rId153"/>
    <p:sldId id="456" r:id="rId154"/>
    <p:sldId id="457" r:id="rId155"/>
    <p:sldId id="431" r:id="rId156"/>
    <p:sldId id="433" r:id="rId157"/>
    <p:sldId id="434" r:id="rId158"/>
    <p:sldId id="435" r:id="rId159"/>
    <p:sldId id="436" r:id="rId160"/>
    <p:sldId id="272" r:id="rId161"/>
    <p:sldId id="437" r:id="rId162"/>
    <p:sldId id="438" r:id="rId163"/>
    <p:sldId id="439" r:id="rId164"/>
    <p:sldId id="440" r:id="rId165"/>
    <p:sldId id="441" r:id="rId166"/>
    <p:sldId id="442" r:id="rId167"/>
    <p:sldId id="443" r:id="rId168"/>
    <p:sldId id="444" r:id="rId169"/>
    <p:sldId id="445" r:id="rId170"/>
    <p:sldId id="446" r:id="rId171"/>
    <p:sldId id="447" r:id="rId172"/>
    <p:sldId id="448" r:id="rId173"/>
    <p:sldId id="449" r:id="rId174"/>
    <p:sldId id="450" r:id="rId175"/>
    <p:sldId id="451" r:id="rId176"/>
    <p:sldId id="452" r:id="rId177"/>
    <p:sldId id="454" r:id="rId178"/>
    <p:sldId id="455" r:id="rId179"/>
    <p:sldId id="458" r:id="rId180"/>
    <p:sldId id="459" r:id="rId181"/>
    <p:sldId id="462" r:id="rId182"/>
    <p:sldId id="463" r:id="rId183"/>
    <p:sldId id="478" r:id="rId184"/>
    <p:sldId id="464" r:id="rId185"/>
    <p:sldId id="465" r:id="rId186"/>
    <p:sldId id="477" r:id="rId187"/>
    <p:sldId id="466" r:id="rId188"/>
    <p:sldId id="467" r:id="rId189"/>
    <p:sldId id="468" r:id="rId190"/>
    <p:sldId id="469" r:id="rId191"/>
    <p:sldId id="470" r:id="rId192"/>
    <p:sldId id="471" r:id="rId193"/>
    <p:sldId id="472" r:id="rId194"/>
    <p:sldId id="473" r:id="rId195"/>
    <p:sldId id="474" r:id="rId196"/>
    <p:sldId id="475" r:id="rId197"/>
    <p:sldId id="476" r:id="rId198"/>
    <p:sldId id="480" r:id="rId199"/>
    <p:sldId id="483" r:id="rId200"/>
    <p:sldId id="484" r:id="rId201"/>
    <p:sldId id="485" r:id="rId202"/>
    <p:sldId id="486" r:id="rId203"/>
    <p:sldId id="487" r:id="rId204"/>
    <p:sldId id="488" r:id="rId205"/>
    <p:sldId id="481" r:id="rId206"/>
    <p:sldId id="489" r:id="rId207"/>
    <p:sldId id="564" r:id="rId208"/>
    <p:sldId id="490" r:id="rId209"/>
    <p:sldId id="493" r:id="rId210"/>
    <p:sldId id="518" r:id="rId211"/>
    <p:sldId id="519" r:id="rId212"/>
    <p:sldId id="520" r:id="rId213"/>
    <p:sldId id="521" r:id="rId214"/>
    <p:sldId id="522" r:id="rId215"/>
    <p:sldId id="523" r:id="rId216"/>
    <p:sldId id="494" r:id="rId217"/>
    <p:sldId id="495" r:id="rId218"/>
    <p:sldId id="496" r:id="rId219"/>
    <p:sldId id="497" r:id="rId220"/>
    <p:sldId id="498" r:id="rId221"/>
    <p:sldId id="500" r:id="rId222"/>
    <p:sldId id="501" r:id="rId223"/>
    <p:sldId id="502" r:id="rId224"/>
    <p:sldId id="503" r:id="rId225"/>
    <p:sldId id="504" r:id="rId226"/>
    <p:sldId id="505" r:id="rId227"/>
    <p:sldId id="506" r:id="rId228"/>
    <p:sldId id="507" r:id="rId229"/>
    <p:sldId id="508" r:id="rId230"/>
    <p:sldId id="509" r:id="rId231"/>
    <p:sldId id="510" r:id="rId232"/>
    <p:sldId id="524" r:id="rId233"/>
    <p:sldId id="525" r:id="rId234"/>
    <p:sldId id="526" r:id="rId235"/>
    <p:sldId id="511" r:id="rId236"/>
    <p:sldId id="512" r:id="rId237"/>
    <p:sldId id="513" r:id="rId238"/>
    <p:sldId id="514" r:id="rId239"/>
    <p:sldId id="515" r:id="rId240"/>
    <p:sldId id="516" r:id="rId241"/>
    <p:sldId id="527" r:id="rId242"/>
    <p:sldId id="528" r:id="rId243"/>
    <p:sldId id="529" r:id="rId244"/>
    <p:sldId id="530" r:id="rId245"/>
    <p:sldId id="534" r:id="rId246"/>
    <p:sldId id="565" r:id="rId247"/>
    <p:sldId id="539" r:id="rId248"/>
    <p:sldId id="540" r:id="rId249"/>
    <p:sldId id="541" r:id="rId250"/>
    <p:sldId id="542" r:id="rId251"/>
    <p:sldId id="543" r:id="rId252"/>
    <p:sldId id="538" r:id="rId253"/>
    <p:sldId id="551" r:id="rId254"/>
    <p:sldId id="553" r:id="rId255"/>
    <p:sldId id="554" r:id="rId256"/>
    <p:sldId id="555" r:id="rId257"/>
    <p:sldId id="556" r:id="rId258"/>
    <p:sldId id="557" r:id="rId259"/>
    <p:sldId id="558" r:id="rId260"/>
    <p:sldId id="559" r:id="rId261"/>
    <p:sldId id="560" r:id="rId262"/>
    <p:sldId id="561" r:id="rId263"/>
    <p:sldId id="562" r:id="rId264"/>
    <p:sldId id="563" r:id="rId265"/>
    <p:sldId id="552" r:id="rId266"/>
    <p:sldId id="566" r:id="rId267"/>
    <p:sldId id="567" r:id="rId268"/>
    <p:sldId id="569" r:id="rId269"/>
    <p:sldId id="580" r:id="rId270"/>
    <p:sldId id="581" r:id="rId271"/>
    <p:sldId id="582" r:id="rId272"/>
    <p:sldId id="583" r:id="rId273"/>
    <p:sldId id="584" r:id="rId274"/>
    <p:sldId id="585" r:id="rId275"/>
    <p:sldId id="586" r:id="rId276"/>
    <p:sldId id="572" r:id="rId277"/>
    <p:sldId id="573" r:id="rId278"/>
    <p:sldId id="574" r:id="rId279"/>
    <p:sldId id="575" r:id="rId280"/>
    <p:sldId id="576" r:id="rId281"/>
    <p:sldId id="577" r:id="rId282"/>
    <p:sldId id="578" r:id="rId283"/>
    <p:sldId id="579" r:id="rId284"/>
    <p:sldId id="587" r:id="rId285"/>
    <p:sldId id="588" r:id="rId286"/>
    <p:sldId id="589" r:id="rId287"/>
    <p:sldId id="590" r:id="rId288"/>
    <p:sldId id="591" r:id="rId289"/>
    <p:sldId id="592" r:id="rId290"/>
    <p:sldId id="593" r:id="rId291"/>
    <p:sldId id="594" r:id="rId292"/>
    <p:sldId id="595" r:id="rId293"/>
    <p:sldId id="596" r:id="rId294"/>
    <p:sldId id="597" r:id="rId295"/>
    <p:sldId id="598" r:id="rId296"/>
    <p:sldId id="599" r:id="rId297"/>
    <p:sldId id="600" r:id="rId298"/>
    <p:sldId id="601" r:id="rId299"/>
    <p:sldId id="602" r:id="rId300"/>
    <p:sldId id="605" r:id="rId301"/>
    <p:sldId id="606" r:id="rId302"/>
    <p:sldId id="607" r:id="rId303"/>
    <p:sldId id="613" r:id="rId304"/>
    <p:sldId id="614" r:id="rId305"/>
    <p:sldId id="615" r:id="rId306"/>
    <p:sldId id="603" r:id="rId307"/>
    <p:sldId id="604" r:id="rId308"/>
    <p:sldId id="616" r:id="rId309"/>
    <p:sldId id="617" r:id="rId310"/>
    <p:sldId id="621" r:id="rId311"/>
    <p:sldId id="622" r:id="rId312"/>
    <p:sldId id="623" r:id="rId313"/>
    <p:sldId id="624" r:id="rId314"/>
    <p:sldId id="625" r:id="rId315"/>
    <p:sldId id="626" r:id="rId316"/>
    <p:sldId id="627" r:id="rId317"/>
    <p:sldId id="628" r:id="rId318"/>
    <p:sldId id="632" r:id="rId319"/>
    <p:sldId id="633" r:id="rId320"/>
    <p:sldId id="634" r:id="rId321"/>
    <p:sldId id="629" r:id="rId322"/>
    <p:sldId id="635" r:id="rId323"/>
    <p:sldId id="630" r:id="rId324"/>
    <p:sldId id="631" r:id="rId325"/>
    <p:sldId id="305" r:id="rId326"/>
    <p:sldId id="306" r:id="rId327"/>
    <p:sldId id="636" r:id="rId328"/>
    <p:sldId id="637" r:id="rId329"/>
    <p:sldId id="638" r:id="rId330"/>
    <p:sldId id="639" r:id="rId331"/>
    <p:sldId id="640" r:id="rId332"/>
    <p:sldId id="641" r:id="rId333"/>
    <p:sldId id="642" r:id="rId334"/>
    <p:sldId id="643" r:id="rId335"/>
    <p:sldId id="644" r:id="rId336"/>
    <p:sldId id="645" r:id="rId337"/>
    <p:sldId id="646" r:id="rId338"/>
    <p:sldId id="647" r:id="rId339"/>
    <p:sldId id="648" r:id="rId340"/>
    <p:sldId id="649" r:id="rId341"/>
    <p:sldId id="650" r:id="rId342"/>
    <p:sldId id="651" r:id="rId343"/>
    <p:sldId id="652" r:id="rId344"/>
    <p:sldId id="653" r:id="rId345"/>
    <p:sldId id="654" r:id="rId346"/>
    <p:sldId id="655" r:id="rId347"/>
    <p:sldId id="656" r:id="rId348"/>
    <p:sldId id="658" r:id="rId349"/>
    <p:sldId id="659" r:id="rId350"/>
    <p:sldId id="660" r:id="rId351"/>
    <p:sldId id="662" r:id="rId352"/>
    <p:sldId id="384" r:id="rId353"/>
    <p:sldId id="330" r:id="rId354"/>
    <p:sldId id="517" r:id="rId355"/>
    <p:sldId id="661" r:id="rId3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7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notesMaster" Target="notesMasters/notesMaster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viewProps" Target="viewProp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theme" Target="theme/theme1.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tableStyles" Target="tableStyles.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presProps" Target="presProps.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列1</c:v>
                </c:pt>
              </c:strCache>
            </c:strRef>
          </c:tx>
          <c:spPr>
            <a:noFill/>
            <a:ln w="3175">
              <a:solidFill>
                <a:schemeClr val="tx1"/>
              </a:solidFill>
            </a:ln>
          </c:spPr>
          <c:dPt>
            <c:idx val="0"/>
            <c:bubble3D val="0"/>
            <c:spPr>
              <a:noFill/>
              <a:ln w="3175">
                <a:solidFill>
                  <a:schemeClr val="tx1"/>
                </a:solidFill>
              </a:ln>
              <a:effectLst/>
            </c:spPr>
            <c:extLst>
              <c:ext xmlns:c16="http://schemas.microsoft.com/office/drawing/2014/chart" uri="{C3380CC4-5D6E-409C-BE32-E72D297353CC}">
                <c16:uniqueId val="{00000001-6BC2-40F4-A95F-B9FCD2171BC8}"/>
              </c:ext>
            </c:extLst>
          </c:dPt>
          <c:dPt>
            <c:idx val="1"/>
            <c:bubble3D val="0"/>
            <c:spPr>
              <a:noFill/>
              <a:ln w="3175">
                <a:solidFill>
                  <a:schemeClr val="tx1"/>
                </a:solidFill>
              </a:ln>
              <a:effectLst/>
            </c:spPr>
            <c:extLst>
              <c:ext xmlns:c16="http://schemas.microsoft.com/office/drawing/2014/chart" uri="{C3380CC4-5D6E-409C-BE32-E72D297353CC}">
                <c16:uniqueId val="{00000003-6BC2-40F4-A95F-B9FCD2171BC8}"/>
              </c:ext>
            </c:extLst>
          </c:dPt>
          <c:dPt>
            <c:idx val="2"/>
            <c:bubble3D val="0"/>
            <c:spPr>
              <a:noFill/>
              <a:ln w="3175">
                <a:solidFill>
                  <a:schemeClr val="tx1"/>
                </a:solidFill>
              </a:ln>
              <a:effectLst/>
            </c:spPr>
            <c:extLst>
              <c:ext xmlns:c16="http://schemas.microsoft.com/office/drawing/2014/chart" uri="{C3380CC4-5D6E-409C-BE32-E72D297353CC}">
                <c16:uniqueId val="{00000005-6BC2-40F4-A95F-B9FCD2171BC8}"/>
              </c:ext>
            </c:extLst>
          </c:dPt>
          <c:dPt>
            <c:idx val="3"/>
            <c:bubble3D val="0"/>
            <c:spPr>
              <a:noFill/>
              <a:ln w="3175">
                <a:solidFill>
                  <a:schemeClr val="tx1"/>
                </a:solidFill>
              </a:ln>
              <a:effectLst/>
            </c:spPr>
            <c:extLst>
              <c:ext xmlns:c16="http://schemas.microsoft.com/office/drawing/2014/chart" uri="{C3380CC4-5D6E-409C-BE32-E72D297353CC}">
                <c16:uniqueId val="{00000007-6BC2-40F4-A95F-B9FCD2171BC8}"/>
              </c:ext>
            </c:extLst>
          </c:dPt>
          <c:dPt>
            <c:idx val="4"/>
            <c:bubble3D val="0"/>
            <c:spPr>
              <a:noFill/>
              <a:ln w="3175">
                <a:solidFill>
                  <a:schemeClr val="tx1"/>
                </a:solidFill>
              </a:ln>
              <a:effectLst/>
            </c:spPr>
            <c:extLst>
              <c:ext xmlns:c16="http://schemas.microsoft.com/office/drawing/2014/chart" uri="{C3380CC4-5D6E-409C-BE32-E72D297353CC}">
                <c16:uniqueId val="{00000009-6BC2-40F4-A95F-B9FCD2171BC8}"/>
              </c:ext>
            </c:extLst>
          </c:dPt>
          <c:dPt>
            <c:idx val="5"/>
            <c:bubble3D val="0"/>
            <c:spPr>
              <a:noFill/>
              <a:ln w="3175">
                <a:solidFill>
                  <a:schemeClr val="tx1"/>
                </a:solidFill>
              </a:ln>
              <a:effectLst/>
            </c:spPr>
            <c:extLst>
              <c:ext xmlns:c16="http://schemas.microsoft.com/office/drawing/2014/chart" uri="{C3380CC4-5D6E-409C-BE32-E72D297353CC}">
                <c16:uniqueId val="{0000000B-6BC2-40F4-A95F-B9FCD2171BC8}"/>
              </c:ext>
            </c:extLst>
          </c:dPt>
          <c:dPt>
            <c:idx val="6"/>
            <c:bubble3D val="0"/>
            <c:spPr>
              <a:noFill/>
              <a:ln w="0">
                <a:solidFill>
                  <a:schemeClr val="tx1"/>
                </a:solidFill>
              </a:ln>
              <a:effectLst/>
            </c:spPr>
            <c:extLst>
              <c:ext xmlns:c16="http://schemas.microsoft.com/office/drawing/2014/chart" uri="{C3380CC4-5D6E-409C-BE32-E72D297353CC}">
                <c16:uniqueId val="{0000000D-6BC2-40F4-A95F-B9FCD2171BC8}"/>
              </c:ext>
            </c:extLst>
          </c:dPt>
          <c:dPt>
            <c:idx val="7"/>
            <c:bubble3D val="0"/>
            <c:spPr>
              <a:noFill/>
              <a:ln w="3175">
                <a:solidFill>
                  <a:schemeClr val="tx1"/>
                </a:solidFill>
              </a:ln>
              <a:effectLst/>
            </c:spPr>
            <c:extLst>
              <c:ext xmlns:c16="http://schemas.microsoft.com/office/drawing/2014/chart" uri="{C3380CC4-5D6E-409C-BE32-E72D297353CC}">
                <c16:uniqueId val="{0000000F-6BC2-40F4-A95F-B9FCD2171BC8}"/>
              </c:ext>
            </c:extLst>
          </c:dPt>
          <c:dPt>
            <c:idx val="8"/>
            <c:bubble3D val="0"/>
            <c:spPr>
              <a:noFill/>
              <a:ln w="3175">
                <a:solidFill>
                  <a:schemeClr val="tx1"/>
                </a:solidFill>
              </a:ln>
              <a:effectLst/>
            </c:spPr>
            <c:extLst>
              <c:ext xmlns:c16="http://schemas.microsoft.com/office/drawing/2014/chart" uri="{C3380CC4-5D6E-409C-BE32-E72D297353CC}">
                <c16:uniqueId val="{00000011-6BC2-40F4-A95F-B9FCD2171BC8}"/>
              </c:ext>
            </c:extLst>
          </c:dPt>
          <c:dPt>
            <c:idx val="9"/>
            <c:bubble3D val="0"/>
            <c:spPr>
              <a:noFill/>
              <a:ln w="3175">
                <a:solidFill>
                  <a:schemeClr val="tx1"/>
                </a:solidFill>
              </a:ln>
              <a:effectLst/>
            </c:spPr>
            <c:extLst>
              <c:ext xmlns:c16="http://schemas.microsoft.com/office/drawing/2014/chart" uri="{C3380CC4-5D6E-409C-BE32-E72D297353CC}">
                <c16:uniqueId val="{00000013-6BC2-40F4-A95F-B9FCD2171BC8}"/>
              </c:ext>
            </c:extLst>
          </c:dPt>
          <c:dPt>
            <c:idx val="10"/>
            <c:bubble3D val="0"/>
            <c:spPr>
              <a:noFill/>
              <a:ln w="3175">
                <a:solidFill>
                  <a:schemeClr val="tx1"/>
                </a:solidFill>
              </a:ln>
              <a:effectLst/>
            </c:spPr>
            <c:extLst>
              <c:ext xmlns:c16="http://schemas.microsoft.com/office/drawing/2014/chart" uri="{C3380CC4-5D6E-409C-BE32-E72D297353CC}">
                <c16:uniqueId val="{00000015-6BC2-40F4-A95F-B9FCD2171BC8}"/>
              </c:ext>
            </c:extLst>
          </c:dPt>
          <c:dPt>
            <c:idx val="11"/>
            <c:bubble3D val="0"/>
            <c:spPr>
              <a:noFill/>
              <a:ln w="3175">
                <a:solidFill>
                  <a:schemeClr val="tx1"/>
                </a:solidFill>
              </a:ln>
              <a:effectLst/>
            </c:spPr>
            <c:extLst>
              <c:ext xmlns:c16="http://schemas.microsoft.com/office/drawing/2014/chart" uri="{C3380CC4-5D6E-409C-BE32-E72D297353CC}">
                <c16:uniqueId val="{00000017-6BC2-40F4-A95F-B9FCD2171BC8}"/>
              </c:ext>
            </c:extLst>
          </c:dPt>
          <c:dPt>
            <c:idx val="12"/>
            <c:bubble3D val="0"/>
            <c:spPr>
              <a:noFill/>
              <a:ln w="3175">
                <a:solidFill>
                  <a:schemeClr val="tx1"/>
                </a:solidFill>
              </a:ln>
              <a:effectLst/>
            </c:spPr>
            <c:extLst>
              <c:ext xmlns:c16="http://schemas.microsoft.com/office/drawing/2014/chart" uri="{C3380CC4-5D6E-409C-BE32-E72D297353CC}">
                <c16:uniqueId val="{00000019-6BC2-40F4-A95F-B9FCD2171BC8}"/>
              </c:ext>
            </c:extLst>
          </c:dPt>
          <c:dPt>
            <c:idx val="13"/>
            <c:bubble3D val="0"/>
            <c:spPr>
              <a:noFill/>
              <a:ln w="3175">
                <a:solidFill>
                  <a:schemeClr val="tx1"/>
                </a:solidFill>
              </a:ln>
              <a:effectLst/>
            </c:spPr>
            <c:extLst>
              <c:ext xmlns:c16="http://schemas.microsoft.com/office/drawing/2014/chart" uri="{C3380CC4-5D6E-409C-BE32-E72D297353CC}">
                <c16:uniqueId val="{0000001B-6BC2-40F4-A95F-B9FCD2171BC8}"/>
              </c:ext>
            </c:extLst>
          </c:dPt>
          <c:dPt>
            <c:idx val="14"/>
            <c:bubble3D val="0"/>
            <c:spPr>
              <a:noFill/>
              <a:ln w="3175">
                <a:solidFill>
                  <a:schemeClr val="tx1"/>
                </a:solidFill>
              </a:ln>
              <a:effectLst/>
            </c:spPr>
            <c:extLst>
              <c:ext xmlns:c16="http://schemas.microsoft.com/office/drawing/2014/chart" uri="{C3380CC4-5D6E-409C-BE32-E72D297353CC}">
                <c16:uniqueId val="{0000001D-6BC2-40F4-A95F-B9FCD2171BC8}"/>
              </c:ext>
            </c:extLst>
          </c:dPt>
          <c:dPt>
            <c:idx val="15"/>
            <c:bubble3D val="0"/>
            <c:spPr>
              <a:noFill/>
              <a:ln w="3175">
                <a:solidFill>
                  <a:schemeClr val="tx1"/>
                </a:solidFill>
              </a:ln>
              <a:effectLst/>
            </c:spPr>
            <c:extLst>
              <c:ext xmlns:c16="http://schemas.microsoft.com/office/drawing/2014/chart" uri="{C3380CC4-5D6E-409C-BE32-E72D297353CC}">
                <c16:uniqueId val="{0000001F-6BC2-40F4-A95F-B9FCD2171BC8}"/>
              </c:ext>
            </c:extLst>
          </c:dPt>
          <c:dPt>
            <c:idx val="16"/>
            <c:bubble3D val="0"/>
            <c:spPr>
              <a:noFill/>
              <a:ln w="3175">
                <a:solidFill>
                  <a:schemeClr val="tx1"/>
                </a:solidFill>
              </a:ln>
              <a:effectLst/>
            </c:spPr>
            <c:extLst>
              <c:ext xmlns:c16="http://schemas.microsoft.com/office/drawing/2014/chart" uri="{C3380CC4-5D6E-409C-BE32-E72D297353CC}">
                <c16:uniqueId val="{00000021-6BC2-40F4-A95F-B9FCD2171BC8}"/>
              </c:ext>
            </c:extLst>
          </c:dPt>
          <c:dPt>
            <c:idx val="17"/>
            <c:bubble3D val="0"/>
            <c:spPr>
              <a:noFill/>
              <a:ln w="3175">
                <a:solidFill>
                  <a:schemeClr val="tx1"/>
                </a:solidFill>
              </a:ln>
              <a:effectLst/>
            </c:spPr>
            <c:extLst>
              <c:ext xmlns:c16="http://schemas.microsoft.com/office/drawing/2014/chart" uri="{C3380CC4-5D6E-409C-BE32-E72D297353CC}">
                <c16:uniqueId val="{00000023-6BC2-40F4-A95F-B9FCD2171BC8}"/>
              </c:ext>
            </c:extLst>
          </c:dPt>
          <c:dPt>
            <c:idx val="18"/>
            <c:bubble3D val="0"/>
            <c:spPr>
              <a:noFill/>
              <a:ln w="3175">
                <a:solidFill>
                  <a:schemeClr val="tx1"/>
                </a:solidFill>
              </a:ln>
              <a:effectLst/>
            </c:spPr>
            <c:extLst>
              <c:ext xmlns:c16="http://schemas.microsoft.com/office/drawing/2014/chart" uri="{C3380CC4-5D6E-409C-BE32-E72D297353CC}">
                <c16:uniqueId val="{00000025-6BC2-40F4-A95F-B9FCD2171BC8}"/>
              </c:ext>
            </c:extLst>
          </c:dPt>
          <c:dPt>
            <c:idx val="19"/>
            <c:bubble3D val="0"/>
            <c:spPr>
              <a:noFill/>
              <a:ln w="3175">
                <a:solidFill>
                  <a:schemeClr val="tx1"/>
                </a:solidFill>
              </a:ln>
              <a:effectLst/>
            </c:spPr>
            <c:extLst>
              <c:ext xmlns:c16="http://schemas.microsoft.com/office/drawing/2014/chart" uri="{C3380CC4-5D6E-409C-BE32-E72D297353CC}">
                <c16:uniqueId val="{00000027-6BC2-40F4-A95F-B9FCD2171BC8}"/>
              </c:ext>
            </c:extLst>
          </c:dPt>
          <c:dPt>
            <c:idx val="20"/>
            <c:bubble3D val="0"/>
            <c:spPr>
              <a:noFill/>
              <a:ln w="3175">
                <a:solidFill>
                  <a:schemeClr val="tx1"/>
                </a:solidFill>
              </a:ln>
              <a:effectLst/>
            </c:spPr>
            <c:extLst>
              <c:ext xmlns:c16="http://schemas.microsoft.com/office/drawing/2014/chart" uri="{C3380CC4-5D6E-409C-BE32-E72D297353CC}">
                <c16:uniqueId val="{00000029-6BC2-40F4-A95F-B9FCD2171BC8}"/>
              </c:ext>
            </c:extLst>
          </c:dPt>
          <c:dPt>
            <c:idx val="21"/>
            <c:bubble3D val="0"/>
            <c:spPr>
              <a:noFill/>
              <a:ln w="3175">
                <a:solidFill>
                  <a:schemeClr val="tx1"/>
                </a:solidFill>
              </a:ln>
              <a:effectLst/>
            </c:spPr>
            <c:extLst>
              <c:ext xmlns:c16="http://schemas.microsoft.com/office/drawing/2014/chart" uri="{C3380CC4-5D6E-409C-BE32-E72D297353CC}">
                <c16:uniqueId val="{0000002B-6BC2-40F4-A95F-B9FCD2171BC8}"/>
              </c:ext>
            </c:extLst>
          </c:dPt>
          <c:dPt>
            <c:idx val="22"/>
            <c:bubble3D val="0"/>
            <c:spPr>
              <a:noFill/>
              <a:ln w="3175">
                <a:solidFill>
                  <a:schemeClr val="tx1"/>
                </a:solidFill>
              </a:ln>
              <a:effectLst/>
            </c:spPr>
            <c:extLst>
              <c:ext xmlns:c16="http://schemas.microsoft.com/office/drawing/2014/chart" uri="{C3380CC4-5D6E-409C-BE32-E72D297353CC}">
                <c16:uniqueId val="{0000002D-6BC2-40F4-A95F-B9FCD2171BC8}"/>
              </c:ext>
            </c:extLst>
          </c:dPt>
          <c:dPt>
            <c:idx val="23"/>
            <c:bubble3D val="0"/>
            <c:spPr>
              <a:noFill/>
              <a:ln w="3175">
                <a:solidFill>
                  <a:schemeClr val="tx1"/>
                </a:solidFill>
              </a:ln>
              <a:effectLst/>
            </c:spPr>
            <c:extLst>
              <c:ext xmlns:c16="http://schemas.microsoft.com/office/drawing/2014/chart" uri="{C3380CC4-5D6E-409C-BE32-E72D297353CC}">
                <c16:uniqueId val="{0000002F-6BC2-40F4-A95F-B9FCD2171BC8}"/>
              </c:ext>
            </c:extLst>
          </c:dPt>
          <c:dPt>
            <c:idx val="24"/>
            <c:bubble3D val="0"/>
            <c:spPr>
              <a:noFill/>
              <a:ln w="3175">
                <a:solidFill>
                  <a:schemeClr val="tx1"/>
                </a:solidFill>
              </a:ln>
              <a:effectLst/>
            </c:spPr>
            <c:extLst>
              <c:ext xmlns:c16="http://schemas.microsoft.com/office/drawing/2014/chart" uri="{C3380CC4-5D6E-409C-BE32-E72D297353CC}">
                <c16:uniqueId val="{00000031-6BC2-40F4-A95F-B9FCD2171BC8}"/>
              </c:ext>
            </c:extLst>
          </c:dPt>
          <c:dPt>
            <c:idx val="25"/>
            <c:bubble3D val="0"/>
            <c:spPr>
              <a:noFill/>
              <a:ln w="3175">
                <a:solidFill>
                  <a:schemeClr val="tx1"/>
                </a:solidFill>
              </a:ln>
              <a:effectLst/>
            </c:spPr>
            <c:extLst>
              <c:ext xmlns:c16="http://schemas.microsoft.com/office/drawing/2014/chart" uri="{C3380CC4-5D6E-409C-BE32-E72D297353CC}">
                <c16:uniqueId val="{00000033-6BC2-40F4-A95F-B9FCD2171BC8}"/>
              </c:ext>
            </c:extLst>
          </c:dPt>
          <c:dPt>
            <c:idx val="26"/>
            <c:bubble3D val="0"/>
            <c:spPr>
              <a:noFill/>
              <a:ln w="3175">
                <a:solidFill>
                  <a:schemeClr val="tx1"/>
                </a:solidFill>
              </a:ln>
              <a:effectLst/>
            </c:spPr>
            <c:extLst>
              <c:ext xmlns:c16="http://schemas.microsoft.com/office/drawing/2014/chart" uri="{C3380CC4-5D6E-409C-BE32-E72D297353CC}">
                <c16:uniqueId val="{00000035-6BC2-40F4-A95F-B9FCD2171BC8}"/>
              </c:ext>
            </c:extLst>
          </c:dPt>
          <c:dPt>
            <c:idx val="27"/>
            <c:bubble3D val="0"/>
            <c:spPr>
              <a:noFill/>
              <a:ln w="3175">
                <a:solidFill>
                  <a:schemeClr val="tx1"/>
                </a:solidFill>
              </a:ln>
              <a:effectLst/>
            </c:spPr>
            <c:extLst>
              <c:ext xmlns:c16="http://schemas.microsoft.com/office/drawing/2014/chart" uri="{C3380CC4-5D6E-409C-BE32-E72D297353CC}">
                <c16:uniqueId val="{00000037-6BC2-40F4-A95F-B9FCD2171BC8}"/>
              </c:ext>
            </c:extLst>
          </c:dPt>
          <c:dPt>
            <c:idx val="28"/>
            <c:bubble3D val="0"/>
            <c:spPr>
              <a:noFill/>
              <a:ln w="3175">
                <a:solidFill>
                  <a:schemeClr val="tx1"/>
                </a:solidFill>
              </a:ln>
              <a:effectLst/>
            </c:spPr>
            <c:extLst>
              <c:ext xmlns:c16="http://schemas.microsoft.com/office/drawing/2014/chart" uri="{C3380CC4-5D6E-409C-BE32-E72D297353CC}">
                <c16:uniqueId val="{00000039-6BC2-40F4-A95F-B9FCD2171BC8}"/>
              </c:ext>
            </c:extLst>
          </c:dPt>
          <c:dPt>
            <c:idx val="29"/>
            <c:bubble3D val="0"/>
            <c:spPr>
              <a:noFill/>
              <a:ln w="3175">
                <a:solidFill>
                  <a:schemeClr val="tx1"/>
                </a:solidFill>
              </a:ln>
              <a:effectLst/>
            </c:spPr>
            <c:extLst>
              <c:ext xmlns:c16="http://schemas.microsoft.com/office/drawing/2014/chart" uri="{C3380CC4-5D6E-409C-BE32-E72D297353CC}">
                <c16:uniqueId val="{0000003B-6BC2-40F4-A95F-B9FCD2171BC8}"/>
              </c:ext>
            </c:extLst>
          </c:dPt>
          <c:dPt>
            <c:idx val="30"/>
            <c:bubble3D val="0"/>
            <c:spPr>
              <a:noFill/>
              <a:ln w="3175">
                <a:solidFill>
                  <a:schemeClr val="tx1"/>
                </a:solidFill>
              </a:ln>
              <a:effectLst/>
            </c:spPr>
            <c:extLst>
              <c:ext xmlns:c16="http://schemas.microsoft.com/office/drawing/2014/chart" uri="{C3380CC4-5D6E-409C-BE32-E72D297353CC}">
                <c16:uniqueId val="{0000003D-6BC2-40F4-A95F-B9FCD2171BC8}"/>
              </c:ext>
            </c:extLst>
          </c:dPt>
          <c:dPt>
            <c:idx val="31"/>
            <c:bubble3D val="0"/>
            <c:spPr>
              <a:noFill/>
              <a:ln w="3175">
                <a:solidFill>
                  <a:schemeClr val="tx1"/>
                </a:solidFill>
              </a:ln>
              <a:effectLst/>
            </c:spPr>
            <c:extLst>
              <c:ext xmlns:c16="http://schemas.microsoft.com/office/drawing/2014/chart" uri="{C3380CC4-5D6E-409C-BE32-E72D297353CC}">
                <c16:uniqueId val="{0000003F-6BC2-40F4-A95F-B9FCD2171BC8}"/>
              </c:ext>
            </c:extLst>
          </c:dPt>
          <c:cat>
            <c:numRef>
              <c:f>Sheet1!$A$2:$A$33</c:f>
              <c:numCache>
                <c:formatCode>General</c:formatCode>
                <c:ptCount val="32"/>
              </c:numCache>
            </c:numRef>
          </c:cat>
          <c:val>
            <c:numRef>
              <c:f>Sheet1!$B$2:$B$33</c:f>
              <c:numCache>
                <c:formatCode>General</c:formatCode>
                <c:ptCount val="32"/>
                <c:pt idx="0">
                  <c:v>0.41666666660000001</c:v>
                </c:pt>
                <c:pt idx="1">
                  <c:v>0.41666666660000001</c:v>
                </c:pt>
                <c:pt idx="2">
                  <c:v>0.41666666660000001</c:v>
                </c:pt>
                <c:pt idx="3">
                  <c:v>0.41666666660000001</c:v>
                </c:pt>
                <c:pt idx="4">
                  <c:v>0.41666666660000001</c:v>
                </c:pt>
                <c:pt idx="5">
                  <c:v>0.41666666660000001</c:v>
                </c:pt>
                <c:pt idx="6">
                  <c:v>0.41666666660000001</c:v>
                </c:pt>
                <c:pt idx="7">
                  <c:v>0.41666666660000001</c:v>
                </c:pt>
                <c:pt idx="8">
                  <c:v>0.41666666660000001</c:v>
                </c:pt>
                <c:pt idx="9">
                  <c:v>0.41666666660000001</c:v>
                </c:pt>
                <c:pt idx="10">
                  <c:v>0.41666666660000001</c:v>
                </c:pt>
                <c:pt idx="11">
                  <c:v>0.41666666660000001</c:v>
                </c:pt>
                <c:pt idx="12">
                  <c:v>0.41666666660000001</c:v>
                </c:pt>
                <c:pt idx="13">
                  <c:v>0.41666666660000001</c:v>
                </c:pt>
                <c:pt idx="14">
                  <c:v>0.41666666660000001</c:v>
                </c:pt>
                <c:pt idx="15">
                  <c:v>0.41666666660000001</c:v>
                </c:pt>
                <c:pt idx="16">
                  <c:v>0.41666666660000001</c:v>
                </c:pt>
                <c:pt idx="17">
                  <c:v>0.41666666660000001</c:v>
                </c:pt>
                <c:pt idx="18">
                  <c:v>0.41666666660000001</c:v>
                </c:pt>
                <c:pt idx="19">
                  <c:v>0.41666666660000001</c:v>
                </c:pt>
                <c:pt idx="20">
                  <c:v>0.41666666660000001</c:v>
                </c:pt>
                <c:pt idx="21">
                  <c:v>0.41666666660000001</c:v>
                </c:pt>
                <c:pt idx="22">
                  <c:v>0.41666666660000001</c:v>
                </c:pt>
                <c:pt idx="23">
                  <c:v>0.41666666660000001</c:v>
                </c:pt>
                <c:pt idx="24">
                  <c:v>0.41666666660000001</c:v>
                </c:pt>
                <c:pt idx="25">
                  <c:v>0.41666666660000001</c:v>
                </c:pt>
                <c:pt idx="26">
                  <c:v>0.41666666660000001</c:v>
                </c:pt>
                <c:pt idx="27">
                  <c:v>0.41666666660000001</c:v>
                </c:pt>
                <c:pt idx="28">
                  <c:v>0.41666666660000001</c:v>
                </c:pt>
                <c:pt idx="29">
                  <c:v>0.41666666660000001</c:v>
                </c:pt>
                <c:pt idx="30">
                  <c:v>0.41666666660000001</c:v>
                </c:pt>
                <c:pt idx="31">
                  <c:v>0.41666666660000001</c:v>
                </c:pt>
              </c:numCache>
            </c:numRef>
          </c:val>
          <c:extLst>
            <c:ext xmlns:c16="http://schemas.microsoft.com/office/drawing/2014/chart" uri="{C3380CC4-5D6E-409C-BE32-E72D297353CC}">
              <c16:uniqueId val="{00000040-6BC2-40F4-A95F-B9FCD2171BC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列1</c:v>
                </c:pt>
              </c:strCache>
            </c:strRef>
          </c:tx>
          <c:spPr>
            <a:solidFill>
              <a:schemeClr val="tx1"/>
            </a:solidFill>
            <a:ln w="3175">
              <a:solidFill>
                <a:schemeClr val="tx1"/>
              </a:solidFill>
            </a:ln>
          </c:spPr>
          <c:dPt>
            <c:idx val="0"/>
            <c:bubble3D val="0"/>
            <c:spPr>
              <a:solidFill>
                <a:schemeClr val="tx1"/>
              </a:solidFill>
              <a:ln w="3175">
                <a:solidFill>
                  <a:schemeClr val="tx1"/>
                </a:solidFill>
              </a:ln>
              <a:effectLst/>
            </c:spPr>
            <c:extLst>
              <c:ext xmlns:c16="http://schemas.microsoft.com/office/drawing/2014/chart" uri="{C3380CC4-5D6E-409C-BE32-E72D297353CC}">
                <c16:uniqueId val="{00000001-7D18-46DD-8982-4B4B73960FBD}"/>
              </c:ext>
            </c:extLst>
          </c:dPt>
          <c:dPt>
            <c:idx val="1"/>
            <c:bubble3D val="0"/>
            <c:spPr>
              <a:noFill/>
              <a:ln w="3175">
                <a:solidFill>
                  <a:schemeClr val="tx1"/>
                </a:solidFill>
              </a:ln>
              <a:effectLst/>
            </c:spPr>
            <c:extLst>
              <c:ext xmlns:c16="http://schemas.microsoft.com/office/drawing/2014/chart" uri="{C3380CC4-5D6E-409C-BE32-E72D297353CC}">
                <c16:uniqueId val="{00000003-7D18-46DD-8982-4B4B73960FBD}"/>
              </c:ext>
            </c:extLst>
          </c:dPt>
          <c:dPt>
            <c:idx val="2"/>
            <c:bubble3D val="0"/>
            <c:spPr>
              <a:solidFill>
                <a:schemeClr val="tx1"/>
              </a:solidFill>
              <a:ln w="3175">
                <a:solidFill>
                  <a:schemeClr val="tx1"/>
                </a:solidFill>
              </a:ln>
              <a:effectLst/>
            </c:spPr>
            <c:extLst>
              <c:ext xmlns:c16="http://schemas.microsoft.com/office/drawing/2014/chart" uri="{C3380CC4-5D6E-409C-BE32-E72D297353CC}">
                <c16:uniqueId val="{00000005-7D18-46DD-8982-4B4B73960FBD}"/>
              </c:ext>
            </c:extLst>
          </c:dPt>
          <c:dPt>
            <c:idx val="3"/>
            <c:bubble3D val="0"/>
            <c:spPr>
              <a:solidFill>
                <a:schemeClr val="tx1"/>
              </a:solidFill>
              <a:ln w="3175">
                <a:solidFill>
                  <a:schemeClr val="tx1"/>
                </a:solidFill>
              </a:ln>
              <a:effectLst/>
            </c:spPr>
            <c:extLst>
              <c:ext xmlns:c16="http://schemas.microsoft.com/office/drawing/2014/chart" uri="{C3380CC4-5D6E-409C-BE32-E72D297353CC}">
                <c16:uniqueId val="{00000007-7D18-46DD-8982-4B4B73960FBD}"/>
              </c:ext>
            </c:extLst>
          </c:dPt>
          <c:dPt>
            <c:idx val="4"/>
            <c:bubble3D val="0"/>
            <c:spPr>
              <a:solidFill>
                <a:schemeClr val="tx1"/>
              </a:solidFill>
              <a:ln w="3175">
                <a:solidFill>
                  <a:schemeClr val="tx1"/>
                </a:solidFill>
              </a:ln>
              <a:effectLst/>
            </c:spPr>
            <c:extLst>
              <c:ext xmlns:c16="http://schemas.microsoft.com/office/drawing/2014/chart" uri="{C3380CC4-5D6E-409C-BE32-E72D297353CC}">
                <c16:uniqueId val="{00000009-7D18-46DD-8982-4B4B73960FBD}"/>
              </c:ext>
            </c:extLst>
          </c:dPt>
          <c:dPt>
            <c:idx val="5"/>
            <c:bubble3D val="0"/>
            <c:spPr>
              <a:solidFill>
                <a:schemeClr val="tx1"/>
              </a:solidFill>
              <a:ln w="3175">
                <a:solidFill>
                  <a:schemeClr val="tx1"/>
                </a:solidFill>
              </a:ln>
              <a:effectLst/>
            </c:spPr>
            <c:extLst>
              <c:ext xmlns:c16="http://schemas.microsoft.com/office/drawing/2014/chart" uri="{C3380CC4-5D6E-409C-BE32-E72D297353CC}">
                <c16:uniqueId val="{0000000B-7D18-46DD-8982-4B4B73960FBD}"/>
              </c:ext>
            </c:extLst>
          </c:dPt>
          <c:dPt>
            <c:idx val="6"/>
            <c:bubble3D val="0"/>
            <c:spPr>
              <a:solidFill>
                <a:schemeClr val="tx1"/>
              </a:solidFill>
              <a:ln w="0">
                <a:solidFill>
                  <a:schemeClr val="tx1"/>
                </a:solidFill>
              </a:ln>
              <a:effectLst/>
            </c:spPr>
            <c:extLst>
              <c:ext xmlns:c16="http://schemas.microsoft.com/office/drawing/2014/chart" uri="{C3380CC4-5D6E-409C-BE32-E72D297353CC}">
                <c16:uniqueId val="{0000000D-7D18-46DD-8982-4B4B73960FBD}"/>
              </c:ext>
            </c:extLst>
          </c:dPt>
          <c:dPt>
            <c:idx val="7"/>
            <c:bubble3D val="0"/>
            <c:spPr>
              <a:solidFill>
                <a:schemeClr val="tx1"/>
              </a:solidFill>
              <a:ln w="3175">
                <a:solidFill>
                  <a:schemeClr val="tx1"/>
                </a:solidFill>
              </a:ln>
              <a:effectLst/>
            </c:spPr>
            <c:extLst>
              <c:ext xmlns:c16="http://schemas.microsoft.com/office/drawing/2014/chart" uri="{C3380CC4-5D6E-409C-BE32-E72D297353CC}">
                <c16:uniqueId val="{0000000F-7D18-46DD-8982-4B4B73960FBD}"/>
              </c:ext>
            </c:extLst>
          </c:dPt>
          <c:dPt>
            <c:idx val="8"/>
            <c:bubble3D val="0"/>
            <c:spPr>
              <a:solidFill>
                <a:schemeClr val="tx1"/>
              </a:solidFill>
              <a:ln w="3175">
                <a:solidFill>
                  <a:schemeClr val="tx1"/>
                </a:solidFill>
              </a:ln>
              <a:effectLst/>
            </c:spPr>
            <c:extLst>
              <c:ext xmlns:c16="http://schemas.microsoft.com/office/drawing/2014/chart" uri="{C3380CC4-5D6E-409C-BE32-E72D297353CC}">
                <c16:uniqueId val="{00000011-7D18-46DD-8982-4B4B73960FBD}"/>
              </c:ext>
            </c:extLst>
          </c:dPt>
          <c:dPt>
            <c:idx val="9"/>
            <c:bubble3D val="0"/>
            <c:spPr>
              <a:solidFill>
                <a:schemeClr val="tx1"/>
              </a:solidFill>
              <a:ln w="3175">
                <a:solidFill>
                  <a:schemeClr val="tx1"/>
                </a:solidFill>
              </a:ln>
              <a:effectLst/>
            </c:spPr>
            <c:extLst>
              <c:ext xmlns:c16="http://schemas.microsoft.com/office/drawing/2014/chart" uri="{C3380CC4-5D6E-409C-BE32-E72D297353CC}">
                <c16:uniqueId val="{00000013-7D18-46DD-8982-4B4B73960FBD}"/>
              </c:ext>
            </c:extLst>
          </c:dPt>
          <c:dPt>
            <c:idx val="10"/>
            <c:bubble3D val="0"/>
            <c:spPr>
              <a:noFill/>
              <a:ln w="3175">
                <a:solidFill>
                  <a:schemeClr val="tx1"/>
                </a:solidFill>
              </a:ln>
              <a:effectLst/>
            </c:spPr>
            <c:extLst>
              <c:ext xmlns:c16="http://schemas.microsoft.com/office/drawing/2014/chart" uri="{C3380CC4-5D6E-409C-BE32-E72D297353CC}">
                <c16:uniqueId val="{00000015-7D18-46DD-8982-4B4B73960FBD}"/>
              </c:ext>
            </c:extLst>
          </c:dPt>
          <c:dPt>
            <c:idx val="11"/>
            <c:bubble3D val="0"/>
            <c:spPr>
              <a:solidFill>
                <a:schemeClr val="tx1"/>
              </a:solidFill>
              <a:ln w="3175">
                <a:solidFill>
                  <a:schemeClr val="tx1"/>
                </a:solidFill>
              </a:ln>
              <a:effectLst/>
            </c:spPr>
            <c:extLst>
              <c:ext xmlns:c16="http://schemas.microsoft.com/office/drawing/2014/chart" uri="{C3380CC4-5D6E-409C-BE32-E72D297353CC}">
                <c16:uniqueId val="{00000017-7D18-46DD-8982-4B4B73960FBD}"/>
              </c:ext>
            </c:extLst>
          </c:dPt>
          <c:dPt>
            <c:idx val="12"/>
            <c:bubble3D val="0"/>
            <c:spPr>
              <a:solidFill>
                <a:schemeClr val="tx1"/>
              </a:solidFill>
              <a:ln w="3175">
                <a:solidFill>
                  <a:schemeClr val="tx1"/>
                </a:solidFill>
              </a:ln>
              <a:effectLst/>
            </c:spPr>
            <c:extLst>
              <c:ext xmlns:c16="http://schemas.microsoft.com/office/drawing/2014/chart" uri="{C3380CC4-5D6E-409C-BE32-E72D297353CC}">
                <c16:uniqueId val="{00000019-7D18-46DD-8982-4B4B73960FBD}"/>
              </c:ext>
            </c:extLst>
          </c:dPt>
          <c:dPt>
            <c:idx val="13"/>
            <c:bubble3D val="0"/>
            <c:spPr>
              <a:noFill/>
              <a:ln w="3175">
                <a:solidFill>
                  <a:schemeClr val="tx1"/>
                </a:solidFill>
              </a:ln>
              <a:effectLst/>
            </c:spPr>
            <c:extLst>
              <c:ext xmlns:c16="http://schemas.microsoft.com/office/drawing/2014/chart" uri="{C3380CC4-5D6E-409C-BE32-E72D297353CC}">
                <c16:uniqueId val="{0000001B-7D18-46DD-8982-4B4B73960FBD}"/>
              </c:ext>
            </c:extLst>
          </c:dPt>
          <c:dPt>
            <c:idx val="14"/>
            <c:bubble3D val="0"/>
            <c:spPr>
              <a:solidFill>
                <a:schemeClr val="tx1"/>
              </a:solidFill>
              <a:ln w="3175">
                <a:solidFill>
                  <a:schemeClr val="tx1"/>
                </a:solidFill>
              </a:ln>
              <a:effectLst/>
            </c:spPr>
            <c:extLst>
              <c:ext xmlns:c16="http://schemas.microsoft.com/office/drawing/2014/chart" uri="{C3380CC4-5D6E-409C-BE32-E72D297353CC}">
                <c16:uniqueId val="{0000001D-7D18-46DD-8982-4B4B73960FBD}"/>
              </c:ext>
            </c:extLst>
          </c:dPt>
          <c:dPt>
            <c:idx val="15"/>
            <c:bubble3D val="0"/>
            <c:spPr>
              <a:solidFill>
                <a:schemeClr val="tx1"/>
              </a:solidFill>
              <a:ln w="3175">
                <a:solidFill>
                  <a:schemeClr val="tx1"/>
                </a:solidFill>
              </a:ln>
              <a:effectLst/>
            </c:spPr>
            <c:extLst>
              <c:ext xmlns:c16="http://schemas.microsoft.com/office/drawing/2014/chart" uri="{C3380CC4-5D6E-409C-BE32-E72D297353CC}">
                <c16:uniqueId val="{0000001F-7D18-46DD-8982-4B4B73960FBD}"/>
              </c:ext>
            </c:extLst>
          </c:dPt>
          <c:dPt>
            <c:idx val="16"/>
            <c:bubble3D val="0"/>
            <c:spPr>
              <a:solidFill>
                <a:schemeClr val="tx1"/>
              </a:solidFill>
              <a:ln w="3175">
                <a:solidFill>
                  <a:schemeClr val="tx1"/>
                </a:solidFill>
              </a:ln>
              <a:effectLst/>
            </c:spPr>
            <c:extLst>
              <c:ext xmlns:c16="http://schemas.microsoft.com/office/drawing/2014/chart" uri="{C3380CC4-5D6E-409C-BE32-E72D297353CC}">
                <c16:uniqueId val="{00000021-7D18-46DD-8982-4B4B73960FBD}"/>
              </c:ext>
            </c:extLst>
          </c:dPt>
          <c:dPt>
            <c:idx val="17"/>
            <c:bubble3D val="0"/>
            <c:spPr>
              <a:solidFill>
                <a:schemeClr val="tx1"/>
              </a:solidFill>
              <a:ln w="3175">
                <a:solidFill>
                  <a:schemeClr val="tx1"/>
                </a:solidFill>
              </a:ln>
              <a:effectLst/>
            </c:spPr>
            <c:extLst>
              <c:ext xmlns:c16="http://schemas.microsoft.com/office/drawing/2014/chart" uri="{C3380CC4-5D6E-409C-BE32-E72D297353CC}">
                <c16:uniqueId val="{00000023-7D18-46DD-8982-4B4B73960FBD}"/>
              </c:ext>
            </c:extLst>
          </c:dPt>
          <c:dPt>
            <c:idx val="18"/>
            <c:bubble3D val="0"/>
            <c:spPr>
              <a:solidFill>
                <a:schemeClr val="tx1"/>
              </a:solidFill>
              <a:ln w="3175">
                <a:solidFill>
                  <a:schemeClr val="tx1"/>
                </a:solidFill>
              </a:ln>
              <a:effectLst/>
            </c:spPr>
            <c:extLst>
              <c:ext xmlns:c16="http://schemas.microsoft.com/office/drawing/2014/chart" uri="{C3380CC4-5D6E-409C-BE32-E72D297353CC}">
                <c16:uniqueId val="{00000025-7D18-46DD-8982-4B4B73960FBD}"/>
              </c:ext>
            </c:extLst>
          </c:dPt>
          <c:dPt>
            <c:idx val="19"/>
            <c:bubble3D val="0"/>
            <c:spPr>
              <a:solidFill>
                <a:schemeClr val="tx1"/>
              </a:solidFill>
              <a:ln w="3175">
                <a:solidFill>
                  <a:schemeClr val="tx1"/>
                </a:solidFill>
              </a:ln>
              <a:effectLst/>
            </c:spPr>
            <c:extLst>
              <c:ext xmlns:c16="http://schemas.microsoft.com/office/drawing/2014/chart" uri="{C3380CC4-5D6E-409C-BE32-E72D297353CC}">
                <c16:uniqueId val="{00000027-7D18-46DD-8982-4B4B73960FBD}"/>
              </c:ext>
            </c:extLst>
          </c:dPt>
          <c:dPt>
            <c:idx val="20"/>
            <c:bubble3D val="0"/>
            <c:spPr>
              <a:solidFill>
                <a:schemeClr val="tx1"/>
              </a:solidFill>
              <a:ln w="3175">
                <a:solidFill>
                  <a:schemeClr val="tx1"/>
                </a:solidFill>
              </a:ln>
              <a:effectLst/>
            </c:spPr>
            <c:extLst>
              <c:ext xmlns:c16="http://schemas.microsoft.com/office/drawing/2014/chart" uri="{C3380CC4-5D6E-409C-BE32-E72D297353CC}">
                <c16:uniqueId val="{00000029-7D18-46DD-8982-4B4B73960FBD}"/>
              </c:ext>
            </c:extLst>
          </c:dPt>
          <c:dPt>
            <c:idx val="21"/>
            <c:bubble3D val="0"/>
            <c:spPr>
              <a:solidFill>
                <a:schemeClr val="tx1"/>
              </a:solidFill>
              <a:ln w="3175">
                <a:solidFill>
                  <a:schemeClr val="tx1"/>
                </a:solidFill>
              </a:ln>
              <a:effectLst/>
            </c:spPr>
            <c:extLst>
              <c:ext xmlns:c16="http://schemas.microsoft.com/office/drawing/2014/chart" uri="{C3380CC4-5D6E-409C-BE32-E72D297353CC}">
                <c16:uniqueId val="{0000002B-7D18-46DD-8982-4B4B73960FBD}"/>
              </c:ext>
            </c:extLst>
          </c:dPt>
          <c:dPt>
            <c:idx val="22"/>
            <c:bubble3D val="0"/>
            <c:spPr>
              <a:solidFill>
                <a:schemeClr val="tx1"/>
              </a:solidFill>
              <a:ln w="3175">
                <a:solidFill>
                  <a:schemeClr val="tx1"/>
                </a:solidFill>
              </a:ln>
              <a:effectLst/>
            </c:spPr>
            <c:extLst>
              <c:ext xmlns:c16="http://schemas.microsoft.com/office/drawing/2014/chart" uri="{C3380CC4-5D6E-409C-BE32-E72D297353CC}">
                <c16:uniqueId val="{0000002D-7D18-46DD-8982-4B4B73960FBD}"/>
              </c:ext>
            </c:extLst>
          </c:dPt>
          <c:dPt>
            <c:idx val="23"/>
            <c:bubble3D val="0"/>
            <c:spPr>
              <a:solidFill>
                <a:schemeClr val="tx1"/>
              </a:solidFill>
              <a:ln w="3175">
                <a:solidFill>
                  <a:schemeClr val="tx1"/>
                </a:solidFill>
              </a:ln>
              <a:effectLst/>
            </c:spPr>
            <c:extLst>
              <c:ext xmlns:c16="http://schemas.microsoft.com/office/drawing/2014/chart" uri="{C3380CC4-5D6E-409C-BE32-E72D297353CC}">
                <c16:uniqueId val="{0000002F-7D18-46DD-8982-4B4B73960FBD}"/>
              </c:ext>
            </c:extLst>
          </c:dPt>
          <c:dPt>
            <c:idx val="24"/>
            <c:bubble3D val="0"/>
            <c:spPr>
              <a:solidFill>
                <a:schemeClr val="tx1"/>
              </a:solidFill>
              <a:ln w="3175">
                <a:solidFill>
                  <a:schemeClr val="tx1"/>
                </a:solidFill>
              </a:ln>
              <a:effectLst/>
            </c:spPr>
            <c:extLst>
              <c:ext xmlns:c16="http://schemas.microsoft.com/office/drawing/2014/chart" uri="{C3380CC4-5D6E-409C-BE32-E72D297353CC}">
                <c16:uniqueId val="{00000031-7D18-46DD-8982-4B4B73960FBD}"/>
              </c:ext>
            </c:extLst>
          </c:dPt>
          <c:dPt>
            <c:idx val="25"/>
            <c:bubble3D val="0"/>
            <c:spPr>
              <a:solidFill>
                <a:schemeClr val="tx1"/>
              </a:solidFill>
              <a:ln w="3175">
                <a:solidFill>
                  <a:schemeClr val="tx1"/>
                </a:solidFill>
              </a:ln>
              <a:effectLst/>
            </c:spPr>
            <c:extLst>
              <c:ext xmlns:c16="http://schemas.microsoft.com/office/drawing/2014/chart" uri="{C3380CC4-5D6E-409C-BE32-E72D297353CC}">
                <c16:uniqueId val="{00000033-7D18-46DD-8982-4B4B73960FBD}"/>
              </c:ext>
            </c:extLst>
          </c:dPt>
          <c:dPt>
            <c:idx val="26"/>
            <c:bubble3D val="0"/>
            <c:spPr>
              <a:solidFill>
                <a:schemeClr val="tx1"/>
              </a:solidFill>
              <a:ln w="3175">
                <a:solidFill>
                  <a:schemeClr val="tx1"/>
                </a:solidFill>
              </a:ln>
              <a:effectLst/>
            </c:spPr>
            <c:extLst>
              <c:ext xmlns:c16="http://schemas.microsoft.com/office/drawing/2014/chart" uri="{C3380CC4-5D6E-409C-BE32-E72D297353CC}">
                <c16:uniqueId val="{00000035-7D18-46DD-8982-4B4B73960FBD}"/>
              </c:ext>
            </c:extLst>
          </c:dPt>
          <c:dPt>
            <c:idx val="27"/>
            <c:bubble3D val="0"/>
            <c:spPr>
              <a:solidFill>
                <a:schemeClr val="tx1"/>
              </a:solidFill>
              <a:ln w="3175">
                <a:solidFill>
                  <a:schemeClr val="tx1"/>
                </a:solidFill>
              </a:ln>
              <a:effectLst/>
            </c:spPr>
            <c:extLst>
              <c:ext xmlns:c16="http://schemas.microsoft.com/office/drawing/2014/chart" uri="{C3380CC4-5D6E-409C-BE32-E72D297353CC}">
                <c16:uniqueId val="{00000037-7D18-46DD-8982-4B4B73960FBD}"/>
              </c:ext>
            </c:extLst>
          </c:dPt>
          <c:dPt>
            <c:idx val="28"/>
            <c:bubble3D val="0"/>
            <c:spPr>
              <a:noFill/>
              <a:ln w="3175">
                <a:solidFill>
                  <a:schemeClr val="tx1"/>
                </a:solidFill>
              </a:ln>
              <a:effectLst/>
            </c:spPr>
            <c:extLst>
              <c:ext xmlns:c16="http://schemas.microsoft.com/office/drawing/2014/chart" uri="{C3380CC4-5D6E-409C-BE32-E72D297353CC}">
                <c16:uniqueId val="{00000039-7D18-46DD-8982-4B4B73960FBD}"/>
              </c:ext>
            </c:extLst>
          </c:dPt>
          <c:dPt>
            <c:idx val="29"/>
            <c:bubble3D val="0"/>
            <c:spPr>
              <a:solidFill>
                <a:schemeClr val="tx1"/>
              </a:solidFill>
              <a:ln w="3175">
                <a:solidFill>
                  <a:schemeClr val="tx1"/>
                </a:solidFill>
              </a:ln>
              <a:effectLst/>
            </c:spPr>
            <c:extLst>
              <c:ext xmlns:c16="http://schemas.microsoft.com/office/drawing/2014/chart" uri="{C3380CC4-5D6E-409C-BE32-E72D297353CC}">
                <c16:uniqueId val="{0000003B-7D18-46DD-8982-4B4B73960FBD}"/>
              </c:ext>
            </c:extLst>
          </c:dPt>
          <c:dPt>
            <c:idx val="30"/>
            <c:bubble3D val="0"/>
            <c:spPr>
              <a:solidFill>
                <a:schemeClr val="tx1"/>
              </a:solidFill>
              <a:ln w="3175">
                <a:solidFill>
                  <a:schemeClr val="tx1"/>
                </a:solidFill>
              </a:ln>
              <a:effectLst/>
            </c:spPr>
            <c:extLst>
              <c:ext xmlns:c16="http://schemas.microsoft.com/office/drawing/2014/chart" uri="{C3380CC4-5D6E-409C-BE32-E72D297353CC}">
                <c16:uniqueId val="{0000003D-7D18-46DD-8982-4B4B73960FBD}"/>
              </c:ext>
            </c:extLst>
          </c:dPt>
          <c:dPt>
            <c:idx val="31"/>
            <c:bubble3D val="0"/>
            <c:spPr>
              <a:solidFill>
                <a:schemeClr val="tx1"/>
              </a:solidFill>
              <a:ln w="3175">
                <a:solidFill>
                  <a:schemeClr val="tx1"/>
                </a:solidFill>
              </a:ln>
              <a:effectLst/>
            </c:spPr>
            <c:extLst>
              <c:ext xmlns:c16="http://schemas.microsoft.com/office/drawing/2014/chart" uri="{C3380CC4-5D6E-409C-BE32-E72D297353CC}">
                <c16:uniqueId val="{0000003F-7D18-46DD-8982-4B4B73960FBD}"/>
              </c:ext>
            </c:extLst>
          </c:dPt>
          <c:cat>
            <c:numRef>
              <c:f>Sheet1!$A$2:$A$33</c:f>
              <c:numCache>
                <c:formatCode>General</c:formatCode>
                <c:ptCount val="32"/>
              </c:numCache>
            </c:numRef>
          </c:cat>
          <c:val>
            <c:numRef>
              <c:f>Sheet1!$B$2:$B$33</c:f>
              <c:numCache>
                <c:formatCode>General</c:formatCode>
                <c:ptCount val="32"/>
                <c:pt idx="0">
                  <c:v>0.41666666660000001</c:v>
                </c:pt>
                <c:pt idx="1">
                  <c:v>0.41666666660000001</c:v>
                </c:pt>
                <c:pt idx="2">
                  <c:v>0.41666666660000001</c:v>
                </c:pt>
                <c:pt idx="3">
                  <c:v>0.41666666660000001</c:v>
                </c:pt>
                <c:pt idx="4">
                  <c:v>0.41666666660000001</c:v>
                </c:pt>
                <c:pt idx="5">
                  <c:v>0.41666666660000001</c:v>
                </c:pt>
                <c:pt idx="6">
                  <c:v>0.41666666660000001</c:v>
                </c:pt>
                <c:pt idx="7">
                  <c:v>0.41666666660000001</c:v>
                </c:pt>
                <c:pt idx="8">
                  <c:v>0.41666666660000001</c:v>
                </c:pt>
                <c:pt idx="9">
                  <c:v>0.41666666660000001</c:v>
                </c:pt>
                <c:pt idx="10">
                  <c:v>0.41666666660000001</c:v>
                </c:pt>
                <c:pt idx="11">
                  <c:v>0.41666666660000001</c:v>
                </c:pt>
                <c:pt idx="12">
                  <c:v>0.41666666660000001</c:v>
                </c:pt>
                <c:pt idx="13">
                  <c:v>0.41666666660000001</c:v>
                </c:pt>
                <c:pt idx="14">
                  <c:v>0.41666666660000001</c:v>
                </c:pt>
                <c:pt idx="15">
                  <c:v>0.41666666660000001</c:v>
                </c:pt>
                <c:pt idx="16">
                  <c:v>0.41666666660000001</c:v>
                </c:pt>
                <c:pt idx="17">
                  <c:v>0.41666666660000001</c:v>
                </c:pt>
                <c:pt idx="18">
                  <c:v>0.41666666660000001</c:v>
                </c:pt>
                <c:pt idx="19">
                  <c:v>0.41666666660000001</c:v>
                </c:pt>
                <c:pt idx="20">
                  <c:v>0.41666666660000001</c:v>
                </c:pt>
                <c:pt idx="21">
                  <c:v>0.41666666660000001</c:v>
                </c:pt>
                <c:pt idx="22">
                  <c:v>0.41666666660000001</c:v>
                </c:pt>
                <c:pt idx="23">
                  <c:v>0.41666666660000001</c:v>
                </c:pt>
                <c:pt idx="24">
                  <c:v>0.41666666660000001</c:v>
                </c:pt>
                <c:pt idx="25">
                  <c:v>0.41666666660000001</c:v>
                </c:pt>
                <c:pt idx="26">
                  <c:v>0.41666666660000001</c:v>
                </c:pt>
                <c:pt idx="27">
                  <c:v>0.41666666660000001</c:v>
                </c:pt>
                <c:pt idx="28">
                  <c:v>0.41666666660000001</c:v>
                </c:pt>
                <c:pt idx="29">
                  <c:v>0.41666666660000001</c:v>
                </c:pt>
                <c:pt idx="30">
                  <c:v>0.41666666660000001</c:v>
                </c:pt>
                <c:pt idx="31">
                  <c:v>0.41666666660000001</c:v>
                </c:pt>
              </c:numCache>
            </c:numRef>
          </c:val>
          <c:extLst>
            <c:ext xmlns:c16="http://schemas.microsoft.com/office/drawing/2014/chart" uri="{C3380CC4-5D6E-409C-BE32-E72D297353CC}">
              <c16:uniqueId val="{00000040-7D18-46DD-8982-4B4B73960FB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列1</c:v>
                </c:pt>
              </c:strCache>
            </c:strRef>
          </c:tx>
          <c:spPr>
            <a:solidFill>
              <a:schemeClr val="tx1"/>
            </a:solidFill>
            <a:ln w="3175">
              <a:solidFill>
                <a:schemeClr val="tx1"/>
              </a:solidFill>
            </a:ln>
          </c:spPr>
          <c:dPt>
            <c:idx val="0"/>
            <c:bubble3D val="0"/>
            <c:spPr>
              <a:noFill/>
              <a:ln w="3175">
                <a:solidFill>
                  <a:schemeClr val="tx1"/>
                </a:solidFill>
              </a:ln>
              <a:effectLst/>
            </c:spPr>
            <c:extLst>
              <c:ext xmlns:c16="http://schemas.microsoft.com/office/drawing/2014/chart" uri="{C3380CC4-5D6E-409C-BE32-E72D297353CC}">
                <c16:uniqueId val="{00000001-9F98-4373-A1EE-0C3685B6F362}"/>
              </c:ext>
            </c:extLst>
          </c:dPt>
          <c:dPt>
            <c:idx val="1"/>
            <c:bubble3D val="0"/>
            <c:spPr>
              <a:solidFill>
                <a:schemeClr val="tx1"/>
              </a:solidFill>
              <a:ln w="3175">
                <a:solidFill>
                  <a:schemeClr val="tx1"/>
                </a:solidFill>
              </a:ln>
              <a:effectLst/>
            </c:spPr>
            <c:extLst>
              <c:ext xmlns:c16="http://schemas.microsoft.com/office/drawing/2014/chart" uri="{C3380CC4-5D6E-409C-BE32-E72D297353CC}">
                <c16:uniqueId val="{00000003-9F98-4373-A1EE-0C3685B6F362}"/>
              </c:ext>
            </c:extLst>
          </c:dPt>
          <c:dPt>
            <c:idx val="2"/>
            <c:bubble3D val="0"/>
            <c:spPr>
              <a:solidFill>
                <a:schemeClr val="tx1"/>
              </a:solidFill>
              <a:ln w="3175">
                <a:solidFill>
                  <a:schemeClr val="tx1"/>
                </a:solidFill>
              </a:ln>
              <a:effectLst/>
            </c:spPr>
            <c:extLst>
              <c:ext xmlns:c16="http://schemas.microsoft.com/office/drawing/2014/chart" uri="{C3380CC4-5D6E-409C-BE32-E72D297353CC}">
                <c16:uniqueId val="{00000005-9F98-4373-A1EE-0C3685B6F362}"/>
              </c:ext>
            </c:extLst>
          </c:dPt>
          <c:dPt>
            <c:idx val="3"/>
            <c:bubble3D val="0"/>
            <c:spPr>
              <a:solidFill>
                <a:schemeClr val="tx1"/>
              </a:solidFill>
              <a:ln w="3175">
                <a:solidFill>
                  <a:schemeClr val="tx1"/>
                </a:solidFill>
              </a:ln>
              <a:effectLst/>
            </c:spPr>
            <c:extLst>
              <c:ext xmlns:c16="http://schemas.microsoft.com/office/drawing/2014/chart" uri="{C3380CC4-5D6E-409C-BE32-E72D297353CC}">
                <c16:uniqueId val="{00000007-9F98-4373-A1EE-0C3685B6F362}"/>
              </c:ext>
            </c:extLst>
          </c:dPt>
          <c:dPt>
            <c:idx val="4"/>
            <c:bubble3D val="0"/>
            <c:spPr>
              <a:noFill/>
              <a:ln w="3175">
                <a:solidFill>
                  <a:schemeClr val="tx1"/>
                </a:solidFill>
              </a:ln>
              <a:effectLst/>
            </c:spPr>
            <c:extLst>
              <c:ext xmlns:c16="http://schemas.microsoft.com/office/drawing/2014/chart" uri="{C3380CC4-5D6E-409C-BE32-E72D297353CC}">
                <c16:uniqueId val="{00000009-9F98-4373-A1EE-0C3685B6F362}"/>
              </c:ext>
            </c:extLst>
          </c:dPt>
          <c:dPt>
            <c:idx val="5"/>
            <c:bubble3D val="0"/>
            <c:spPr>
              <a:solidFill>
                <a:schemeClr val="tx1"/>
              </a:solidFill>
              <a:ln w="3175">
                <a:solidFill>
                  <a:schemeClr val="tx1"/>
                </a:solidFill>
              </a:ln>
              <a:effectLst/>
            </c:spPr>
            <c:extLst>
              <c:ext xmlns:c16="http://schemas.microsoft.com/office/drawing/2014/chart" uri="{C3380CC4-5D6E-409C-BE32-E72D297353CC}">
                <c16:uniqueId val="{0000000B-9F98-4373-A1EE-0C3685B6F362}"/>
              </c:ext>
            </c:extLst>
          </c:dPt>
          <c:dPt>
            <c:idx val="6"/>
            <c:bubble3D val="0"/>
            <c:spPr>
              <a:solidFill>
                <a:schemeClr val="tx1"/>
              </a:solidFill>
              <a:ln w="0">
                <a:solidFill>
                  <a:schemeClr val="tx1"/>
                </a:solidFill>
              </a:ln>
              <a:effectLst/>
            </c:spPr>
            <c:extLst>
              <c:ext xmlns:c16="http://schemas.microsoft.com/office/drawing/2014/chart" uri="{C3380CC4-5D6E-409C-BE32-E72D297353CC}">
                <c16:uniqueId val="{0000000D-9F98-4373-A1EE-0C3685B6F362}"/>
              </c:ext>
            </c:extLst>
          </c:dPt>
          <c:dPt>
            <c:idx val="7"/>
            <c:bubble3D val="0"/>
            <c:spPr>
              <a:solidFill>
                <a:schemeClr val="tx1"/>
              </a:solidFill>
              <a:ln w="3175">
                <a:solidFill>
                  <a:schemeClr val="tx1"/>
                </a:solidFill>
              </a:ln>
              <a:effectLst/>
            </c:spPr>
            <c:extLst>
              <c:ext xmlns:c16="http://schemas.microsoft.com/office/drawing/2014/chart" uri="{C3380CC4-5D6E-409C-BE32-E72D297353CC}">
                <c16:uniqueId val="{0000000F-9F98-4373-A1EE-0C3685B6F362}"/>
              </c:ext>
            </c:extLst>
          </c:dPt>
          <c:dPt>
            <c:idx val="8"/>
            <c:bubble3D val="0"/>
            <c:spPr>
              <a:solidFill>
                <a:schemeClr val="tx1"/>
              </a:solidFill>
              <a:ln w="3175">
                <a:solidFill>
                  <a:schemeClr val="tx1"/>
                </a:solidFill>
              </a:ln>
              <a:effectLst/>
            </c:spPr>
            <c:extLst>
              <c:ext xmlns:c16="http://schemas.microsoft.com/office/drawing/2014/chart" uri="{C3380CC4-5D6E-409C-BE32-E72D297353CC}">
                <c16:uniqueId val="{00000011-9F98-4373-A1EE-0C3685B6F362}"/>
              </c:ext>
            </c:extLst>
          </c:dPt>
          <c:dPt>
            <c:idx val="9"/>
            <c:bubble3D val="0"/>
            <c:spPr>
              <a:solidFill>
                <a:schemeClr val="tx1"/>
              </a:solidFill>
              <a:ln w="3175">
                <a:solidFill>
                  <a:schemeClr val="tx1"/>
                </a:solidFill>
              </a:ln>
              <a:effectLst/>
            </c:spPr>
            <c:extLst>
              <c:ext xmlns:c16="http://schemas.microsoft.com/office/drawing/2014/chart" uri="{C3380CC4-5D6E-409C-BE32-E72D297353CC}">
                <c16:uniqueId val="{00000013-9F98-4373-A1EE-0C3685B6F362}"/>
              </c:ext>
            </c:extLst>
          </c:dPt>
          <c:dPt>
            <c:idx val="10"/>
            <c:bubble3D val="0"/>
            <c:spPr>
              <a:solidFill>
                <a:schemeClr val="tx1"/>
              </a:solidFill>
              <a:ln w="3175">
                <a:solidFill>
                  <a:schemeClr val="tx1"/>
                </a:solidFill>
              </a:ln>
              <a:effectLst/>
            </c:spPr>
            <c:extLst>
              <c:ext xmlns:c16="http://schemas.microsoft.com/office/drawing/2014/chart" uri="{C3380CC4-5D6E-409C-BE32-E72D297353CC}">
                <c16:uniqueId val="{00000015-9F98-4373-A1EE-0C3685B6F362}"/>
              </c:ext>
            </c:extLst>
          </c:dPt>
          <c:dPt>
            <c:idx val="11"/>
            <c:bubble3D val="0"/>
            <c:spPr>
              <a:noFill/>
              <a:ln w="3175">
                <a:solidFill>
                  <a:schemeClr val="tx1"/>
                </a:solidFill>
              </a:ln>
              <a:effectLst/>
            </c:spPr>
            <c:extLst>
              <c:ext xmlns:c16="http://schemas.microsoft.com/office/drawing/2014/chart" uri="{C3380CC4-5D6E-409C-BE32-E72D297353CC}">
                <c16:uniqueId val="{00000017-9F98-4373-A1EE-0C3685B6F362}"/>
              </c:ext>
            </c:extLst>
          </c:dPt>
          <c:dPt>
            <c:idx val="12"/>
            <c:bubble3D val="0"/>
            <c:spPr>
              <a:solidFill>
                <a:schemeClr val="tx1"/>
              </a:solidFill>
              <a:ln w="3175">
                <a:solidFill>
                  <a:schemeClr val="tx1"/>
                </a:solidFill>
              </a:ln>
              <a:effectLst/>
            </c:spPr>
            <c:extLst>
              <c:ext xmlns:c16="http://schemas.microsoft.com/office/drawing/2014/chart" uri="{C3380CC4-5D6E-409C-BE32-E72D297353CC}">
                <c16:uniqueId val="{00000019-9F98-4373-A1EE-0C3685B6F362}"/>
              </c:ext>
            </c:extLst>
          </c:dPt>
          <c:dPt>
            <c:idx val="13"/>
            <c:bubble3D val="0"/>
            <c:spPr>
              <a:solidFill>
                <a:schemeClr val="tx1"/>
              </a:solidFill>
              <a:ln w="3175">
                <a:solidFill>
                  <a:schemeClr val="tx1"/>
                </a:solidFill>
              </a:ln>
              <a:effectLst/>
            </c:spPr>
            <c:extLst>
              <c:ext xmlns:c16="http://schemas.microsoft.com/office/drawing/2014/chart" uri="{C3380CC4-5D6E-409C-BE32-E72D297353CC}">
                <c16:uniqueId val="{0000001B-9F98-4373-A1EE-0C3685B6F362}"/>
              </c:ext>
            </c:extLst>
          </c:dPt>
          <c:dPt>
            <c:idx val="14"/>
            <c:bubble3D val="0"/>
            <c:spPr>
              <a:solidFill>
                <a:schemeClr val="tx1"/>
              </a:solidFill>
              <a:ln w="3175">
                <a:solidFill>
                  <a:schemeClr val="tx1"/>
                </a:solidFill>
              </a:ln>
              <a:effectLst/>
            </c:spPr>
            <c:extLst>
              <c:ext xmlns:c16="http://schemas.microsoft.com/office/drawing/2014/chart" uri="{C3380CC4-5D6E-409C-BE32-E72D297353CC}">
                <c16:uniqueId val="{0000001D-9F98-4373-A1EE-0C3685B6F362}"/>
              </c:ext>
            </c:extLst>
          </c:dPt>
          <c:dPt>
            <c:idx val="15"/>
            <c:bubble3D val="0"/>
            <c:spPr>
              <a:solidFill>
                <a:schemeClr val="tx1"/>
              </a:solidFill>
              <a:ln w="3175">
                <a:solidFill>
                  <a:schemeClr val="tx1"/>
                </a:solidFill>
              </a:ln>
              <a:effectLst/>
            </c:spPr>
            <c:extLst>
              <c:ext xmlns:c16="http://schemas.microsoft.com/office/drawing/2014/chart" uri="{C3380CC4-5D6E-409C-BE32-E72D297353CC}">
                <c16:uniqueId val="{0000001F-9F98-4373-A1EE-0C3685B6F362}"/>
              </c:ext>
            </c:extLst>
          </c:dPt>
          <c:dPt>
            <c:idx val="16"/>
            <c:bubble3D val="0"/>
            <c:spPr>
              <a:solidFill>
                <a:schemeClr val="tx1"/>
              </a:solidFill>
              <a:ln w="3175">
                <a:solidFill>
                  <a:schemeClr val="tx1"/>
                </a:solidFill>
              </a:ln>
              <a:effectLst/>
            </c:spPr>
            <c:extLst>
              <c:ext xmlns:c16="http://schemas.microsoft.com/office/drawing/2014/chart" uri="{C3380CC4-5D6E-409C-BE32-E72D297353CC}">
                <c16:uniqueId val="{00000021-9F98-4373-A1EE-0C3685B6F362}"/>
              </c:ext>
            </c:extLst>
          </c:dPt>
          <c:dPt>
            <c:idx val="17"/>
            <c:bubble3D val="0"/>
            <c:spPr>
              <a:solidFill>
                <a:schemeClr val="tx1"/>
              </a:solidFill>
              <a:ln w="3175">
                <a:solidFill>
                  <a:schemeClr val="tx1"/>
                </a:solidFill>
              </a:ln>
              <a:effectLst/>
            </c:spPr>
            <c:extLst>
              <c:ext xmlns:c16="http://schemas.microsoft.com/office/drawing/2014/chart" uri="{C3380CC4-5D6E-409C-BE32-E72D297353CC}">
                <c16:uniqueId val="{00000023-9F98-4373-A1EE-0C3685B6F362}"/>
              </c:ext>
            </c:extLst>
          </c:dPt>
          <c:dPt>
            <c:idx val="18"/>
            <c:bubble3D val="0"/>
            <c:spPr>
              <a:solidFill>
                <a:schemeClr val="tx1"/>
              </a:solidFill>
              <a:ln w="3175">
                <a:solidFill>
                  <a:schemeClr val="tx1"/>
                </a:solidFill>
              </a:ln>
              <a:effectLst/>
            </c:spPr>
            <c:extLst>
              <c:ext xmlns:c16="http://schemas.microsoft.com/office/drawing/2014/chart" uri="{C3380CC4-5D6E-409C-BE32-E72D297353CC}">
                <c16:uniqueId val="{00000025-9F98-4373-A1EE-0C3685B6F362}"/>
              </c:ext>
            </c:extLst>
          </c:dPt>
          <c:dPt>
            <c:idx val="19"/>
            <c:bubble3D val="0"/>
            <c:spPr>
              <a:solidFill>
                <a:schemeClr val="tx1"/>
              </a:solidFill>
              <a:ln w="3175">
                <a:solidFill>
                  <a:schemeClr val="tx1"/>
                </a:solidFill>
              </a:ln>
              <a:effectLst/>
            </c:spPr>
            <c:extLst>
              <c:ext xmlns:c16="http://schemas.microsoft.com/office/drawing/2014/chart" uri="{C3380CC4-5D6E-409C-BE32-E72D297353CC}">
                <c16:uniqueId val="{00000027-9F98-4373-A1EE-0C3685B6F362}"/>
              </c:ext>
            </c:extLst>
          </c:dPt>
          <c:dPt>
            <c:idx val="20"/>
            <c:bubble3D val="0"/>
            <c:spPr>
              <a:solidFill>
                <a:schemeClr val="tx1"/>
              </a:solidFill>
              <a:ln w="3175">
                <a:solidFill>
                  <a:schemeClr val="tx1"/>
                </a:solidFill>
              </a:ln>
              <a:effectLst/>
            </c:spPr>
            <c:extLst>
              <c:ext xmlns:c16="http://schemas.microsoft.com/office/drawing/2014/chart" uri="{C3380CC4-5D6E-409C-BE32-E72D297353CC}">
                <c16:uniqueId val="{00000029-9F98-4373-A1EE-0C3685B6F362}"/>
              </c:ext>
            </c:extLst>
          </c:dPt>
          <c:dPt>
            <c:idx val="21"/>
            <c:bubble3D val="0"/>
            <c:spPr>
              <a:solidFill>
                <a:schemeClr val="tx1"/>
              </a:solidFill>
              <a:ln w="3175">
                <a:solidFill>
                  <a:schemeClr val="tx1"/>
                </a:solidFill>
              </a:ln>
              <a:effectLst/>
            </c:spPr>
            <c:extLst>
              <c:ext xmlns:c16="http://schemas.microsoft.com/office/drawing/2014/chart" uri="{C3380CC4-5D6E-409C-BE32-E72D297353CC}">
                <c16:uniqueId val="{0000002B-9F98-4373-A1EE-0C3685B6F362}"/>
              </c:ext>
            </c:extLst>
          </c:dPt>
          <c:dPt>
            <c:idx val="22"/>
            <c:bubble3D val="0"/>
            <c:spPr>
              <a:solidFill>
                <a:schemeClr val="tx1"/>
              </a:solidFill>
              <a:ln w="3175">
                <a:solidFill>
                  <a:schemeClr val="tx1"/>
                </a:solidFill>
              </a:ln>
              <a:effectLst/>
            </c:spPr>
            <c:extLst>
              <c:ext xmlns:c16="http://schemas.microsoft.com/office/drawing/2014/chart" uri="{C3380CC4-5D6E-409C-BE32-E72D297353CC}">
                <c16:uniqueId val="{0000002D-9F98-4373-A1EE-0C3685B6F362}"/>
              </c:ext>
            </c:extLst>
          </c:dPt>
          <c:dPt>
            <c:idx val="23"/>
            <c:bubble3D val="0"/>
            <c:spPr>
              <a:solidFill>
                <a:schemeClr val="tx1"/>
              </a:solidFill>
              <a:ln w="3175">
                <a:solidFill>
                  <a:schemeClr val="tx1"/>
                </a:solidFill>
              </a:ln>
              <a:effectLst/>
            </c:spPr>
            <c:extLst>
              <c:ext xmlns:c16="http://schemas.microsoft.com/office/drawing/2014/chart" uri="{C3380CC4-5D6E-409C-BE32-E72D297353CC}">
                <c16:uniqueId val="{0000002F-9F98-4373-A1EE-0C3685B6F362}"/>
              </c:ext>
            </c:extLst>
          </c:dPt>
          <c:dPt>
            <c:idx val="24"/>
            <c:bubble3D val="0"/>
            <c:spPr>
              <a:solidFill>
                <a:schemeClr val="tx1"/>
              </a:solidFill>
              <a:ln w="3175">
                <a:solidFill>
                  <a:schemeClr val="tx1"/>
                </a:solidFill>
              </a:ln>
              <a:effectLst/>
            </c:spPr>
            <c:extLst>
              <c:ext xmlns:c16="http://schemas.microsoft.com/office/drawing/2014/chart" uri="{C3380CC4-5D6E-409C-BE32-E72D297353CC}">
                <c16:uniqueId val="{00000031-9F98-4373-A1EE-0C3685B6F362}"/>
              </c:ext>
            </c:extLst>
          </c:dPt>
          <c:dPt>
            <c:idx val="25"/>
            <c:bubble3D val="0"/>
            <c:spPr>
              <a:solidFill>
                <a:schemeClr val="tx1"/>
              </a:solidFill>
              <a:ln w="3175">
                <a:solidFill>
                  <a:schemeClr val="tx1"/>
                </a:solidFill>
              </a:ln>
              <a:effectLst/>
            </c:spPr>
            <c:extLst>
              <c:ext xmlns:c16="http://schemas.microsoft.com/office/drawing/2014/chart" uri="{C3380CC4-5D6E-409C-BE32-E72D297353CC}">
                <c16:uniqueId val="{00000033-9F98-4373-A1EE-0C3685B6F362}"/>
              </c:ext>
            </c:extLst>
          </c:dPt>
          <c:dPt>
            <c:idx val="26"/>
            <c:bubble3D val="0"/>
            <c:spPr>
              <a:solidFill>
                <a:schemeClr val="tx1"/>
              </a:solidFill>
              <a:ln w="3175">
                <a:solidFill>
                  <a:schemeClr val="tx1"/>
                </a:solidFill>
              </a:ln>
              <a:effectLst/>
            </c:spPr>
            <c:extLst>
              <c:ext xmlns:c16="http://schemas.microsoft.com/office/drawing/2014/chart" uri="{C3380CC4-5D6E-409C-BE32-E72D297353CC}">
                <c16:uniqueId val="{00000035-9F98-4373-A1EE-0C3685B6F362}"/>
              </c:ext>
            </c:extLst>
          </c:dPt>
          <c:dPt>
            <c:idx val="27"/>
            <c:bubble3D val="0"/>
            <c:spPr>
              <a:solidFill>
                <a:schemeClr val="tx1"/>
              </a:solidFill>
              <a:ln w="3175">
                <a:solidFill>
                  <a:schemeClr val="tx1"/>
                </a:solidFill>
              </a:ln>
              <a:effectLst/>
            </c:spPr>
            <c:extLst>
              <c:ext xmlns:c16="http://schemas.microsoft.com/office/drawing/2014/chart" uri="{C3380CC4-5D6E-409C-BE32-E72D297353CC}">
                <c16:uniqueId val="{00000037-9F98-4373-A1EE-0C3685B6F362}"/>
              </c:ext>
            </c:extLst>
          </c:dPt>
          <c:dPt>
            <c:idx val="28"/>
            <c:bubble3D val="0"/>
            <c:spPr>
              <a:solidFill>
                <a:schemeClr val="tx1"/>
              </a:solidFill>
              <a:ln w="3175">
                <a:solidFill>
                  <a:schemeClr val="tx1"/>
                </a:solidFill>
              </a:ln>
              <a:effectLst/>
            </c:spPr>
            <c:extLst>
              <c:ext xmlns:c16="http://schemas.microsoft.com/office/drawing/2014/chart" uri="{C3380CC4-5D6E-409C-BE32-E72D297353CC}">
                <c16:uniqueId val="{00000039-9F98-4373-A1EE-0C3685B6F362}"/>
              </c:ext>
            </c:extLst>
          </c:dPt>
          <c:dPt>
            <c:idx val="29"/>
            <c:bubble3D val="0"/>
            <c:spPr>
              <a:solidFill>
                <a:schemeClr val="tx1"/>
              </a:solidFill>
              <a:ln w="3175">
                <a:solidFill>
                  <a:schemeClr val="tx1"/>
                </a:solidFill>
              </a:ln>
              <a:effectLst/>
            </c:spPr>
            <c:extLst>
              <c:ext xmlns:c16="http://schemas.microsoft.com/office/drawing/2014/chart" uri="{C3380CC4-5D6E-409C-BE32-E72D297353CC}">
                <c16:uniqueId val="{0000003B-9F98-4373-A1EE-0C3685B6F362}"/>
              </c:ext>
            </c:extLst>
          </c:dPt>
          <c:dPt>
            <c:idx val="30"/>
            <c:bubble3D val="0"/>
            <c:spPr>
              <a:noFill/>
              <a:ln w="3175">
                <a:solidFill>
                  <a:schemeClr val="tx1"/>
                </a:solidFill>
              </a:ln>
              <a:effectLst/>
            </c:spPr>
            <c:extLst>
              <c:ext xmlns:c16="http://schemas.microsoft.com/office/drawing/2014/chart" uri="{C3380CC4-5D6E-409C-BE32-E72D297353CC}">
                <c16:uniqueId val="{0000003D-9F98-4373-A1EE-0C3685B6F362}"/>
              </c:ext>
            </c:extLst>
          </c:dPt>
          <c:dPt>
            <c:idx val="31"/>
            <c:bubble3D val="0"/>
            <c:spPr>
              <a:solidFill>
                <a:schemeClr val="tx1"/>
              </a:solidFill>
              <a:ln w="3175">
                <a:solidFill>
                  <a:schemeClr val="tx1"/>
                </a:solidFill>
              </a:ln>
              <a:effectLst/>
            </c:spPr>
            <c:extLst>
              <c:ext xmlns:c16="http://schemas.microsoft.com/office/drawing/2014/chart" uri="{C3380CC4-5D6E-409C-BE32-E72D297353CC}">
                <c16:uniqueId val="{0000003F-9F98-4373-A1EE-0C3685B6F362}"/>
              </c:ext>
            </c:extLst>
          </c:dPt>
          <c:cat>
            <c:numRef>
              <c:f>Sheet1!$A$2:$A$33</c:f>
              <c:numCache>
                <c:formatCode>General</c:formatCode>
                <c:ptCount val="32"/>
              </c:numCache>
            </c:numRef>
          </c:cat>
          <c:val>
            <c:numRef>
              <c:f>Sheet1!$B$2:$B$33</c:f>
              <c:numCache>
                <c:formatCode>General</c:formatCode>
                <c:ptCount val="32"/>
                <c:pt idx="0">
                  <c:v>0.41666666660000001</c:v>
                </c:pt>
                <c:pt idx="1">
                  <c:v>0.41666666660000001</c:v>
                </c:pt>
                <c:pt idx="2">
                  <c:v>0.41666666660000001</c:v>
                </c:pt>
                <c:pt idx="3">
                  <c:v>0.41666666660000001</c:v>
                </c:pt>
                <c:pt idx="4">
                  <c:v>0.41666666660000001</c:v>
                </c:pt>
                <c:pt idx="5">
                  <c:v>0.41666666660000001</c:v>
                </c:pt>
                <c:pt idx="6">
                  <c:v>0.41666666660000001</c:v>
                </c:pt>
                <c:pt idx="7">
                  <c:v>0.41666666660000001</c:v>
                </c:pt>
                <c:pt idx="8">
                  <c:v>0.41666666660000001</c:v>
                </c:pt>
                <c:pt idx="9">
                  <c:v>0.41666666660000001</c:v>
                </c:pt>
                <c:pt idx="10">
                  <c:v>0.41666666660000001</c:v>
                </c:pt>
                <c:pt idx="11">
                  <c:v>0.41666666660000001</c:v>
                </c:pt>
                <c:pt idx="12">
                  <c:v>0.41666666660000001</c:v>
                </c:pt>
                <c:pt idx="13">
                  <c:v>0.41666666660000001</c:v>
                </c:pt>
                <c:pt idx="14">
                  <c:v>0.41666666660000001</c:v>
                </c:pt>
                <c:pt idx="15">
                  <c:v>0.41666666660000001</c:v>
                </c:pt>
                <c:pt idx="16">
                  <c:v>0.41666666660000001</c:v>
                </c:pt>
                <c:pt idx="17">
                  <c:v>0.41666666660000001</c:v>
                </c:pt>
                <c:pt idx="18">
                  <c:v>0.41666666660000001</c:v>
                </c:pt>
                <c:pt idx="19">
                  <c:v>0.41666666660000001</c:v>
                </c:pt>
                <c:pt idx="20">
                  <c:v>0.41666666660000001</c:v>
                </c:pt>
                <c:pt idx="21">
                  <c:v>0.41666666660000001</c:v>
                </c:pt>
                <c:pt idx="22">
                  <c:v>0.41666666660000001</c:v>
                </c:pt>
                <c:pt idx="23">
                  <c:v>0.41666666660000001</c:v>
                </c:pt>
                <c:pt idx="24">
                  <c:v>0.41666666660000001</c:v>
                </c:pt>
                <c:pt idx="25">
                  <c:v>0.41666666660000001</c:v>
                </c:pt>
                <c:pt idx="26">
                  <c:v>0.41666666660000001</c:v>
                </c:pt>
                <c:pt idx="27">
                  <c:v>0.41666666660000001</c:v>
                </c:pt>
                <c:pt idx="28">
                  <c:v>0.41666666660000001</c:v>
                </c:pt>
                <c:pt idx="29">
                  <c:v>0.41666666660000001</c:v>
                </c:pt>
                <c:pt idx="30">
                  <c:v>0.41666666660000001</c:v>
                </c:pt>
                <c:pt idx="31">
                  <c:v>0.41666666660000001</c:v>
                </c:pt>
              </c:numCache>
            </c:numRef>
          </c:val>
          <c:extLst>
            <c:ext xmlns:c16="http://schemas.microsoft.com/office/drawing/2014/chart" uri="{C3380CC4-5D6E-409C-BE32-E72D297353CC}">
              <c16:uniqueId val="{00000040-9F98-4373-A1EE-0C3685B6F36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0.50306</cdr:x>
      <cdr:y>0.01453</cdr:y>
    </cdr:from>
    <cdr:to>
      <cdr:x>0.54611</cdr:x>
      <cdr:y>0.15832</cdr:y>
    </cdr:to>
    <cdr:sp macro="" textlink="">
      <cdr:nvSpPr>
        <cdr:cNvPr id="2" name="文本框 1"/>
        <cdr:cNvSpPr txBox="1"/>
      </cdr:nvSpPr>
      <cdr:spPr>
        <a:xfrm xmlns:a="http://schemas.openxmlformats.org/drawingml/2006/main">
          <a:off x="4653205" y="80723"/>
          <a:ext cx="398260" cy="79908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zh-CN" sz="3600" dirty="0"/>
            <a:t>Y</a:t>
          </a:r>
          <a:endParaRPr lang="zh-CN" altLang="en-US" sz="3600" dirty="0"/>
        </a:p>
      </cdr:txBody>
    </cdr:sp>
  </cdr:relSizeAnchor>
  <cdr:relSizeAnchor xmlns:cdr="http://schemas.openxmlformats.org/drawingml/2006/chartDrawing">
    <cdr:from>
      <cdr:x>0.55347</cdr:x>
      <cdr:y>0.03501</cdr:y>
    </cdr:from>
    <cdr:to>
      <cdr:x>0.59653</cdr:x>
      <cdr:y>0.1788</cdr:y>
    </cdr:to>
    <cdr:sp macro="" textlink="">
      <cdr:nvSpPr>
        <cdr:cNvPr id="3" name="文本框 1"/>
        <cdr:cNvSpPr txBox="1"/>
      </cdr:nvSpPr>
      <cdr:spPr>
        <a:xfrm xmlns:a="http://schemas.openxmlformats.org/drawingml/2006/main">
          <a:off x="5119532" y="194542"/>
          <a:ext cx="398260" cy="7990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L</a:t>
          </a:r>
          <a:endParaRPr lang="zh-CN" altLang="en-US" sz="3600" dirty="0"/>
        </a:p>
      </cdr:txBody>
    </cdr:sp>
  </cdr:relSizeAnchor>
  <cdr:relSizeAnchor xmlns:cdr="http://schemas.openxmlformats.org/drawingml/2006/chartDrawing">
    <cdr:from>
      <cdr:x>0.59471</cdr:x>
      <cdr:y>0.06556</cdr:y>
    </cdr:from>
    <cdr:to>
      <cdr:x>0.63777</cdr:x>
      <cdr:y>0.20936</cdr:y>
    </cdr:to>
    <cdr:sp macro="" textlink="">
      <cdr:nvSpPr>
        <cdr:cNvPr id="5" name="文本框 1"/>
        <cdr:cNvSpPr txBox="1"/>
      </cdr:nvSpPr>
      <cdr:spPr>
        <a:xfrm xmlns:a="http://schemas.openxmlformats.org/drawingml/2006/main">
          <a:off x="5500940" y="364337"/>
          <a:ext cx="398361" cy="7990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D</a:t>
          </a:r>
          <a:endParaRPr lang="zh-CN" altLang="en-US" sz="3600" dirty="0"/>
        </a:p>
      </cdr:txBody>
    </cdr:sp>
  </cdr:relSizeAnchor>
  <cdr:relSizeAnchor xmlns:cdr="http://schemas.openxmlformats.org/drawingml/2006/chartDrawing">
    <cdr:from>
      <cdr:x>0.63521</cdr:x>
      <cdr:y>0.1193</cdr:y>
    </cdr:from>
    <cdr:to>
      <cdr:x>0.67828</cdr:x>
      <cdr:y>0.2631</cdr:y>
    </cdr:to>
    <cdr:sp macro="" textlink="">
      <cdr:nvSpPr>
        <cdr:cNvPr id="6" name="文本框 1"/>
        <cdr:cNvSpPr txBox="1"/>
      </cdr:nvSpPr>
      <cdr:spPr>
        <a:xfrm xmlns:a="http://schemas.openxmlformats.org/drawingml/2006/main">
          <a:off x="5875612" y="662982"/>
          <a:ext cx="398361" cy="79907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B</a:t>
          </a:r>
          <a:endParaRPr lang="zh-CN" altLang="en-US" sz="3600" dirty="0"/>
        </a:p>
      </cdr:txBody>
    </cdr:sp>
  </cdr:relSizeAnchor>
  <cdr:relSizeAnchor xmlns:cdr="http://schemas.openxmlformats.org/drawingml/2006/chartDrawing">
    <cdr:from>
      <cdr:x>0.67129</cdr:x>
      <cdr:y>0.17147</cdr:y>
    </cdr:from>
    <cdr:to>
      <cdr:x>0.71434</cdr:x>
      <cdr:y>0.31526</cdr:y>
    </cdr:to>
    <cdr:sp macro="" textlink="">
      <cdr:nvSpPr>
        <cdr:cNvPr id="7" name="文本框 1"/>
        <cdr:cNvSpPr txBox="1"/>
      </cdr:nvSpPr>
      <cdr:spPr>
        <a:xfrm xmlns:a="http://schemas.openxmlformats.org/drawingml/2006/main">
          <a:off x="6209297" y="952850"/>
          <a:ext cx="398258" cy="7990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O</a:t>
          </a:r>
          <a:endParaRPr lang="zh-CN" altLang="en-US" sz="3600" dirty="0"/>
        </a:p>
      </cdr:txBody>
    </cdr:sp>
  </cdr:relSizeAnchor>
  <cdr:relSizeAnchor xmlns:cdr="http://schemas.openxmlformats.org/drawingml/2006/chartDrawing">
    <cdr:from>
      <cdr:x>0.70052</cdr:x>
      <cdr:y>0.24616</cdr:y>
    </cdr:from>
    <cdr:to>
      <cdr:x>0.74357</cdr:x>
      <cdr:y>0.38995</cdr:y>
    </cdr:to>
    <cdr:sp macro="" textlink="">
      <cdr:nvSpPr>
        <cdr:cNvPr id="8" name="文本框 1"/>
        <cdr:cNvSpPr txBox="1"/>
      </cdr:nvSpPr>
      <cdr:spPr>
        <a:xfrm xmlns:a="http://schemas.openxmlformats.org/drawingml/2006/main">
          <a:off x="6479652" y="1367953"/>
          <a:ext cx="398260" cy="79901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N</a:t>
          </a:r>
          <a:endParaRPr lang="zh-CN" altLang="en-US" sz="3600" dirty="0"/>
        </a:p>
      </cdr:txBody>
    </cdr:sp>
  </cdr:relSizeAnchor>
  <cdr:relSizeAnchor xmlns:cdr="http://schemas.openxmlformats.org/drawingml/2006/chartDrawing">
    <cdr:from>
      <cdr:x>0.7207</cdr:x>
      <cdr:y>0.32205</cdr:y>
    </cdr:from>
    <cdr:to>
      <cdr:x>0.76376</cdr:x>
      <cdr:y>0.46584</cdr:y>
    </cdr:to>
    <cdr:sp macro="" textlink="">
      <cdr:nvSpPr>
        <cdr:cNvPr id="9" name="文本框 1"/>
        <cdr:cNvSpPr txBox="1"/>
      </cdr:nvSpPr>
      <cdr:spPr>
        <a:xfrm xmlns:a="http://schemas.openxmlformats.org/drawingml/2006/main">
          <a:off x="6666379" y="1789651"/>
          <a:ext cx="398258" cy="7990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T</a:t>
          </a:r>
          <a:endParaRPr lang="zh-CN" altLang="en-US" sz="3600" dirty="0"/>
        </a:p>
      </cdr:txBody>
    </cdr:sp>
  </cdr:relSizeAnchor>
  <cdr:relSizeAnchor xmlns:cdr="http://schemas.openxmlformats.org/drawingml/2006/chartDrawing">
    <cdr:from>
      <cdr:x>0.73118</cdr:x>
      <cdr:y>0.40513</cdr:y>
    </cdr:from>
    <cdr:to>
      <cdr:x>0.77424</cdr:x>
      <cdr:y>0.54891</cdr:y>
    </cdr:to>
    <cdr:sp macro="" textlink="">
      <cdr:nvSpPr>
        <cdr:cNvPr id="10" name="文本框 1"/>
        <cdr:cNvSpPr txBox="1"/>
      </cdr:nvSpPr>
      <cdr:spPr>
        <a:xfrm xmlns:a="http://schemas.openxmlformats.org/drawingml/2006/main">
          <a:off x="6763329" y="2251339"/>
          <a:ext cx="398258" cy="79901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P</a:t>
          </a:r>
          <a:endParaRPr lang="zh-CN" altLang="en-US" sz="3600" dirty="0"/>
        </a:p>
      </cdr:txBody>
    </cdr:sp>
  </cdr:relSizeAnchor>
  <cdr:relSizeAnchor xmlns:cdr="http://schemas.openxmlformats.org/drawingml/2006/chartDrawing">
    <cdr:from>
      <cdr:x>0.73122</cdr:x>
      <cdr:y>0.48593</cdr:y>
    </cdr:from>
    <cdr:to>
      <cdr:x>0.77427</cdr:x>
      <cdr:y>0.62973</cdr:y>
    </cdr:to>
    <cdr:sp macro="" textlink="">
      <cdr:nvSpPr>
        <cdr:cNvPr id="11" name="文本框 1"/>
        <cdr:cNvSpPr txBox="1"/>
      </cdr:nvSpPr>
      <cdr:spPr>
        <a:xfrm xmlns:a="http://schemas.openxmlformats.org/drawingml/2006/main">
          <a:off x="6763639" y="2700372"/>
          <a:ext cx="398258" cy="79907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E</a:t>
          </a:r>
          <a:endParaRPr lang="zh-CN" altLang="en-US" sz="3600" dirty="0"/>
        </a:p>
      </cdr:txBody>
    </cdr:sp>
  </cdr:relSizeAnchor>
  <cdr:relSizeAnchor xmlns:cdr="http://schemas.openxmlformats.org/drawingml/2006/chartDrawing">
    <cdr:from>
      <cdr:x>0.71985</cdr:x>
      <cdr:y>0.5646</cdr:y>
    </cdr:from>
    <cdr:to>
      <cdr:x>0.7629</cdr:x>
      <cdr:y>0.7084</cdr:y>
    </cdr:to>
    <cdr:sp macro="" textlink="">
      <cdr:nvSpPr>
        <cdr:cNvPr id="12" name="文本框 1"/>
        <cdr:cNvSpPr txBox="1"/>
      </cdr:nvSpPr>
      <cdr:spPr>
        <a:xfrm xmlns:a="http://schemas.openxmlformats.org/drawingml/2006/main">
          <a:off x="6658475" y="3137544"/>
          <a:ext cx="398258" cy="7990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C</a:t>
          </a:r>
          <a:endParaRPr lang="zh-CN" altLang="en-US" sz="3600" dirty="0"/>
        </a:p>
      </cdr:txBody>
    </cdr:sp>
  </cdr:relSizeAnchor>
  <cdr:relSizeAnchor xmlns:cdr="http://schemas.openxmlformats.org/drawingml/2006/chartDrawing">
    <cdr:from>
      <cdr:x>0.70052</cdr:x>
      <cdr:y>0.64511</cdr:y>
    </cdr:from>
    <cdr:to>
      <cdr:x>0.74357</cdr:x>
      <cdr:y>0.78891</cdr:y>
    </cdr:to>
    <cdr:sp macro="" textlink="">
      <cdr:nvSpPr>
        <cdr:cNvPr id="13" name="文本框 1"/>
        <cdr:cNvSpPr txBox="1"/>
      </cdr:nvSpPr>
      <cdr:spPr>
        <a:xfrm xmlns:a="http://schemas.openxmlformats.org/drawingml/2006/main">
          <a:off x="6479652" y="3584932"/>
          <a:ext cx="398258" cy="79907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O</a:t>
          </a:r>
          <a:endParaRPr lang="zh-CN" altLang="en-US" sz="3600" dirty="0"/>
        </a:p>
      </cdr:txBody>
    </cdr:sp>
  </cdr:relSizeAnchor>
  <cdr:relSizeAnchor xmlns:cdr="http://schemas.openxmlformats.org/drawingml/2006/chartDrawing">
    <cdr:from>
      <cdr:x>0.6717</cdr:x>
      <cdr:y>0.70984</cdr:y>
    </cdr:from>
    <cdr:to>
      <cdr:x>0.71477</cdr:x>
      <cdr:y>0.85362</cdr:y>
    </cdr:to>
    <cdr:sp macro="" textlink="">
      <cdr:nvSpPr>
        <cdr:cNvPr id="14" name="文本框 1"/>
        <cdr:cNvSpPr txBox="1"/>
      </cdr:nvSpPr>
      <cdr:spPr>
        <a:xfrm xmlns:a="http://schemas.openxmlformats.org/drawingml/2006/main">
          <a:off x="6213094" y="3944632"/>
          <a:ext cx="398361" cy="79901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R</a:t>
          </a:r>
          <a:endParaRPr lang="zh-CN" altLang="en-US" sz="3600" dirty="0"/>
        </a:p>
      </cdr:txBody>
    </cdr:sp>
  </cdr:relSizeAnchor>
  <cdr:relSizeAnchor xmlns:cdr="http://schemas.openxmlformats.org/drawingml/2006/chartDrawing">
    <cdr:from>
      <cdr:x>0.64401</cdr:x>
      <cdr:y>0.7696</cdr:y>
    </cdr:from>
    <cdr:to>
      <cdr:x>0.68706</cdr:x>
      <cdr:y>0.9134</cdr:y>
    </cdr:to>
    <cdr:sp macro="" textlink="">
      <cdr:nvSpPr>
        <cdr:cNvPr id="15" name="文本框 1"/>
        <cdr:cNvSpPr txBox="1"/>
      </cdr:nvSpPr>
      <cdr:spPr>
        <a:xfrm xmlns:a="http://schemas.openxmlformats.org/drawingml/2006/main">
          <a:off x="5956935" y="4276729"/>
          <a:ext cx="398260" cy="79907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Z</a:t>
          </a:r>
          <a:endParaRPr lang="zh-CN" altLang="en-US" sz="3600" dirty="0"/>
        </a:p>
      </cdr:txBody>
    </cdr:sp>
  </cdr:relSizeAnchor>
  <cdr:relSizeAnchor xmlns:cdr="http://schemas.openxmlformats.org/drawingml/2006/chartDrawing">
    <cdr:from>
      <cdr:x>0.28184</cdr:x>
      <cdr:y>0.70984</cdr:y>
    </cdr:from>
    <cdr:to>
      <cdr:x>0.3249</cdr:x>
      <cdr:y>0.85362</cdr:y>
    </cdr:to>
    <cdr:sp macro="" textlink="">
      <cdr:nvSpPr>
        <cdr:cNvPr id="16" name="文本框 1"/>
        <cdr:cNvSpPr txBox="1"/>
      </cdr:nvSpPr>
      <cdr:spPr>
        <a:xfrm xmlns:a="http://schemas.openxmlformats.org/drawingml/2006/main">
          <a:off x="2607007" y="3944632"/>
          <a:ext cx="398260" cy="79901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K</a:t>
          </a:r>
          <a:endParaRPr lang="zh-CN" altLang="en-US" sz="3600" dirty="0"/>
        </a:p>
      </cdr:txBody>
    </cdr:sp>
  </cdr:relSizeAnchor>
  <cdr:relSizeAnchor xmlns:cdr="http://schemas.openxmlformats.org/drawingml/2006/chartDrawing">
    <cdr:from>
      <cdr:x>0.2364</cdr:x>
      <cdr:y>0.56593</cdr:y>
    </cdr:from>
    <cdr:to>
      <cdr:x>0.27946</cdr:x>
      <cdr:y>0.70973</cdr:y>
    </cdr:to>
    <cdr:sp macro="" textlink="">
      <cdr:nvSpPr>
        <cdr:cNvPr id="17" name="文本框 1"/>
        <cdr:cNvSpPr txBox="1"/>
      </cdr:nvSpPr>
      <cdr:spPr>
        <a:xfrm xmlns:a="http://schemas.openxmlformats.org/drawingml/2006/main">
          <a:off x="2186619" y="3144936"/>
          <a:ext cx="398361" cy="7990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F</a:t>
          </a:r>
          <a:endParaRPr lang="zh-CN" altLang="en-US" sz="3600" dirty="0"/>
        </a:p>
      </cdr:txBody>
    </cdr:sp>
  </cdr:relSizeAnchor>
  <cdr:relSizeAnchor xmlns:cdr="http://schemas.openxmlformats.org/drawingml/2006/chartDrawing">
    <cdr:from>
      <cdr:x>0.22912</cdr:x>
      <cdr:y>0.48727</cdr:y>
    </cdr:from>
    <cdr:to>
      <cdr:x>0.27217</cdr:x>
      <cdr:y>0.63106</cdr:y>
    </cdr:to>
    <cdr:sp macro="" textlink="">
      <cdr:nvSpPr>
        <cdr:cNvPr id="18" name="文本框 1"/>
        <cdr:cNvSpPr txBox="1"/>
      </cdr:nvSpPr>
      <cdr:spPr>
        <a:xfrm xmlns:a="http://schemas.openxmlformats.org/drawingml/2006/main">
          <a:off x="2119275" y="2707815"/>
          <a:ext cx="398258" cy="79901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I</a:t>
          </a:r>
          <a:endParaRPr lang="zh-CN" altLang="en-US" sz="3600" dirty="0"/>
        </a:p>
      </cdr:txBody>
    </cdr:sp>
  </cdr:relSizeAnchor>
  <cdr:relSizeAnchor xmlns:cdr="http://schemas.openxmlformats.org/drawingml/2006/chartDrawing">
    <cdr:from>
      <cdr:x>0.22225</cdr:x>
      <cdr:y>0.40047</cdr:y>
    </cdr:from>
    <cdr:to>
      <cdr:x>0.26532</cdr:x>
      <cdr:y>0.54425</cdr:y>
    </cdr:to>
    <cdr:sp macro="" textlink="">
      <cdr:nvSpPr>
        <cdr:cNvPr id="19" name="文本框 1"/>
        <cdr:cNvSpPr txBox="1"/>
      </cdr:nvSpPr>
      <cdr:spPr>
        <a:xfrm xmlns:a="http://schemas.openxmlformats.org/drawingml/2006/main">
          <a:off x="2055779" y="2225442"/>
          <a:ext cx="398361" cy="79901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R</a:t>
          </a:r>
          <a:endParaRPr lang="zh-CN" altLang="en-US" sz="3600" dirty="0"/>
        </a:p>
      </cdr:txBody>
    </cdr:sp>
  </cdr:relSizeAnchor>
  <cdr:relSizeAnchor xmlns:cdr="http://schemas.openxmlformats.org/drawingml/2006/chartDrawing">
    <cdr:from>
      <cdr:x>0.23077</cdr:x>
      <cdr:y>0.32018</cdr:y>
    </cdr:from>
    <cdr:to>
      <cdr:x>0.27383</cdr:x>
      <cdr:y>0.46397</cdr:y>
    </cdr:to>
    <cdr:sp macro="" textlink="">
      <cdr:nvSpPr>
        <cdr:cNvPr id="20" name="文本框 1"/>
        <cdr:cNvSpPr txBox="1"/>
      </cdr:nvSpPr>
      <cdr:spPr>
        <a:xfrm xmlns:a="http://schemas.openxmlformats.org/drawingml/2006/main">
          <a:off x="2134620" y="1779282"/>
          <a:ext cx="398260" cy="79901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X</a:t>
          </a:r>
          <a:endParaRPr lang="zh-CN" altLang="en-US" sz="3600" dirty="0"/>
        </a:p>
      </cdr:txBody>
    </cdr:sp>
  </cdr:relSizeAnchor>
  <cdr:relSizeAnchor xmlns:cdr="http://schemas.openxmlformats.org/drawingml/2006/chartDrawing">
    <cdr:from>
      <cdr:x>0.25082</cdr:x>
      <cdr:y>0.23736</cdr:y>
    </cdr:from>
    <cdr:to>
      <cdr:x>0.29388</cdr:x>
      <cdr:y>0.38116</cdr:y>
    </cdr:to>
    <cdr:sp macro="" textlink="">
      <cdr:nvSpPr>
        <cdr:cNvPr id="21" name="文本框 1"/>
        <cdr:cNvSpPr txBox="1"/>
      </cdr:nvSpPr>
      <cdr:spPr>
        <a:xfrm xmlns:a="http://schemas.openxmlformats.org/drawingml/2006/main">
          <a:off x="2320062" y="1319029"/>
          <a:ext cx="398260" cy="7990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S</a:t>
          </a:r>
          <a:endParaRPr lang="zh-CN" altLang="en-US" sz="3600" dirty="0"/>
        </a:p>
      </cdr:txBody>
    </cdr:sp>
  </cdr:relSizeAnchor>
  <cdr:relSizeAnchor xmlns:cdr="http://schemas.openxmlformats.org/drawingml/2006/chartDrawing">
    <cdr:from>
      <cdr:x>0.28138</cdr:x>
      <cdr:y>0.17454</cdr:y>
    </cdr:from>
    <cdr:to>
      <cdr:x>0.32443</cdr:x>
      <cdr:y>0.31832</cdr:y>
    </cdr:to>
    <cdr:sp macro="" textlink="">
      <cdr:nvSpPr>
        <cdr:cNvPr id="22" name="文本框 1"/>
        <cdr:cNvSpPr txBox="1"/>
      </cdr:nvSpPr>
      <cdr:spPr>
        <a:xfrm xmlns:a="http://schemas.openxmlformats.org/drawingml/2006/main">
          <a:off x="2602688" y="969922"/>
          <a:ext cx="398260" cy="79901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U</a:t>
          </a:r>
          <a:endParaRPr lang="zh-CN" altLang="en-US" sz="3600" dirty="0"/>
        </a:p>
      </cdr:txBody>
    </cdr:sp>
  </cdr:relSizeAnchor>
  <cdr:relSizeAnchor xmlns:cdr="http://schemas.openxmlformats.org/drawingml/2006/chartDrawing">
    <cdr:from>
      <cdr:x>0.31868</cdr:x>
      <cdr:y>0.11491</cdr:y>
    </cdr:from>
    <cdr:to>
      <cdr:x>0.36175</cdr:x>
      <cdr:y>0.25869</cdr:y>
    </cdr:to>
    <cdr:sp macro="" textlink="">
      <cdr:nvSpPr>
        <cdr:cNvPr id="23" name="文本框 1"/>
        <cdr:cNvSpPr txBox="1"/>
      </cdr:nvSpPr>
      <cdr:spPr>
        <a:xfrm xmlns:a="http://schemas.openxmlformats.org/drawingml/2006/main">
          <a:off x="2947727" y="638572"/>
          <a:ext cx="398361" cy="79901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E</a:t>
          </a:r>
          <a:endParaRPr lang="zh-CN" altLang="en-US" sz="3600" dirty="0"/>
        </a:p>
      </cdr:txBody>
    </cdr:sp>
  </cdr:relSizeAnchor>
  <cdr:relSizeAnchor xmlns:cdr="http://schemas.openxmlformats.org/drawingml/2006/chartDrawing">
    <cdr:from>
      <cdr:x>0.35615</cdr:x>
      <cdr:y>0.07874</cdr:y>
    </cdr:from>
    <cdr:to>
      <cdr:x>0.3992</cdr:x>
      <cdr:y>0.22254</cdr:y>
    </cdr:to>
    <cdr:sp macro="" textlink="">
      <cdr:nvSpPr>
        <cdr:cNvPr id="24" name="文本框 1"/>
        <cdr:cNvSpPr txBox="1"/>
      </cdr:nvSpPr>
      <cdr:spPr>
        <a:xfrm xmlns:a="http://schemas.openxmlformats.org/drawingml/2006/main">
          <a:off x="3294297" y="437576"/>
          <a:ext cx="398260" cy="79907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T</a:t>
          </a:r>
          <a:endParaRPr lang="zh-CN" altLang="en-US" sz="3600" dirty="0"/>
        </a:p>
      </cdr:txBody>
    </cdr:sp>
  </cdr:relSizeAnchor>
  <cdr:relSizeAnchor xmlns:cdr="http://schemas.openxmlformats.org/drawingml/2006/chartDrawing">
    <cdr:from>
      <cdr:x>0.40301</cdr:x>
      <cdr:y>0.02941</cdr:y>
    </cdr:from>
    <cdr:to>
      <cdr:x>0.44607</cdr:x>
      <cdr:y>0.1732</cdr:y>
    </cdr:to>
    <cdr:sp macro="" textlink="">
      <cdr:nvSpPr>
        <cdr:cNvPr id="25" name="文本框 1"/>
        <cdr:cNvSpPr txBox="1"/>
      </cdr:nvSpPr>
      <cdr:spPr>
        <a:xfrm xmlns:a="http://schemas.openxmlformats.org/drawingml/2006/main">
          <a:off x="3727771" y="163433"/>
          <a:ext cx="398260" cy="79907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K</a:t>
          </a:r>
          <a:endParaRPr lang="zh-CN" altLang="en-US" sz="3600" dirty="0"/>
        </a:p>
      </cdr:txBody>
    </cdr:sp>
  </cdr:relSizeAnchor>
  <cdr:relSizeAnchor xmlns:cdr="http://schemas.openxmlformats.org/drawingml/2006/chartDrawing">
    <cdr:from>
      <cdr:x>0.45453</cdr:x>
      <cdr:y>0.01353</cdr:y>
    </cdr:from>
    <cdr:to>
      <cdr:x>0.4976</cdr:x>
      <cdr:y>0.15733</cdr:y>
    </cdr:to>
    <cdr:sp macro="" textlink="">
      <cdr:nvSpPr>
        <cdr:cNvPr id="26" name="文本框 1"/>
        <cdr:cNvSpPr txBox="1"/>
      </cdr:nvSpPr>
      <cdr:spPr>
        <a:xfrm xmlns:a="http://schemas.openxmlformats.org/drawingml/2006/main">
          <a:off x="4204365" y="75212"/>
          <a:ext cx="398361" cy="79907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Z</a:t>
          </a:r>
          <a:endParaRPr lang="zh-CN" altLang="en-US" sz="3600" dirty="0"/>
        </a:p>
      </cdr:txBody>
    </cdr:sp>
  </cdr:relSizeAnchor>
  <cdr:relSizeAnchor xmlns:cdr="http://schemas.openxmlformats.org/drawingml/2006/chartDrawing">
    <cdr:from>
      <cdr:x>0.24293</cdr:x>
      <cdr:y>0.64263</cdr:y>
    </cdr:from>
    <cdr:to>
      <cdr:x>0.286</cdr:x>
      <cdr:y>0.78642</cdr:y>
    </cdr:to>
    <cdr:sp macro="" textlink="">
      <cdr:nvSpPr>
        <cdr:cNvPr id="28" name="文本框 1"/>
        <cdr:cNvSpPr txBox="1"/>
      </cdr:nvSpPr>
      <cdr:spPr>
        <a:xfrm xmlns:a="http://schemas.openxmlformats.org/drawingml/2006/main">
          <a:off x="2247044" y="3571122"/>
          <a:ext cx="398361" cy="7990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W</a:t>
          </a:r>
          <a:endParaRPr lang="zh-CN" altLang="en-US" sz="3600" dirty="0"/>
        </a:p>
      </cdr:txBody>
    </cdr:sp>
  </cdr:relSizeAnchor>
  <cdr:relSizeAnchor xmlns:cdr="http://schemas.openxmlformats.org/drawingml/2006/chartDrawing">
    <cdr:from>
      <cdr:x>0.59673</cdr:x>
      <cdr:y>0.82103</cdr:y>
    </cdr:from>
    <cdr:to>
      <cdr:x>0.6398</cdr:x>
      <cdr:y>0.96483</cdr:y>
    </cdr:to>
    <cdr:sp macro="" textlink="">
      <cdr:nvSpPr>
        <cdr:cNvPr id="29" name="文本框 1"/>
        <cdr:cNvSpPr txBox="1"/>
      </cdr:nvSpPr>
      <cdr:spPr>
        <a:xfrm xmlns:a="http://schemas.openxmlformats.org/drawingml/2006/main">
          <a:off x="5519634" y="4562522"/>
          <a:ext cx="398361" cy="7990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V</a:t>
          </a:r>
          <a:endParaRPr lang="zh-CN" altLang="en-US" sz="3600" dirty="0"/>
        </a:p>
      </cdr:txBody>
    </cdr:sp>
  </cdr:relSizeAnchor>
  <cdr:relSizeAnchor xmlns:cdr="http://schemas.openxmlformats.org/drawingml/2006/chartDrawing">
    <cdr:from>
      <cdr:x>0.54915</cdr:x>
      <cdr:y>0.84056</cdr:y>
    </cdr:from>
    <cdr:to>
      <cdr:x>0.59222</cdr:x>
      <cdr:y>0.98436</cdr:y>
    </cdr:to>
    <cdr:sp macro="" textlink="">
      <cdr:nvSpPr>
        <cdr:cNvPr id="30" name="文本框 1"/>
        <cdr:cNvSpPr txBox="1"/>
      </cdr:nvSpPr>
      <cdr:spPr>
        <a:xfrm xmlns:a="http://schemas.openxmlformats.org/drawingml/2006/main">
          <a:off x="5079545" y="4671074"/>
          <a:ext cx="398361" cy="7990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G</a:t>
          </a:r>
          <a:endParaRPr lang="zh-CN" altLang="en-US" sz="3600" dirty="0"/>
        </a:p>
      </cdr:txBody>
    </cdr:sp>
  </cdr:relSizeAnchor>
  <cdr:relSizeAnchor xmlns:cdr="http://schemas.openxmlformats.org/drawingml/2006/chartDrawing">
    <cdr:from>
      <cdr:x>0.50336</cdr:x>
      <cdr:y>0.85362</cdr:y>
    </cdr:from>
    <cdr:to>
      <cdr:x>0.54643</cdr:x>
      <cdr:y>0.99742</cdr:y>
    </cdr:to>
    <cdr:sp macro="" textlink="">
      <cdr:nvSpPr>
        <cdr:cNvPr id="31" name="文本框 1"/>
        <cdr:cNvSpPr txBox="1"/>
      </cdr:nvSpPr>
      <cdr:spPr>
        <a:xfrm xmlns:a="http://schemas.openxmlformats.org/drawingml/2006/main">
          <a:off x="4656032" y="4743645"/>
          <a:ext cx="398361" cy="7990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A</a:t>
          </a:r>
          <a:endParaRPr lang="zh-CN" altLang="en-US" sz="3600" dirty="0"/>
        </a:p>
      </cdr:txBody>
    </cdr:sp>
  </cdr:relSizeAnchor>
  <cdr:relSizeAnchor xmlns:cdr="http://schemas.openxmlformats.org/drawingml/2006/chartDrawing">
    <cdr:from>
      <cdr:x>0.44685</cdr:x>
      <cdr:y>0.85362</cdr:y>
    </cdr:from>
    <cdr:to>
      <cdr:x>0.48991</cdr:x>
      <cdr:y>0.99742</cdr:y>
    </cdr:to>
    <cdr:sp macro="" textlink="">
      <cdr:nvSpPr>
        <cdr:cNvPr id="32" name="文本框 1"/>
        <cdr:cNvSpPr txBox="1"/>
      </cdr:nvSpPr>
      <cdr:spPr>
        <a:xfrm xmlns:a="http://schemas.openxmlformats.org/drawingml/2006/main">
          <a:off x="4133249" y="4743645"/>
          <a:ext cx="398361" cy="7990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Q</a:t>
          </a:r>
          <a:endParaRPr lang="zh-CN" altLang="en-US" sz="3600" dirty="0"/>
        </a:p>
      </cdr:txBody>
    </cdr:sp>
  </cdr:relSizeAnchor>
  <cdr:relSizeAnchor xmlns:cdr="http://schemas.openxmlformats.org/drawingml/2006/chartDrawing">
    <cdr:from>
      <cdr:x>0.40139</cdr:x>
      <cdr:y>0.83883</cdr:y>
    </cdr:from>
    <cdr:to>
      <cdr:x>0.44445</cdr:x>
      <cdr:y>0.98263</cdr:y>
    </cdr:to>
    <cdr:sp macro="" textlink="">
      <cdr:nvSpPr>
        <cdr:cNvPr id="33" name="文本框 1"/>
        <cdr:cNvSpPr txBox="1"/>
      </cdr:nvSpPr>
      <cdr:spPr>
        <a:xfrm xmlns:a="http://schemas.openxmlformats.org/drawingml/2006/main">
          <a:off x="3712757" y="4661449"/>
          <a:ext cx="398361" cy="7990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H</a:t>
          </a:r>
          <a:endParaRPr lang="zh-CN" altLang="en-US" sz="3600" dirty="0"/>
        </a:p>
      </cdr:txBody>
    </cdr:sp>
  </cdr:relSizeAnchor>
  <cdr:relSizeAnchor xmlns:cdr="http://schemas.openxmlformats.org/drawingml/2006/chartDrawing">
    <cdr:from>
      <cdr:x>0.36393</cdr:x>
      <cdr:y>0.80939</cdr:y>
    </cdr:from>
    <cdr:to>
      <cdr:x>0.40699</cdr:x>
      <cdr:y>0.95318</cdr:y>
    </cdr:to>
    <cdr:sp macro="" textlink="">
      <cdr:nvSpPr>
        <cdr:cNvPr id="34" name="文本框 1"/>
        <cdr:cNvSpPr txBox="1"/>
      </cdr:nvSpPr>
      <cdr:spPr>
        <a:xfrm xmlns:a="http://schemas.openxmlformats.org/drawingml/2006/main">
          <a:off x="3366248" y="4497819"/>
          <a:ext cx="398361" cy="7990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J</a:t>
          </a:r>
          <a:endParaRPr lang="zh-CN" altLang="en-US" sz="3600" dirty="0"/>
        </a:p>
      </cdr:txBody>
    </cdr:sp>
  </cdr:relSizeAnchor>
  <cdr:relSizeAnchor xmlns:cdr="http://schemas.openxmlformats.org/drawingml/2006/chartDrawing">
    <cdr:from>
      <cdr:x>0.30877</cdr:x>
      <cdr:y>0.76782</cdr:y>
    </cdr:from>
    <cdr:to>
      <cdr:x>0.35184</cdr:x>
      <cdr:y>0.91161</cdr:y>
    </cdr:to>
    <cdr:sp macro="" textlink="">
      <cdr:nvSpPr>
        <cdr:cNvPr id="35" name="文本框 1"/>
        <cdr:cNvSpPr txBox="1"/>
      </cdr:nvSpPr>
      <cdr:spPr>
        <a:xfrm xmlns:a="http://schemas.openxmlformats.org/drawingml/2006/main">
          <a:off x="2856110" y="4266812"/>
          <a:ext cx="398361" cy="7990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3600" dirty="0"/>
            <a:t>M</a:t>
          </a:r>
          <a:endParaRPr lang="zh-CN" altLang="en-US" sz="36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9A63-7A9B-4631-8299-91AF2CCE4B79}" type="datetimeFigureOut">
              <a:rPr lang="zh-CN" altLang="en-US" smtClean="0"/>
              <a:t>2021/3/15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918AE9-8BED-4058-9F50-9BCA807BF09A}" type="slidenum">
              <a:rPr lang="zh-CN" altLang="en-US" smtClean="0"/>
              <a:t>‹#›</a:t>
            </a:fld>
            <a:endParaRPr lang="zh-CN" altLang="en-US"/>
          </a:p>
        </p:txBody>
      </p:sp>
    </p:spTree>
    <p:extLst>
      <p:ext uri="{BB962C8B-B14F-4D97-AF65-F5344CB8AC3E}">
        <p14:creationId xmlns:p14="http://schemas.microsoft.com/office/powerpoint/2010/main" val="3265054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0697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D7712A-0EF2-4BA7-B58A-3C85CFC40574}" type="slidenum">
              <a:rPr lang="en-US" smtClean="0"/>
              <a:t>155</a:t>
            </a:fld>
            <a:endParaRPr lang="en-US"/>
          </a:p>
        </p:txBody>
      </p:sp>
    </p:spTree>
    <p:extLst>
      <p:ext uri="{BB962C8B-B14F-4D97-AF65-F5344CB8AC3E}">
        <p14:creationId xmlns:p14="http://schemas.microsoft.com/office/powerpoint/2010/main" val="1902616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18682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26481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a:extLst>
              <a:ext uri="{FF2B5EF4-FFF2-40B4-BE49-F238E27FC236}">
                <a16:creationId xmlns:a16="http://schemas.microsoft.com/office/drawing/2014/main" id="{D2264143-C5E2-4AAE-BEF9-986AD59A966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0" name="Notes Placeholder 2">
            <a:extLst>
              <a:ext uri="{FF2B5EF4-FFF2-40B4-BE49-F238E27FC236}">
                <a16:creationId xmlns:a16="http://schemas.microsoft.com/office/drawing/2014/main" id="{251F4649-4349-499E-848F-3D9C20A858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070FCD61-7167-4AD1-8035-619AF2660DB4}"/>
              </a:ext>
            </a:extLst>
          </p:cNvPr>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704C1E7-AC88-4430-B875-971068FDA1FA}" type="slidenum">
              <a:rPr lang="en-US" altLang="en-US" sz="1200">
                <a:latin typeface="Calibri" panose="020F0502020204030204" pitchFamily="34" charset="0"/>
              </a:rPr>
              <a:pPr eaLnBrk="1" hangingPunct="1"/>
              <a:t>183</a:t>
            </a:fld>
            <a:endParaRPr lang="en-US" altLang="en-US" sz="1200">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DB4564E7-7ACE-4B7B-88F9-78458E67B38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Notes Placeholder 2">
            <a:extLst>
              <a:ext uri="{FF2B5EF4-FFF2-40B4-BE49-F238E27FC236}">
                <a16:creationId xmlns:a16="http://schemas.microsoft.com/office/drawing/2014/main" id="{4F0A156E-7486-4558-A70C-A03B277A02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53964869-8349-43BE-B3D3-148A091F7FCC}"/>
              </a:ext>
            </a:extLst>
          </p:cNvPr>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FAD0295-2D78-4B92-963A-6A227BC1D90D}" type="slidenum">
              <a:rPr lang="en-US" altLang="en-US" sz="1200">
                <a:latin typeface="Calibri" panose="020F0502020204030204" pitchFamily="34" charset="0"/>
              </a:rPr>
              <a:pPr eaLnBrk="1" hangingPunct="1"/>
              <a:t>186</a:t>
            </a:fld>
            <a:endParaRPr lang="en-US" altLang="en-US" sz="1200">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E83610-DED1-4C79-861D-334931F9C03F}" type="slidenum">
              <a:rPr lang="en-US" smtClean="0"/>
              <a:t>195</a:t>
            </a:fld>
            <a:endParaRPr lang="en-US"/>
          </a:p>
        </p:txBody>
      </p:sp>
    </p:spTree>
    <p:extLst>
      <p:ext uri="{BB962C8B-B14F-4D97-AF65-F5344CB8AC3E}">
        <p14:creationId xmlns:p14="http://schemas.microsoft.com/office/powerpoint/2010/main" val="3170247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F6E26B20-C9A0-4972-8547-083230CD75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Notes Placeholder 2">
            <a:extLst>
              <a:ext uri="{FF2B5EF4-FFF2-40B4-BE49-F238E27FC236}">
                <a16:creationId xmlns:a16="http://schemas.microsoft.com/office/drawing/2014/main" id="{09D60C94-7BA4-4146-80F9-F81A43CAA5A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50180" name="Slide Number Placeholder 3">
            <a:extLst>
              <a:ext uri="{FF2B5EF4-FFF2-40B4-BE49-F238E27FC236}">
                <a16:creationId xmlns:a16="http://schemas.microsoft.com/office/drawing/2014/main" id="{454D7DA1-39FE-463B-B47F-F08EBEEEBAC6}"/>
              </a:ext>
            </a:extLst>
          </p:cNvPr>
          <p:cNvSpPr>
            <a:spLocks noGrp="1"/>
          </p:cNvSpPr>
          <p:nvPr>
            <p:ph type="sldNum" sz="quarter" idx="5"/>
          </p:nvPr>
        </p:nvSpPr>
        <p:spPr/>
        <p:txBody>
          <a:bodyPr/>
          <a:lstStyle>
            <a:lvl1pPr defTabSz="9652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6520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9BBC130-6735-4DB4-BD40-7667A4A148A4}" type="slidenum">
              <a:rPr lang="en-US" altLang="en-US" sz="1200">
                <a:latin typeface="Calibri" panose="020F0502020204030204" pitchFamily="34" charset="0"/>
              </a:rPr>
              <a:pPr eaLnBrk="1" hangingPunct="1"/>
              <a:t>198</a:t>
            </a:fld>
            <a:endParaRPr lang="en-US" altLang="en-US" sz="1200">
              <a:latin typeface="Calibri" panose="020F0502020204030204" pitchFamily="34" charset="0"/>
            </a:endParaRPr>
          </a:p>
        </p:txBody>
      </p:sp>
    </p:spTree>
    <p:extLst>
      <p:ext uri="{BB962C8B-B14F-4D97-AF65-F5344CB8AC3E}">
        <p14:creationId xmlns:p14="http://schemas.microsoft.com/office/powerpoint/2010/main" val="2796040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F6E26B20-C9A0-4972-8547-083230CD75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Notes Placeholder 2">
            <a:extLst>
              <a:ext uri="{FF2B5EF4-FFF2-40B4-BE49-F238E27FC236}">
                <a16:creationId xmlns:a16="http://schemas.microsoft.com/office/drawing/2014/main" id="{09D60C94-7BA4-4146-80F9-F81A43CAA5A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50180" name="Slide Number Placeholder 3">
            <a:extLst>
              <a:ext uri="{FF2B5EF4-FFF2-40B4-BE49-F238E27FC236}">
                <a16:creationId xmlns:a16="http://schemas.microsoft.com/office/drawing/2014/main" id="{454D7DA1-39FE-463B-B47F-F08EBEEEBAC6}"/>
              </a:ext>
            </a:extLst>
          </p:cNvPr>
          <p:cNvSpPr>
            <a:spLocks noGrp="1"/>
          </p:cNvSpPr>
          <p:nvPr>
            <p:ph type="sldNum" sz="quarter" idx="5"/>
          </p:nvPr>
        </p:nvSpPr>
        <p:spPr/>
        <p:txBody>
          <a:bodyPr/>
          <a:lstStyle>
            <a:lvl1pPr defTabSz="9652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6520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9BBC130-6735-4DB4-BD40-7667A4A148A4}" type="slidenum">
              <a:rPr lang="en-US" altLang="en-US" sz="1200">
                <a:latin typeface="Calibri" panose="020F0502020204030204" pitchFamily="34" charset="0"/>
              </a:rPr>
              <a:pPr eaLnBrk="1" hangingPunct="1"/>
              <a:t>199</a:t>
            </a:fld>
            <a:endParaRPr lang="en-US" altLang="en-US" sz="1200">
              <a:latin typeface="Calibri" panose="020F0502020204030204" pitchFamily="34" charset="0"/>
            </a:endParaRPr>
          </a:p>
        </p:txBody>
      </p:sp>
    </p:spTree>
    <p:extLst>
      <p:ext uri="{BB962C8B-B14F-4D97-AF65-F5344CB8AC3E}">
        <p14:creationId xmlns:p14="http://schemas.microsoft.com/office/powerpoint/2010/main" val="2210586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F6E26B20-C9A0-4972-8547-083230CD75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Notes Placeholder 2">
            <a:extLst>
              <a:ext uri="{FF2B5EF4-FFF2-40B4-BE49-F238E27FC236}">
                <a16:creationId xmlns:a16="http://schemas.microsoft.com/office/drawing/2014/main" id="{09D60C94-7BA4-4146-80F9-F81A43CAA5A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50180" name="Slide Number Placeholder 3">
            <a:extLst>
              <a:ext uri="{FF2B5EF4-FFF2-40B4-BE49-F238E27FC236}">
                <a16:creationId xmlns:a16="http://schemas.microsoft.com/office/drawing/2014/main" id="{454D7DA1-39FE-463B-B47F-F08EBEEEBAC6}"/>
              </a:ext>
            </a:extLst>
          </p:cNvPr>
          <p:cNvSpPr>
            <a:spLocks noGrp="1"/>
          </p:cNvSpPr>
          <p:nvPr>
            <p:ph type="sldNum" sz="quarter" idx="5"/>
          </p:nvPr>
        </p:nvSpPr>
        <p:spPr/>
        <p:txBody>
          <a:bodyPr/>
          <a:lstStyle>
            <a:lvl1pPr defTabSz="9652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6520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9BBC130-6735-4DB4-BD40-7667A4A148A4}" type="slidenum">
              <a:rPr lang="en-US" altLang="en-US" sz="1200">
                <a:latin typeface="Calibri" panose="020F0502020204030204" pitchFamily="34" charset="0"/>
              </a:rPr>
              <a:pPr eaLnBrk="1" hangingPunct="1"/>
              <a:t>200</a:t>
            </a:fld>
            <a:endParaRPr lang="en-US" altLang="en-US" sz="1200">
              <a:latin typeface="Calibri" panose="020F0502020204030204" pitchFamily="34" charset="0"/>
            </a:endParaRPr>
          </a:p>
        </p:txBody>
      </p:sp>
    </p:spTree>
    <p:extLst>
      <p:ext uri="{BB962C8B-B14F-4D97-AF65-F5344CB8AC3E}">
        <p14:creationId xmlns:p14="http://schemas.microsoft.com/office/powerpoint/2010/main" val="143118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18AE9-8BED-4058-9F50-9BCA807BF09A}" type="slidenum">
              <a:rPr lang="zh-CN" altLang="en-US" smtClean="0"/>
              <a:t>3</a:t>
            </a:fld>
            <a:endParaRPr lang="zh-CN" altLang="en-US"/>
          </a:p>
        </p:txBody>
      </p:sp>
    </p:spTree>
    <p:extLst>
      <p:ext uri="{BB962C8B-B14F-4D97-AF65-F5344CB8AC3E}">
        <p14:creationId xmlns:p14="http://schemas.microsoft.com/office/powerpoint/2010/main" val="1273018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F6E26B20-C9A0-4972-8547-083230CD75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Notes Placeholder 2">
            <a:extLst>
              <a:ext uri="{FF2B5EF4-FFF2-40B4-BE49-F238E27FC236}">
                <a16:creationId xmlns:a16="http://schemas.microsoft.com/office/drawing/2014/main" id="{09D60C94-7BA4-4146-80F9-F81A43CAA5A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50180" name="Slide Number Placeholder 3">
            <a:extLst>
              <a:ext uri="{FF2B5EF4-FFF2-40B4-BE49-F238E27FC236}">
                <a16:creationId xmlns:a16="http://schemas.microsoft.com/office/drawing/2014/main" id="{454D7DA1-39FE-463B-B47F-F08EBEEEBAC6}"/>
              </a:ext>
            </a:extLst>
          </p:cNvPr>
          <p:cNvSpPr>
            <a:spLocks noGrp="1"/>
          </p:cNvSpPr>
          <p:nvPr>
            <p:ph type="sldNum" sz="quarter" idx="5"/>
          </p:nvPr>
        </p:nvSpPr>
        <p:spPr/>
        <p:txBody>
          <a:bodyPr/>
          <a:lstStyle>
            <a:lvl1pPr defTabSz="9652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6520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9BBC130-6735-4DB4-BD40-7667A4A148A4}" type="slidenum">
              <a:rPr lang="en-US" altLang="en-US" sz="1200">
                <a:latin typeface="Calibri" panose="020F0502020204030204" pitchFamily="34" charset="0"/>
              </a:rPr>
              <a:pPr eaLnBrk="1" hangingPunct="1"/>
              <a:t>201</a:t>
            </a:fld>
            <a:endParaRPr lang="en-US" altLang="en-US" sz="1200">
              <a:latin typeface="Calibri" panose="020F0502020204030204" pitchFamily="34" charset="0"/>
            </a:endParaRPr>
          </a:p>
        </p:txBody>
      </p:sp>
    </p:spTree>
    <p:extLst>
      <p:ext uri="{BB962C8B-B14F-4D97-AF65-F5344CB8AC3E}">
        <p14:creationId xmlns:p14="http://schemas.microsoft.com/office/powerpoint/2010/main" val="136513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F6E26B20-C9A0-4972-8547-083230CD75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Notes Placeholder 2">
            <a:extLst>
              <a:ext uri="{FF2B5EF4-FFF2-40B4-BE49-F238E27FC236}">
                <a16:creationId xmlns:a16="http://schemas.microsoft.com/office/drawing/2014/main" id="{09D60C94-7BA4-4146-80F9-F81A43CAA5A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50180" name="Slide Number Placeholder 3">
            <a:extLst>
              <a:ext uri="{FF2B5EF4-FFF2-40B4-BE49-F238E27FC236}">
                <a16:creationId xmlns:a16="http://schemas.microsoft.com/office/drawing/2014/main" id="{454D7DA1-39FE-463B-B47F-F08EBEEEBAC6}"/>
              </a:ext>
            </a:extLst>
          </p:cNvPr>
          <p:cNvSpPr>
            <a:spLocks noGrp="1"/>
          </p:cNvSpPr>
          <p:nvPr>
            <p:ph type="sldNum" sz="quarter" idx="5"/>
          </p:nvPr>
        </p:nvSpPr>
        <p:spPr/>
        <p:txBody>
          <a:bodyPr/>
          <a:lstStyle>
            <a:lvl1pPr defTabSz="9652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6520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9BBC130-6735-4DB4-BD40-7667A4A148A4}" type="slidenum">
              <a:rPr lang="en-US" altLang="en-US" sz="1200">
                <a:latin typeface="Calibri" panose="020F0502020204030204" pitchFamily="34" charset="0"/>
              </a:rPr>
              <a:pPr eaLnBrk="1" hangingPunct="1"/>
              <a:t>202</a:t>
            </a:fld>
            <a:endParaRPr lang="en-US" altLang="en-US" sz="1200">
              <a:latin typeface="Calibri" panose="020F0502020204030204" pitchFamily="34" charset="0"/>
            </a:endParaRPr>
          </a:p>
        </p:txBody>
      </p:sp>
    </p:spTree>
    <p:extLst>
      <p:ext uri="{BB962C8B-B14F-4D97-AF65-F5344CB8AC3E}">
        <p14:creationId xmlns:p14="http://schemas.microsoft.com/office/powerpoint/2010/main" val="237203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F6E26B20-C9A0-4972-8547-083230CD75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Notes Placeholder 2">
            <a:extLst>
              <a:ext uri="{FF2B5EF4-FFF2-40B4-BE49-F238E27FC236}">
                <a16:creationId xmlns:a16="http://schemas.microsoft.com/office/drawing/2014/main" id="{09D60C94-7BA4-4146-80F9-F81A43CAA5A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50180" name="Slide Number Placeholder 3">
            <a:extLst>
              <a:ext uri="{FF2B5EF4-FFF2-40B4-BE49-F238E27FC236}">
                <a16:creationId xmlns:a16="http://schemas.microsoft.com/office/drawing/2014/main" id="{454D7DA1-39FE-463B-B47F-F08EBEEEBAC6}"/>
              </a:ext>
            </a:extLst>
          </p:cNvPr>
          <p:cNvSpPr>
            <a:spLocks noGrp="1"/>
          </p:cNvSpPr>
          <p:nvPr>
            <p:ph type="sldNum" sz="quarter" idx="5"/>
          </p:nvPr>
        </p:nvSpPr>
        <p:spPr/>
        <p:txBody>
          <a:bodyPr/>
          <a:lstStyle>
            <a:lvl1pPr defTabSz="9652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6520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9BBC130-6735-4DB4-BD40-7667A4A148A4}" type="slidenum">
              <a:rPr lang="en-US" altLang="en-US" sz="1200">
                <a:latin typeface="Calibri" panose="020F0502020204030204" pitchFamily="34" charset="0"/>
              </a:rPr>
              <a:pPr eaLnBrk="1" hangingPunct="1"/>
              <a:t>203</a:t>
            </a:fld>
            <a:endParaRPr lang="en-US" altLang="en-US" sz="1200">
              <a:latin typeface="Calibri" panose="020F0502020204030204" pitchFamily="34" charset="0"/>
            </a:endParaRPr>
          </a:p>
        </p:txBody>
      </p:sp>
    </p:spTree>
    <p:extLst>
      <p:ext uri="{BB962C8B-B14F-4D97-AF65-F5344CB8AC3E}">
        <p14:creationId xmlns:p14="http://schemas.microsoft.com/office/powerpoint/2010/main" val="2909075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F6E26B20-C9A0-4972-8547-083230CD75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Notes Placeholder 2">
            <a:extLst>
              <a:ext uri="{FF2B5EF4-FFF2-40B4-BE49-F238E27FC236}">
                <a16:creationId xmlns:a16="http://schemas.microsoft.com/office/drawing/2014/main" id="{09D60C94-7BA4-4146-80F9-F81A43CAA5A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50180" name="Slide Number Placeholder 3">
            <a:extLst>
              <a:ext uri="{FF2B5EF4-FFF2-40B4-BE49-F238E27FC236}">
                <a16:creationId xmlns:a16="http://schemas.microsoft.com/office/drawing/2014/main" id="{454D7DA1-39FE-463B-B47F-F08EBEEEBAC6}"/>
              </a:ext>
            </a:extLst>
          </p:cNvPr>
          <p:cNvSpPr>
            <a:spLocks noGrp="1"/>
          </p:cNvSpPr>
          <p:nvPr>
            <p:ph type="sldNum" sz="quarter" idx="5"/>
          </p:nvPr>
        </p:nvSpPr>
        <p:spPr/>
        <p:txBody>
          <a:bodyPr/>
          <a:lstStyle>
            <a:lvl1pPr defTabSz="9652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6520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9BBC130-6735-4DB4-BD40-7667A4A148A4}" type="slidenum">
              <a:rPr lang="en-US" altLang="en-US" sz="1200">
                <a:latin typeface="Calibri" panose="020F0502020204030204" pitchFamily="34" charset="0"/>
              </a:rPr>
              <a:pPr eaLnBrk="1" hangingPunct="1"/>
              <a:t>204</a:t>
            </a:fld>
            <a:endParaRPr lang="en-US" altLang="en-US" sz="1200">
              <a:latin typeface="Calibri" panose="020F0502020204030204" pitchFamily="34" charset="0"/>
            </a:endParaRPr>
          </a:p>
        </p:txBody>
      </p:sp>
    </p:spTree>
    <p:extLst>
      <p:ext uri="{BB962C8B-B14F-4D97-AF65-F5344CB8AC3E}">
        <p14:creationId xmlns:p14="http://schemas.microsoft.com/office/powerpoint/2010/main" val="2166367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a:extLst>
              <a:ext uri="{FF2B5EF4-FFF2-40B4-BE49-F238E27FC236}">
                <a16:creationId xmlns:a16="http://schemas.microsoft.com/office/drawing/2014/main" id="{28D4271A-0BEE-45CE-AB21-65D26D7E3D0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4" name="Notes Placeholder 2">
            <a:extLst>
              <a:ext uri="{FF2B5EF4-FFF2-40B4-BE49-F238E27FC236}">
                <a16:creationId xmlns:a16="http://schemas.microsoft.com/office/drawing/2014/main" id="{EE75039F-705B-479A-BE69-89B1AEDACF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51204" name="Slide Number Placeholder 3">
            <a:extLst>
              <a:ext uri="{FF2B5EF4-FFF2-40B4-BE49-F238E27FC236}">
                <a16:creationId xmlns:a16="http://schemas.microsoft.com/office/drawing/2014/main" id="{38AE12E7-42D0-4B09-B3C5-851973FBB570}"/>
              </a:ext>
            </a:extLst>
          </p:cNvPr>
          <p:cNvSpPr>
            <a:spLocks noGrp="1"/>
          </p:cNvSpPr>
          <p:nvPr>
            <p:ph type="sldNum" sz="quarter" idx="5"/>
          </p:nvPr>
        </p:nvSpPr>
        <p:spPr/>
        <p:txBody>
          <a:bodyPr/>
          <a:lstStyle>
            <a:lvl1pPr defTabSz="9652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6520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6DDCBDE-7D04-4381-8A54-375FFC43B42D}" type="slidenum">
              <a:rPr lang="en-US" altLang="en-US" sz="1200">
                <a:latin typeface="Calibri" panose="020F0502020204030204" pitchFamily="34" charset="0"/>
              </a:rPr>
              <a:pPr eaLnBrk="1" hangingPunct="1"/>
              <a:t>205</a:t>
            </a:fld>
            <a:endParaRPr lang="en-US" altLang="en-US" sz="1200">
              <a:latin typeface="Calibri" panose="020F0502020204030204" pitchFamily="34" charset="0"/>
            </a:endParaRPr>
          </a:p>
        </p:txBody>
      </p:sp>
    </p:spTree>
    <p:extLst>
      <p:ext uri="{BB962C8B-B14F-4D97-AF65-F5344CB8AC3E}">
        <p14:creationId xmlns:p14="http://schemas.microsoft.com/office/powerpoint/2010/main" val="2897385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2520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84638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cyclic redundancy check (CRC) is an error-detecting code commonly used in digital networks and storage devices to detect accidental changes to raw data. Blocks of data entering these systems get a short check value attached, based on the remainder of a polynomial division of their contents. On retrieval, the calculation is repeated and, in the event the check values do not match, corrective action can be taken against data corruption. It can be used for error correction.</a:t>
            </a:r>
          </a:p>
        </p:txBody>
      </p:sp>
      <p:sp>
        <p:nvSpPr>
          <p:cNvPr id="4" name="Slide Number Placeholder 3"/>
          <p:cNvSpPr>
            <a:spLocks noGrp="1"/>
          </p:cNvSpPr>
          <p:nvPr>
            <p:ph type="sldNum" sz="quarter" idx="5"/>
          </p:nvPr>
        </p:nvSpPr>
        <p:spPr/>
        <p:txBody>
          <a:bodyPr/>
          <a:lstStyle/>
          <a:p>
            <a:fld id="{ED5D08CF-E522-4365-BEFF-A7A4264242F1}" type="slidenum">
              <a:rPr lang="en-CA" smtClean="0"/>
              <a:t>221</a:t>
            </a:fld>
            <a:endParaRPr lang="en-CA"/>
          </a:p>
        </p:txBody>
      </p:sp>
    </p:spTree>
    <p:extLst>
      <p:ext uri="{BB962C8B-B14F-4D97-AF65-F5344CB8AC3E}">
        <p14:creationId xmlns:p14="http://schemas.microsoft.com/office/powerpoint/2010/main" val="3997538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202122"/>
                </a:solidFill>
                <a:effectLst/>
                <a:latin typeface="Arial" panose="020B0604020202020204" pitchFamily="34" charset="0"/>
              </a:rPr>
              <a:t>On the </a:t>
            </a:r>
            <a:r>
              <a:rPr lang="en-CA" b="0" i="0" dirty="0" err="1">
                <a:solidFill>
                  <a:srgbClr val="202122"/>
                </a:solidFill>
                <a:effectLst/>
                <a:latin typeface="Arial" panose="020B0604020202020204" pitchFamily="34" charset="0"/>
              </a:rPr>
              <a:t>IrLAP</a:t>
            </a:r>
            <a:r>
              <a:rPr lang="en-CA" b="0" i="0" dirty="0">
                <a:solidFill>
                  <a:srgbClr val="202122"/>
                </a:solidFill>
                <a:effectLst/>
                <a:latin typeface="Arial" panose="020B0604020202020204" pitchFamily="34" charset="0"/>
              </a:rPr>
              <a:t> layer the communicating devices are divided into a "primary device" and one or more "secondary devices". The primary device controls the secondary devices. Only if the primary device requests a secondary device to send, it is allowed to do so.</a:t>
            </a:r>
          </a:p>
          <a:p>
            <a:endParaRPr lang="en-CA" dirty="0"/>
          </a:p>
        </p:txBody>
      </p:sp>
      <p:sp>
        <p:nvSpPr>
          <p:cNvPr id="4" name="Slide Number Placeholder 3"/>
          <p:cNvSpPr>
            <a:spLocks noGrp="1"/>
          </p:cNvSpPr>
          <p:nvPr>
            <p:ph type="sldNum" sz="quarter" idx="5"/>
          </p:nvPr>
        </p:nvSpPr>
        <p:spPr/>
        <p:txBody>
          <a:bodyPr/>
          <a:lstStyle/>
          <a:p>
            <a:fld id="{ED5D08CF-E522-4365-BEFF-A7A4264242F1}" type="slidenum">
              <a:rPr lang="en-CA" smtClean="0"/>
              <a:t>228</a:t>
            </a:fld>
            <a:endParaRPr lang="en-CA"/>
          </a:p>
        </p:txBody>
      </p:sp>
    </p:spTree>
    <p:extLst>
      <p:ext uri="{BB962C8B-B14F-4D97-AF65-F5344CB8AC3E}">
        <p14:creationId xmlns:p14="http://schemas.microsoft.com/office/powerpoint/2010/main" val="158951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4D5156"/>
                </a:solidFill>
                <a:effectLst/>
                <a:latin typeface="arial" panose="020B0604020202020204" pitchFamily="34" charset="0"/>
              </a:rPr>
              <a:t>vCard, also known as VCF, is a file format standard for electronic business cards. </a:t>
            </a:r>
            <a:r>
              <a:rPr lang="en-CA" b="0" i="0" dirty="0" err="1">
                <a:solidFill>
                  <a:srgbClr val="4D5156"/>
                </a:solidFill>
                <a:effectLst/>
                <a:latin typeface="arial" panose="020B0604020202020204" pitchFamily="34" charset="0"/>
              </a:rPr>
              <a:t>vCards</a:t>
            </a:r>
            <a:r>
              <a:rPr lang="en-CA" b="0" i="0" dirty="0">
                <a:solidFill>
                  <a:srgbClr val="4D5156"/>
                </a:solidFill>
                <a:effectLst/>
                <a:latin typeface="arial" panose="020B0604020202020204" pitchFamily="34" charset="0"/>
              </a:rPr>
              <a:t> are often attached to e-mail messages but can be exchanged in other ways, such as Multimedia Messaging Service, on the World Wide Web, instant messaging or through QR code.</a:t>
            </a:r>
            <a:endParaRPr lang="en-CA" dirty="0"/>
          </a:p>
        </p:txBody>
      </p:sp>
      <p:sp>
        <p:nvSpPr>
          <p:cNvPr id="4" name="Slide Number Placeholder 3"/>
          <p:cNvSpPr>
            <a:spLocks noGrp="1"/>
          </p:cNvSpPr>
          <p:nvPr>
            <p:ph type="sldNum" sz="quarter" idx="5"/>
          </p:nvPr>
        </p:nvSpPr>
        <p:spPr/>
        <p:txBody>
          <a:bodyPr/>
          <a:lstStyle/>
          <a:p>
            <a:fld id="{ED5D08CF-E522-4365-BEFF-A7A4264242F1}" type="slidenum">
              <a:rPr lang="en-CA" smtClean="0"/>
              <a:t>231</a:t>
            </a:fld>
            <a:endParaRPr lang="en-CA"/>
          </a:p>
        </p:txBody>
      </p:sp>
    </p:spTree>
    <p:extLst>
      <p:ext uri="{BB962C8B-B14F-4D97-AF65-F5344CB8AC3E}">
        <p14:creationId xmlns:p14="http://schemas.microsoft.com/office/powerpoint/2010/main" val="2370124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18AE9-8BED-4058-9F50-9BCA807BF09A}" type="slidenum">
              <a:rPr lang="zh-CN" altLang="en-US" smtClean="0"/>
              <a:t>15</a:t>
            </a:fld>
            <a:endParaRPr lang="zh-CN" altLang="en-US"/>
          </a:p>
        </p:txBody>
      </p:sp>
    </p:spTree>
    <p:extLst>
      <p:ext uri="{BB962C8B-B14F-4D97-AF65-F5344CB8AC3E}">
        <p14:creationId xmlns:p14="http://schemas.microsoft.com/office/powerpoint/2010/main" val="1063789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Also called </a:t>
            </a:r>
            <a:r>
              <a:rPr lang="en-CA" b="1" i="0" dirty="0">
                <a:solidFill>
                  <a:srgbClr val="202122"/>
                </a:solidFill>
                <a:effectLst/>
                <a:latin typeface="Arial" panose="020B0604020202020204" pitchFamily="34" charset="0"/>
              </a:rPr>
              <a:t>optocoupler</a:t>
            </a:r>
            <a:endParaRPr lang="en-CA" dirty="0"/>
          </a:p>
        </p:txBody>
      </p:sp>
      <p:sp>
        <p:nvSpPr>
          <p:cNvPr id="4" name="Slide Number Placeholder 3"/>
          <p:cNvSpPr>
            <a:spLocks noGrp="1"/>
          </p:cNvSpPr>
          <p:nvPr>
            <p:ph type="sldNum" sz="quarter" idx="5"/>
          </p:nvPr>
        </p:nvSpPr>
        <p:spPr/>
        <p:txBody>
          <a:bodyPr/>
          <a:lstStyle/>
          <a:p>
            <a:fld id="{ED5D08CF-E522-4365-BEFF-A7A4264242F1}" type="slidenum">
              <a:rPr lang="en-CA" smtClean="0"/>
              <a:t>235</a:t>
            </a:fld>
            <a:endParaRPr lang="en-CA"/>
          </a:p>
        </p:txBody>
      </p:sp>
    </p:spTree>
    <p:extLst>
      <p:ext uri="{BB962C8B-B14F-4D97-AF65-F5344CB8AC3E}">
        <p14:creationId xmlns:p14="http://schemas.microsoft.com/office/powerpoint/2010/main" val="529743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47435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14083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54573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47313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597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280880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9712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18AE9-8BED-4058-9F50-9BCA807BF09A}" type="slidenum">
              <a:rPr lang="zh-CN" altLang="en-US" smtClean="0"/>
              <a:t>16</a:t>
            </a:fld>
            <a:endParaRPr lang="zh-CN" altLang="en-US"/>
          </a:p>
        </p:txBody>
      </p:sp>
    </p:spTree>
    <p:extLst>
      <p:ext uri="{BB962C8B-B14F-4D97-AF65-F5344CB8AC3E}">
        <p14:creationId xmlns:p14="http://schemas.microsoft.com/office/powerpoint/2010/main" val="2417173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4CCF-6495-4EA4-A6EE-26479AE333C2}" type="slidenum">
              <a:rPr lang="en-US" smtClean="0"/>
              <a:t>46</a:t>
            </a:fld>
            <a:endParaRPr lang="en-US"/>
          </a:p>
        </p:txBody>
      </p:sp>
    </p:spTree>
    <p:extLst>
      <p:ext uri="{BB962C8B-B14F-4D97-AF65-F5344CB8AC3E}">
        <p14:creationId xmlns:p14="http://schemas.microsoft.com/office/powerpoint/2010/main" val="617201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ACA36D-BFF3-4A11-A03E-5B5718ACD0F2}" type="slidenum">
              <a:rPr lang="en-US" smtClean="0"/>
              <a:t>54</a:t>
            </a:fld>
            <a:endParaRPr lang="en-US"/>
          </a:p>
        </p:txBody>
      </p:sp>
    </p:spTree>
    <p:extLst>
      <p:ext uri="{BB962C8B-B14F-4D97-AF65-F5344CB8AC3E}">
        <p14:creationId xmlns:p14="http://schemas.microsoft.com/office/powerpoint/2010/main" val="3398905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1461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D7712A-0EF2-4BA7-B58A-3C85CFC40574}" type="slidenum">
              <a:rPr lang="en-US" smtClean="0"/>
              <a:t>114</a:t>
            </a:fld>
            <a:endParaRPr lang="en-US"/>
          </a:p>
        </p:txBody>
      </p:sp>
    </p:spTree>
    <p:extLst>
      <p:ext uri="{BB962C8B-B14F-4D97-AF65-F5344CB8AC3E}">
        <p14:creationId xmlns:p14="http://schemas.microsoft.com/office/powerpoint/2010/main" val="3871873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EB67CD-E7E2-4E76-8C61-29E2ACE05475}"/>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en-CA" dirty="0"/>
          </a:p>
        </p:txBody>
      </p:sp>
      <p:sp>
        <p:nvSpPr>
          <p:cNvPr id="3" name="副标题 2">
            <a:extLst>
              <a:ext uri="{FF2B5EF4-FFF2-40B4-BE49-F238E27FC236}">
                <a16:creationId xmlns:a16="http://schemas.microsoft.com/office/drawing/2014/main" id="{E63D9306-A62E-4A4F-B60E-E5C8EDE759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CA"/>
          </a:p>
        </p:txBody>
      </p:sp>
      <p:sp>
        <p:nvSpPr>
          <p:cNvPr id="4" name="日期占位符 3">
            <a:extLst>
              <a:ext uri="{FF2B5EF4-FFF2-40B4-BE49-F238E27FC236}">
                <a16:creationId xmlns:a16="http://schemas.microsoft.com/office/drawing/2014/main" id="{E8B45835-19A2-41EE-8725-8C0CD7DAD4EC}"/>
              </a:ext>
            </a:extLst>
          </p:cNvPr>
          <p:cNvSpPr>
            <a:spLocks noGrp="1"/>
          </p:cNvSpPr>
          <p:nvPr>
            <p:ph type="dt" sz="half" idx="10"/>
          </p:nvPr>
        </p:nvSpPr>
        <p:spPr/>
        <p:txBody>
          <a:bodyPr/>
          <a:lstStyle/>
          <a:p>
            <a:fld id="{CA3F6711-E3E7-4BB4-977F-8AF3CA34AA6F}" type="datetimeFigureOut">
              <a:rPr lang="zh-CN" altLang="en-US" smtClean="0"/>
              <a:t>2021/3/15</a:t>
            </a:fld>
            <a:endParaRPr lang="zh-CN" altLang="en-US"/>
          </a:p>
        </p:txBody>
      </p:sp>
      <p:sp>
        <p:nvSpPr>
          <p:cNvPr id="5" name="页脚占位符 4">
            <a:extLst>
              <a:ext uri="{FF2B5EF4-FFF2-40B4-BE49-F238E27FC236}">
                <a16:creationId xmlns:a16="http://schemas.microsoft.com/office/drawing/2014/main" id="{69ACF017-4E8B-4199-B299-E138E07FBE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295E8A-171C-42D2-8956-F7873CC6157B}"/>
              </a:ext>
            </a:extLst>
          </p:cNvPr>
          <p:cNvSpPr>
            <a:spLocks noGrp="1"/>
          </p:cNvSpPr>
          <p:nvPr>
            <p:ph type="sldNum" sz="quarter" idx="12"/>
          </p:nvPr>
        </p:nvSpPr>
        <p:spPr/>
        <p:txBody>
          <a:bodyPr/>
          <a:lstStyle/>
          <a:p>
            <a:fld id="{C0390653-24DA-441E-8923-1E2221CAF809}" type="slidenum">
              <a:rPr lang="zh-CN" altLang="en-US" smtClean="0"/>
              <a:t>‹#›</a:t>
            </a:fld>
            <a:endParaRPr lang="zh-CN" altLang="en-US"/>
          </a:p>
        </p:txBody>
      </p:sp>
    </p:spTree>
    <p:extLst>
      <p:ext uri="{BB962C8B-B14F-4D97-AF65-F5344CB8AC3E}">
        <p14:creationId xmlns:p14="http://schemas.microsoft.com/office/powerpoint/2010/main" val="3283864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CDED75-3EC0-46A9-9AA2-5E6CF43B9E5E}"/>
              </a:ext>
            </a:extLst>
          </p:cNvPr>
          <p:cNvSpPr>
            <a:spLocks noGrp="1"/>
          </p:cNvSpPr>
          <p:nvPr>
            <p:ph type="title"/>
          </p:nvPr>
        </p:nvSpPr>
        <p:spPr>
          <a:ln>
            <a:noFill/>
          </a:ln>
        </p:spPr>
        <p:txBody>
          <a:bodyPr/>
          <a:lstStyle/>
          <a:p>
            <a:r>
              <a:rPr lang="en-US" altLang="zh-CN"/>
              <a:t>Click to edit Master title style</a:t>
            </a:r>
            <a:endParaRPr lang="en-CA" dirty="0"/>
          </a:p>
        </p:txBody>
      </p:sp>
      <p:sp>
        <p:nvSpPr>
          <p:cNvPr id="3" name="竖排文字占位符 2">
            <a:extLst>
              <a:ext uri="{FF2B5EF4-FFF2-40B4-BE49-F238E27FC236}">
                <a16:creationId xmlns:a16="http://schemas.microsoft.com/office/drawing/2014/main" id="{BFDD041B-1C31-4E73-8EFD-F66037A7E16B}"/>
              </a:ext>
            </a:extLst>
          </p:cNvPr>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CA"/>
          </a:p>
        </p:txBody>
      </p:sp>
      <p:sp>
        <p:nvSpPr>
          <p:cNvPr id="4" name="日期占位符 3">
            <a:extLst>
              <a:ext uri="{FF2B5EF4-FFF2-40B4-BE49-F238E27FC236}">
                <a16:creationId xmlns:a16="http://schemas.microsoft.com/office/drawing/2014/main" id="{D73CB6E9-8473-45DE-A53C-A88FEC1F80A7}"/>
              </a:ext>
            </a:extLst>
          </p:cNvPr>
          <p:cNvSpPr>
            <a:spLocks noGrp="1"/>
          </p:cNvSpPr>
          <p:nvPr>
            <p:ph type="dt" sz="half" idx="10"/>
          </p:nvPr>
        </p:nvSpPr>
        <p:spPr/>
        <p:txBody>
          <a:bodyPr/>
          <a:lstStyle/>
          <a:p>
            <a:fld id="{CA3F6711-E3E7-4BB4-977F-8AF3CA34AA6F}" type="datetimeFigureOut">
              <a:rPr lang="zh-CN" altLang="en-US" smtClean="0"/>
              <a:t>2021/3/15</a:t>
            </a:fld>
            <a:endParaRPr lang="zh-CN" altLang="en-US"/>
          </a:p>
        </p:txBody>
      </p:sp>
      <p:sp>
        <p:nvSpPr>
          <p:cNvPr id="5" name="页脚占位符 4">
            <a:extLst>
              <a:ext uri="{FF2B5EF4-FFF2-40B4-BE49-F238E27FC236}">
                <a16:creationId xmlns:a16="http://schemas.microsoft.com/office/drawing/2014/main" id="{9EDD0AEB-5420-4A17-A9BE-A2DCE0CC59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816B96-B81B-4714-80B7-A3D0CFCF209A}"/>
              </a:ext>
            </a:extLst>
          </p:cNvPr>
          <p:cNvSpPr>
            <a:spLocks noGrp="1"/>
          </p:cNvSpPr>
          <p:nvPr>
            <p:ph type="sldNum" sz="quarter" idx="12"/>
          </p:nvPr>
        </p:nvSpPr>
        <p:spPr/>
        <p:txBody>
          <a:bodyPr/>
          <a:lstStyle/>
          <a:p>
            <a:fld id="{C0390653-24DA-441E-8923-1E2221CAF809}" type="slidenum">
              <a:rPr lang="zh-CN" altLang="en-US" smtClean="0"/>
              <a:t>‹#›</a:t>
            </a:fld>
            <a:endParaRPr lang="zh-CN" altLang="en-US"/>
          </a:p>
        </p:txBody>
      </p:sp>
    </p:spTree>
    <p:extLst>
      <p:ext uri="{BB962C8B-B14F-4D97-AF65-F5344CB8AC3E}">
        <p14:creationId xmlns:p14="http://schemas.microsoft.com/office/powerpoint/2010/main" val="2808511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A3FCA81-1AEC-4303-84B8-DBCFCBAAD0D9}"/>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en-CA"/>
          </a:p>
        </p:txBody>
      </p:sp>
      <p:sp>
        <p:nvSpPr>
          <p:cNvPr id="3" name="竖排文字占位符 2">
            <a:extLst>
              <a:ext uri="{FF2B5EF4-FFF2-40B4-BE49-F238E27FC236}">
                <a16:creationId xmlns:a16="http://schemas.microsoft.com/office/drawing/2014/main" id="{C17B6E3C-17A3-45A3-8C22-36BCB8529488}"/>
              </a:ext>
            </a:extLst>
          </p:cNvPr>
          <p:cNvSpPr>
            <a:spLocks noGrp="1"/>
          </p:cNvSpPr>
          <p:nvPr>
            <p:ph type="body" orient="vert" idx="1"/>
          </p:nvPr>
        </p:nvSpPr>
        <p:spPr>
          <a:xfrm>
            <a:off x="838200" y="365125"/>
            <a:ext cx="7734300" cy="5811838"/>
          </a:xfrm>
          <a:ln>
            <a:noFill/>
          </a:ln>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CA"/>
          </a:p>
        </p:txBody>
      </p:sp>
      <p:sp>
        <p:nvSpPr>
          <p:cNvPr id="4" name="日期占位符 3">
            <a:extLst>
              <a:ext uri="{FF2B5EF4-FFF2-40B4-BE49-F238E27FC236}">
                <a16:creationId xmlns:a16="http://schemas.microsoft.com/office/drawing/2014/main" id="{E4DC1C76-3AC9-43F1-B97F-B94814367C16}"/>
              </a:ext>
            </a:extLst>
          </p:cNvPr>
          <p:cNvSpPr>
            <a:spLocks noGrp="1"/>
          </p:cNvSpPr>
          <p:nvPr>
            <p:ph type="dt" sz="half" idx="10"/>
          </p:nvPr>
        </p:nvSpPr>
        <p:spPr/>
        <p:txBody>
          <a:bodyPr/>
          <a:lstStyle/>
          <a:p>
            <a:fld id="{CA3F6711-E3E7-4BB4-977F-8AF3CA34AA6F}" type="datetimeFigureOut">
              <a:rPr lang="zh-CN" altLang="en-US" smtClean="0"/>
              <a:t>2021/3/15</a:t>
            </a:fld>
            <a:endParaRPr lang="zh-CN" altLang="en-US"/>
          </a:p>
        </p:txBody>
      </p:sp>
      <p:sp>
        <p:nvSpPr>
          <p:cNvPr id="5" name="页脚占位符 4">
            <a:extLst>
              <a:ext uri="{FF2B5EF4-FFF2-40B4-BE49-F238E27FC236}">
                <a16:creationId xmlns:a16="http://schemas.microsoft.com/office/drawing/2014/main" id="{59AD37D7-BFC4-4DDA-8E66-C5EDB526CB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99B20E-CA41-412A-8D95-5721D0B38E4B}"/>
              </a:ext>
            </a:extLst>
          </p:cNvPr>
          <p:cNvSpPr>
            <a:spLocks noGrp="1"/>
          </p:cNvSpPr>
          <p:nvPr>
            <p:ph type="sldNum" sz="quarter" idx="12"/>
          </p:nvPr>
        </p:nvSpPr>
        <p:spPr/>
        <p:txBody>
          <a:bodyPr/>
          <a:lstStyle/>
          <a:p>
            <a:fld id="{C0390653-24DA-441E-8923-1E2221CAF809}" type="slidenum">
              <a:rPr lang="zh-CN" altLang="en-US" smtClean="0"/>
              <a:t>‹#›</a:t>
            </a:fld>
            <a:endParaRPr lang="zh-CN" altLang="en-US"/>
          </a:p>
        </p:txBody>
      </p:sp>
    </p:spTree>
    <p:extLst>
      <p:ext uri="{BB962C8B-B14F-4D97-AF65-F5344CB8AC3E}">
        <p14:creationId xmlns:p14="http://schemas.microsoft.com/office/powerpoint/2010/main" val="2318640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E94DF-D5BE-4B5F-8659-A4E41DFD7595}"/>
              </a:ext>
            </a:extLst>
          </p:cNvPr>
          <p:cNvSpPr>
            <a:spLocks noGrp="1"/>
          </p:cNvSpPr>
          <p:nvPr>
            <p:ph type="title"/>
          </p:nvPr>
        </p:nvSpPr>
        <p:spPr>
          <a:xfrm>
            <a:off x="609600" y="457201"/>
            <a:ext cx="10972800" cy="739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C73DDB-171E-4DA5-9846-731B3157F3C3}"/>
              </a:ext>
            </a:extLst>
          </p:cNvPr>
          <p:cNvSpPr>
            <a:spLocks noGrp="1"/>
          </p:cNvSpPr>
          <p:nvPr>
            <p:ph type="body" sz="half" idx="1"/>
          </p:nvPr>
        </p:nvSpPr>
        <p:spPr>
          <a:xfrm>
            <a:off x="609600" y="1341438"/>
            <a:ext cx="5392615" cy="4824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4417E6-544E-4EE4-85DB-7BF369B4F07A}"/>
              </a:ext>
            </a:extLst>
          </p:cNvPr>
          <p:cNvSpPr>
            <a:spLocks noGrp="1"/>
          </p:cNvSpPr>
          <p:nvPr>
            <p:ph sz="half" idx="2"/>
          </p:nvPr>
        </p:nvSpPr>
        <p:spPr>
          <a:xfrm>
            <a:off x="6189785" y="1341438"/>
            <a:ext cx="5392615" cy="4824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F785DA8-B9FD-495A-BCD3-1C4B8CACD638}"/>
              </a:ext>
            </a:extLst>
          </p:cNvPr>
          <p:cNvSpPr>
            <a:spLocks noGrp="1"/>
          </p:cNvSpPr>
          <p:nvPr>
            <p:ph type="ftr" sz="quarter" idx="10"/>
          </p:nvPr>
        </p:nvSpPr>
        <p:spPr>
          <a:xfrm>
            <a:off x="4165600" y="6248400"/>
            <a:ext cx="3860800" cy="457200"/>
          </a:xfrm>
        </p:spPr>
        <p:txBody>
          <a:bodyPr/>
          <a:lstStyle>
            <a:lvl1pPr>
              <a:defRPr/>
            </a:lvl1pPr>
          </a:lstStyle>
          <a:p>
            <a:endParaRPr lang="en-GB" altLang="en-US"/>
          </a:p>
        </p:txBody>
      </p:sp>
      <p:sp>
        <p:nvSpPr>
          <p:cNvPr id="6" name="Slide Number Placeholder 5">
            <a:extLst>
              <a:ext uri="{FF2B5EF4-FFF2-40B4-BE49-F238E27FC236}">
                <a16:creationId xmlns:a16="http://schemas.microsoft.com/office/drawing/2014/main" id="{9C4AD755-C64F-4678-8636-78F518E7E992}"/>
              </a:ext>
            </a:extLst>
          </p:cNvPr>
          <p:cNvSpPr>
            <a:spLocks noGrp="1"/>
          </p:cNvSpPr>
          <p:nvPr>
            <p:ph type="sldNum" sz="quarter" idx="11"/>
          </p:nvPr>
        </p:nvSpPr>
        <p:spPr>
          <a:xfrm>
            <a:off x="8737600" y="6248400"/>
            <a:ext cx="2844800" cy="457200"/>
          </a:xfrm>
        </p:spPr>
        <p:txBody>
          <a:bodyPr/>
          <a:lstStyle>
            <a:lvl1pPr>
              <a:defRPr/>
            </a:lvl1pPr>
          </a:lstStyle>
          <a:p>
            <a:fld id="{FEA88830-E6B9-4ED6-B5AB-9EC590709BAB}" type="slidenum">
              <a:rPr lang="en-GB" altLang="en-US"/>
              <a:pPr/>
              <a:t>‹#›</a:t>
            </a:fld>
            <a:r>
              <a:rPr lang="en-GB" altLang="en-US"/>
              <a:t> of 40</a:t>
            </a:r>
          </a:p>
        </p:txBody>
      </p:sp>
      <p:sp>
        <p:nvSpPr>
          <p:cNvPr id="7" name="Date Placeholder 6">
            <a:extLst>
              <a:ext uri="{FF2B5EF4-FFF2-40B4-BE49-F238E27FC236}">
                <a16:creationId xmlns:a16="http://schemas.microsoft.com/office/drawing/2014/main" id="{F05B59D7-71E1-4AC1-9226-24639AB17F1A}"/>
              </a:ext>
            </a:extLst>
          </p:cNvPr>
          <p:cNvSpPr>
            <a:spLocks noGrp="1"/>
          </p:cNvSpPr>
          <p:nvPr>
            <p:ph type="dt" sz="half" idx="12"/>
          </p:nvPr>
        </p:nvSpPr>
        <p:spPr>
          <a:xfrm>
            <a:off x="609600" y="6245225"/>
            <a:ext cx="2844800" cy="476250"/>
          </a:xfrm>
        </p:spPr>
        <p:txBody>
          <a:bodyPr/>
          <a:lstStyle>
            <a:lvl1pPr>
              <a:defRPr/>
            </a:lvl1pPr>
          </a:lstStyle>
          <a:p>
            <a:endParaRPr lang="en-GB" altLang="en-US"/>
          </a:p>
        </p:txBody>
      </p:sp>
    </p:spTree>
    <p:extLst>
      <p:ext uri="{BB962C8B-B14F-4D97-AF65-F5344CB8AC3E}">
        <p14:creationId xmlns:p14="http://schemas.microsoft.com/office/powerpoint/2010/main" val="2602826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35F9C-5787-4E43-9302-A19DB087271E}"/>
              </a:ext>
            </a:extLst>
          </p:cNvPr>
          <p:cNvSpPr>
            <a:spLocks noGrp="1"/>
          </p:cNvSpPr>
          <p:nvPr>
            <p:ph type="title"/>
          </p:nvPr>
        </p:nvSpPr>
        <p:spPr>
          <a:ln>
            <a:noFill/>
          </a:ln>
        </p:spPr>
        <p:txBody>
          <a:bodyPr/>
          <a:lstStyle/>
          <a:p>
            <a:r>
              <a:rPr lang="en-US" altLang="zh-CN"/>
              <a:t>Click to edit Master title style</a:t>
            </a:r>
            <a:endParaRPr lang="en-CA" dirty="0"/>
          </a:p>
        </p:txBody>
      </p:sp>
      <p:sp>
        <p:nvSpPr>
          <p:cNvPr id="3" name="内容占位符 2">
            <a:extLst>
              <a:ext uri="{FF2B5EF4-FFF2-40B4-BE49-F238E27FC236}">
                <a16:creationId xmlns:a16="http://schemas.microsoft.com/office/drawing/2014/main" id="{FD0C6C78-758F-425F-807F-9E81C100569F}"/>
              </a:ext>
            </a:extLst>
          </p:cNvPr>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CA" dirty="0"/>
          </a:p>
        </p:txBody>
      </p:sp>
      <p:sp>
        <p:nvSpPr>
          <p:cNvPr id="4" name="日期占位符 3">
            <a:extLst>
              <a:ext uri="{FF2B5EF4-FFF2-40B4-BE49-F238E27FC236}">
                <a16:creationId xmlns:a16="http://schemas.microsoft.com/office/drawing/2014/main" id="{540FE917-548A-4DBE-B6EB-5AB77B0AC5EB}"/>
              </a:ext>
            </a:extLst>
          </p:cNvPr>
          <p:cNvSpPr>
            <a:spLocks noGrp="1"/>
          </p:cNvSpPr>
          <p:nvPr>
            <p:ph type="dt" sz="half" idx="10"/>
          </p:nvPr>
        </p:nvSpPr>
        <p:spPr/>
        <p:txBody>
          <a:bodyPr/>
          <a:lstStyle/>
          <a:p>
            <a:fld id="{CA3F6711-E3E7-4BB4-977F-8AF3CA34AA6F}" type="datetimeFigureOut">
              <a:rPr lang="zh-CN" altLang="en-US" smtClean="0"/>
              <a:t>2021/3/15</a:t>
            </a:fld>
            <a:endParaRPr lang="zh-CN" altLang="en-US"/>
          </a:p>
        </p:txBody>
      </p:sp>
      <p:sp>
        <p:nvSpPr>
          <p:cNvPr id="5" name="页脚占位符 4">
            <a:extLst>
              <a:ext uri="{FF2B5EF4-FFF2-40B4-BE49-F238E27FC236}">
                <a16:creationId xmlns:a16="http://schemas.microsoft.com/office/drawing/2014/main" id="{46E274CC-7EA2-476E-960E-E353056495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21544B-35AE-4CE4-B438-9EF7814ACBB3}"/>
              </a:ext>
            </a:extLst>
          </p:cNvPr>
          <p:cNvSpPr>
            <a:spLocks noGrp="1"/>
          </p:cNvSpPr>
          <p:nvPr>
            <p:ph type="sldNum" sz="quarter" idx="12"/>
          </p:nvPr>
        </p:nvSpPr>
        <p:spPr/>
        <p:txBody>
          <a:bodyPr/>
          <a:lstStyle/>
          <a:p>
            <a:fld id="{C0390653-24DA-441E-8923-1E2221CAF809}" type="slidenum">
              <a:rPr lang="zh-CN" altLang="en-US" smtClean="0"/>
              <a:t>‹#›</a:t>
            </a:fld>
            <a:endParaRPr lang="zh-CN" altLang="en-US"/>
          </a:p>
        </p:txBody>
      </p:sp>
    </p:spTree>
    <p:extLst>
      <p:ext uri="{BB962C8B-B14F-4D97-AF65-F5344CB8AC3E}">
        <p14:creationId xmlns:p14="http://schemas.microsoft.com/office/powerpoint/2010/main" val="2566519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74C5E2-9597-4657-837E-F1FE78678D12}"/>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en-CA"/>
          </a:p>
        </p:txBody>
      </p:sp>
      <p:sp>
        <p:nvSpPr>
          <p:cNvPr id="3" name="文本占位符 2">
            <a:extLst>
              <a:ext uri="{FF2B5EF4-FFF2-40B4-BE49-F238E27FC236}">
                <a16:creationId xmlns:a16="http://schemas.microsoft.com/office/drawing/2014/main" id="{79751CBA-C1A4-4EBC-B716-FF83557F81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日期占位符 3">
            <a:extLst>
              <a:ext uri="{FF2B5EF4-FFF2-40B4-BE49-F238E27FC236}">
                <a16:creationId xmlns:a16="http://schemas.microsoft.com/office/drawing/2014/main" id="{0574B0D2-63A8-453D-B7FA-170D0633AC53}"/>
              </a:ext>
            </a:extLst>
          </p:cNvPr>
          <p:cNvSpPr>
            <a:spLocks noGrp="1"/>
          </p:cNvSpPr>
          <p:nvPr>
            <p:ph type="dt" sz="half" idx="10"/>
          </p:nvPr>
        </p:nvSpPr>
        <p:spPr/>
        <p:txBody>
          <a:bodyPr/>
          <a:lstStyle/>
          <a:p>
            <a:fld id="{CA3F6711-E3E7-4BB4-977F-8AF3CA34AA6F}" type="datetimeFigureOut">
              <a:rPr lang="zh-CN" altLang="en-US" smtClean="0"/>
              <a:t>2021/3/15</a:t>
            </a:fld>
            <a:endParaRPr lang="zh-CN" altLang="en-US"/>
          </a:p>
        </p:txBody>
      </p:sp>
      <p:sp>
        <p:nvSpPr>
          <p:cNvPr id="5" name="页脚占位符 4">
            <a:extLst>
              <a:ext uri="{FF2B5EF4-FFF2-40B4-BE49-F238E27FC236}">
                <a16:creationId xmlns:a16="http://schemas.microsoft.com/office/drawing/2014/main" id="{32CA95F6-E4ED-4DA3-B4D7-8187A22756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F0F39A-9D9D-4571-990A-A1D9FDCE0C2B}"/>
              </a:ext>
            </a:extLst>
          </p:cNvPr>
          <p:cNvSpPr>
            <a:spLocks noGrp="1"/>
          </p:cNvSpPr>
          <p:nvPr>
            <p:ph type="sldNum" sz="quarter" idx="12"/>
          </p:nvPr>
        </p:nvSpPr>
        <p:spPr/>
        <p:txBody>
          <a:bodyPr/>
          <a:lstStyle/>
          <a:p>
            <a:fld id="{C0390653-24DA-441E-8923-1E2221CAF809}" type="slidenum">
              <a:rPr lang="zh-CN" altLang="en-US" smtClean="0"/>
              <a:t>‹#›</a:t>
            </a:fld>
            <a:endParaRPr lang="zh-CN" altLang="en-US"/>
          </a:p>
        </p:txBody>
      </p:sp>
    </p:spTree>
    <p:extLst>
      <p:ext uri="{BB962C8B-B14F-4D97-AF65-F5344CB8AC3E}">
        <p14:creationId xmlns:p14="http://schemas.microsoft.com/office/powerpoint/2010/main" val="231876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CFE030-682A-4963-93AB-F054170CA39D}"/>
              </a:ext>
            </a:extLst>
          </p:cNvPr>
          <p:cNvSpPr>
            <a:spLocks noGrp="1"/>
          </p:cNvSpPr>
          <p:nvPr>
            <p:ph type="title"/>
          </p:nvPr>
        </p:nvSpPr>
        <p:spPr>
          <a:ln>
            <a:noFill/>
          </a:ln>
        </p:spPr>
        <p:txBody>
          <a:bodyPr/>
          <a:lstStyle/>
          <a:p>
            <a:r>
              <a:rPr lang="en-US" altLang="zh-CN"/>
              <a:t>Click to edit Master title style</a:t>
            </a:r>
            <a:endParaRPr lang="en-CA" dirty="0"/>
          </a:p>
        </p:txBody>
      </p:sp>
      <p:sp>
        <p:nvSpPr>
          <p:cNvPr id="3" name="内容占位符 2">
            <a:extLst>
              <a:ext uri="{FF2B5EF4-FFF2-40B4-BE49-F238E27FC236}">
                <a16:creationId xmlns:a16="http://schemas.microsoft.com/office/drawing/2014/main" id="{860D1F6B-924B-40C8-98A7-EB83D3F58AC5}"/>
              </a:ext>
            </a:extLst>
          </p:cNvPr>
          <p:cNvSpPr>
            <a:spLocks noGrp="1"/>
          </p:cNvSpPr>
          <p:nvPr>
            <p:ph sz="half" idx="1"/>
          </p:nvPr>
        </p:nvSpPr>
        <p:spPr>
          <a:xfrm>
            <a:off x="838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CA" dirty="0"/>
          </a:p>
        </p:txBody>
      </p:sp>
      <p:sp>
        <p:nvSpPr>
          <p:cNvPr id="4" name="内容占位符 3">
            <a:extLst>
              <a:ext uri="{FF2B5EF4-FFF2-40B4-BE49-F238E27FC236}">
                <a16:creationId xmlns:a16="http://schemas.microsoft.com/office/drawing/2014/main" id="{85B694C7-ACFB-4692-A886-BA2E72A84083}"/>
              </a:ext>
            </a:extLst>
          </p:cNvPr>
          <p:cNvSpPr>
            <a:spLocks noGrp="1"/>
          </p:cNvSpPr>
          <p:nvPr>
            <p:ph sz="half" idx="2"/>
          </p:nvPr>
        </p:nvSpPr>
        <p:spPr>
          <a:xfrm>
            <a:off x="6172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CA"/>
          </a:p>
        </p:txBody>
      </p:sp>
      <p:sp>
        <p:nvSpPr>
          <p:cNvPr id="5" name="日期占位符 4">
            <a:extLst>
              <a:ext uri="{FF2B5EF4-FFF2-40B4-BE49-F238E27FC236}">
                <a16:creationId xmlns:a16="http://schemas.microsoft.com/office/drawing/2014/main" id="{B491C3F7-8076-4E5D-B642-C920D69570C4}"/>
              </a:ext>
            </a:extLst>
          </p:cNvPr>
          <p:cNvSpPr>
            <a:spLocks noGrp="1"/>
          </p:cNvSpPr>
          <p:nvPr>
            <p:ph type="dt" sz="half" idx="10"/>
          </p:nvPr>
        </p:nvSpPr>
        <p:spPr/>
        <p:txBody>
          <a:bodyPr/>
          <a:lstStyle/>
          <a:p>
            <a:fld id="{CA3F6711-E3E7-4BB4-977F-8AF3CA34AA6F}" type="datetimeFigureOut">
              <a:rPr lang="zh-CN" altLang="en-US" smtClean="0"/>
              <a:t>2021/3/15</a:t>
            </a:fld>
            <a:endParaRPr lang="zh-CN" altLang="en-US"/>
          </a:p>
        </p:txBody>
      </p:sp>
      <p:sp>
        <p:nvSpPr>
          <p:cNvPr id="6" name="页脚占位符 5">
            <a:extLst>
              <a:ext uri="{FF2B5EF4-FFF2-40B4-BE49-F238E27FC236}">
                <a16:creationId xmlns:a16="http://schemas.microsoft.com/office/drawing/2014/main" id="{528640FF-EF5E-4C00-88DE-91A390680C7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BA98FC-2C29-4148-A977-90EEC4FBDB3A}"/>
              </a:ext>
            </a:extLst>
          </p:cNvPr>
          <p:cNvSpPr>
            <a:spLocks noGrp="1"/>
          </p:cNvSpPr>
          <p:nvPr>
            <p:ph type="sldNum" sz="quarter" idx="12"/>
          </p:nvPr>
        </p:nvSpPr>
        <p:spPr/>
        <p:txBody>
          <a:bodyPr/>
          <a:lstStyle/>
          <a:p>
            <a:fld id="{C0390653-24DA-441E-8923-1E2221CAF809}" type="slidenum">
              <a:rPr lang="zh-CN" altLang="en-US" smtClean="0"/>
              <a:t>‹#›</a:t>
            </a:fld>
            <a:endParaRPr lang="zh-CN" altLang="en-US"/>
          </a:p>
        </p:txBody>
      </p:sp>
    </p:spTree>
    <p:extLst>
      <p:ext uri="{BB962C8B-B14F-4D97-AF65-F5344CB8AC3E}">
        <p14:creationId xmlns:p14="http://schemas.microsoft.com/office/powerpoint/2010/main" val="1617016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01DA9-7C06-4EA3-896A-C7A6F2E14EE9}"/>
              </a:ext>
            </a:extLst>
          </p:cNvPr>
          <p:cNvSpPr>
            <a:spLocks noGrp="1"/>
          </p:cNvSpPr>
          <p:nvPr>
            <p:ph type="title"/>
          </p:nvPr>
        </p:nvSpPr>
        <p:spPr>
          <a:xfrm>
            <a:off x="839788" y="365125"/>
            <a:ext cx="10515600" cy="1325563"/>
          </a:xfrm>
          <a:ln>
            <a:noFill/>
          </a:ln>
        </p:spPr>
        <p:txBody>
          <a:bodyPr/>
          <a:lstStyle/>
          <a:p>
            <a:r>
              <a:rPr lang="en-US" altLang="zh-CN"/>
              <a:t>Click to edit Master title style</a:t>
            </a:r>
            <a:endParaRPr lang="en-CA" dirty="0"/>
          </a:p>
        </p:txBody>
      </p:sp>
      <p:sp>
        <p:nvSpPr>
          <p:cNvPr id="3" name="文本占位符 2">
            <a:extLst>
              <a:ext uri="{FF2B5EF4-FFF2-40B4-BE49-F238E27FC236}">
                <a16:creationId xmlns:a16="http://schemas.microsoft.com/office/drawing/2014/main" id="{10667F25-75C6-4FED-A958-68D0508DE6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内容占位符 3">
            <a:extLst>
              <a:ext uri="{FF2B5EF4-FFF2-40B4-BE49-F238E27FC236}">
                <a16:creationId xmlns:a16="http://schemas.microsoft.com/office/drawing/2014/main" id="{9C41C55F-8968-4657-9E5D-E4C498429203}"/>
              </a:ext>
            </a:extLst>
          </p:cNvPr>
          <p:cNvSpPr>
            <a:spLocks noGrp="1"/>
          </p:cNvSpPr>
          <p:nvPr>
            <p:ph sz="half" idx="2"/>
          </p:nvPr>
        </p:nvSpPr>
        <p:spPr>
          <a:xfrm>
            <a:off x="839788" y="2505075"/>
            <a:ext cx="515778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CA" dirty="0"/>
          </a:p>
        </p:txBody>
      </p:sp>
      <p:sp>
        <p:nvSpPr>
          <p:cNvPr id="5" name="文本占位符 4">
            <a:extLst>
              <a:ext uri="{FF2B5EF4-FFF2-40B4-BE49-F238E27FC236}">
                <a16:creationId xmlns:a16="http://schemas.microsoft.com/office/drawing/2014/main" id="{1DEFBD3C-3451-4AA6-B8BE-A84C5DF714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内容占位符 5">
            <a:extLst>
              <a:ext uri="{FF2B5EF4-FFF2-40B4-BE49-F238E27FC236}">
                <a16:creationId xmlns:a16="http://schemas.microsoft.com/office/drawing/2014/main" id="{2049A414-7B1D-42CB-8AB4-575C8D5F1BC9}"/>
              </a:ext>
            </a:extLst>
          </p:cNvPr>
          <p:cNvSpPr>
            <a:spLocks noGrp="1"/>
          </p:cNvSpPr>
          <p:nvPr>
            <p:ph sz="quarter" idx="4"/>
          </p:nvPr>
        </p:nvSpPr>
        <p:spPr>
          <a:xfrm>
            <a:off x="6172200" y="2505075"/>
            <a:ext cx="51831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CA"/>
          </a:p>
        </p:txBody>
      </p:sp>
      <p:sp>
        <p:nvSpPr>
          <p:cNvPr id="7" name="日期占位符 6">
            <a:extLst>
              <a:ext uri="{FF2B5EF4-FFF2-40B4-BE49-F238E27FC236}">
                <a16:creationId xmlns:a16="http://schemas.microsoft.com/office/drawing/2014/main" id="{3FFDF291-3BF8-4725-B5FA-0F8E5EAE48F9}"/>
              </a:ext>
            </a:extLst>
          </p:cNvPr>
          <p:cNvSpPr>
            <a:spLocks noGrp="1"/>
          </p:cNvSpPr>
          <p:nvPr>
            <p:ph type="dt" sz="half" idx="10"/>
          </p:nvPr>
        </p:nvSpPr>
        <p:spPr/>
        <p:txBody>
          <a:bodyPr/>
          <a:lstStyle/>
          <a:p>
            <a:fld id="{CA3F6711-E3E7-4BB4-977F-8AF3CA34AA6F}" type="datetimeFigureOut">
              <a:rPr lang="zh-CN" altLang="en-US" smtClean="0"/>
              <a:t>2021/3/15</a:t>
            </a:fld>
            <a:endParaRPr lang="zh-CN" altLang="en-US"/>
          </a:p>
        </p:txBody>
      </p:sp>
      <p:sp>
        <p:nvSpPr>
          <p:cNvPr id="8" name="页脚占位符 7">
            <a:extLst>
              <a:ext uri="{FF2B5EF4-FFF2-40B4-BE49-F238E27FC236}">
                <a16:creationId xmlns:a16="http://schemas.microsoft.com/office/drawing/2014/main" id="{69EAAD7A-7C7D-4FDB-9C48-7E553BE9077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DD36973-3338-4B18-8830-750A336EE83F}"/>
              </a:ext>
            </a:extLst>
          </p:cNvPr>
          <p:cNvSpPr>
            <a:spLocks noGrp="1"/>
          </p:cNvSpPr>
          <p:nvPr>
            <p:ph type="sldNum" sz="quarter" idx="12"/>
          </p:nvPr>
        </p:nvSpPr>
        <p:spPr/>
        <p:txBody>
          <a:bodyPr/>
          <a:lstStyle/>
          <a:p>
            <a:fld id="{C0390653-24DA-441E-8923-1E2221CAF809}" type="slidenum">
              <a:rPr lang="zh-CN" altLang="en-US" smtClean="0"/>
              <a:t>‹#›</a:t>
            </a:fld>
            <a:endParaRPr lang="zh-CN" altLang="en-US"/>
          </a:p>
        </p:txBody>
      </p:sp>
    </p:spTree>
    <p:extLst>
      <p:ext uri="{BB962C8B-B14F-4D97-AF65-F5344CB8AC3E}">
        <p14:creationId xmlns:p14="http://schemas.microsoft.com/office/powerpoint/2010/main" val="3363723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B9508-2A0F-4596-8DDB-A41A56A35D1C}"/>
              </a:ext>
            </a:extLst>
          </p:cNvPr>
          <p:cNvSpPr>
            <a:spLocks noGrp="1"/>
          </p:cNvSpPr>
          <p:nvPr>
            <p:ph type="title"/>
          </p:nvPr>
        </p:nvSpPr>
        <p:spPr>
          <a:ln>
            <a:noFill/>
          </a:ln>
        </p:spPr>
        <p:txBody>
          <a:bodyPr/>
          <a:lstStyle/>
          <a:p>
            <a:r>
              <a:rPr lang="en-US" altLang="zh-CN"/>
              <a:t>Click to edit Master title style</a:t>
            </a:r>
            <a:endParaRPr lang="en-CA" dirty="0"/>
          </a:p>
        </p:txBody>
      </p:sp>
      <p:sp>
        <p:nvSpPr>
          <p:cNvPr id="3" name="日期占位符 2">
            <a:extLst>
              <a:ext uri="{FF2B5EF4-FFF2-40B4-BE49-F238E27FC236}">
                <a16:creationId xmlns:a16="http://schemas.microsoft.com/office/drawing/2014/main" id="{2BC1CCCF-280D-43AD-A8D9-F5E1B60A938B}"/>
              </a:ext>
            </a:extLst>
          </p:cNvPr>
          <p:cNvSpPr>
            <a:spLocks noGrp="1"/>
          </p:cNvSpPr>
          <p:nvPr>
            <p:ph type="dt" sz="half" idx="10"/>
          </p:nvPr>
        </p:nvSpPr>
        <p:spPr/>
        <p:txBody>
          <a:bodyPr/>
          <a:lstStyle/>
          <a:p>
            <a:fld id="{CA3F6711-E3E7-4BB4-977F-8AF3CA34AA6F}" type="datetimeFigureOut">
              <a:rPr lang="zh-CN" altLang="en-US" smtClean="0"/>
              <a:t>2021/3/15</a:t>
            </a:fld>
            <a:endParaRPr lang="zh-CN" altLang="en-US"/>
          </a:p>
        </p:txBody>
      </p:sp>
      <p:sp>
        <p:nvSpPr>
          <p:cNvPr id="4" name="页脚占位符 3">
            <a:extLst>
              <a:ext uri="{FF2B5EF4-FFF2-40B4-BE49-F238E27FC236}">
                <a16:creationId xmlns:a16="http://schemas.microsoft.com/office/drawing/2014/main" id="{8F6C0EEE-5DC2-43E0-8595-B27058BC80A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AE30B05-E207-4185-BDE6-E8F83E8C5168}"/>
              </a:ext>
            </a:extLst>
          </p:cNvPr>
          <p:cNvSpPr>
            <a:spLocks noGrp="1"/>
          </p:cNvSpPr>
          <p:nvPr>
            <p:ph type="sldNum" sz="quarter" idx="12"/>
          </p:nvPr>
        </p:nvSpPr>
        <p:spPr/>
        <p:txBody>
          <a:bodyPr/>
          <a:lstStyle/>
          <a:p>
            <a:fld id="{C0390653-24DA-441E-8923-1E2221CAF809}" type="slidenum">
              <a:rPr lang="zh-CN" altLang="en-US" smtClean="0"/>
              <a:t>‹#›</a:t>
            </a:fld>
            <a:endParaRPr lang="zh-CN" altLang="en-US"/>
          </a:p>
        </p:txBody>
      </p:sp>
    </p:spTree>
    <p:extLst>
      <p:ext uri="{BB962C8B-B14F-4D97-AF65-F5344CB8AC3E}">
        <p14:creationId xmlns:p14="http://schemas.microsoft.com/office/powerpoint/2010/main" val="779456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F91EC5E-FE80-48F3-8CE0-2CF8464145B9}"/>
              </a:ext>
            </a:extLst>
          </p:cNvPr>
          <p:cNvSpPr>
            <a:spLocks noGrp="1"/>
          </p:cNvSpPr>
          <p:nvPr>
            <p:ph type="dt" sz="half" idx="10"/>
          </p:nvPr>
        </p:nvSpPr>
        <p:spPr/>
        <p:txBody>
          <a:bodyPr/>
          <a:lstStyle/>
          <a:p>
            <a:fld id="{CA3F6711-E3E7-4BB4-977F-8AF3CA34AA6F}" type="datetimeFigureOut">
              <a:rPr lang="zh-CN" altLang="en-US" smtClean="0"/>
              <a:t>2021/3/15</a:t>
            </a:fld>
            <a:endParaRPr lang="zh-CN" altLang="en-US"/>
          </a:p>
        </p:txBody>
      </p:sp>
      <p:sp>
        <p:nvSpPr>
          <p:cNvPr id="3" name="页脚占位符 2">
            <a:extLst>
              <a:ext uri="{FF2B5EF4-FFF2-40B4-BE49-F238E27FC236}">
                <a16:creationId xmlns:a16="http://schemas.microsoft.com/office/drawing/2014/main" id="{41E538ED-A552-4F98-BBF1-C03791BA6CE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6D96CFE-195F-42CB-B401-13D98366DCA3}"/>
              </a:ext>
            </a:extLst>
          </p:cNvPr>
          <p:cNvSpPr>
            <a:spLocks noGrp="1"/>
          </p:cNvSpPr>
          <p:nvPr>
            <p:ph type="sldNum" sz="quarter" idx="12"/>
          </p:nvPr>
        </p:nvSpPr>
        <p:spPr/>
        <p:txBody>
          <a:bodyPr/>
          <a:lstStyle/>
          <a:p>
            <a:fld id="{C0390653-24DA-441E-8923-1E2221CAF809}" type="slidenum">
              <a:rPr lang="zh-CN" altLang="en-US" smtClean="0"/>
              <a:t>‹#›</a:t>
            </a:fld>
            <a:endParaRPr lang="zh-CN" altLang="en-US"/>
          </a:p>
        </p:txBody>
      </p:sp>
    </p:spTree>
    <p:extLst>
      <p:ext uri="{BB962C8B-B14F-4D97-AF65-F5344CB8AC3E}">
        <p14:creationId xmlns:p14="http://schemas.microsoft.com/office/powerpoint/2010/main" val="2116904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E84E5F-CA6E-48A7-B82E-EE7211EEA783}"/>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en-CA"/>
          </a:p>
        </p:txBody>
      </p:sp>
      <p:sp>
        <p:nvSpPr>
          <p:cNvPr id="3" name="内容占位符 2">
            <a:extLst>
              <a:ext uri="{FF2B5EF4-FFF2-40B4-BE49-F238E27FC236}">
                <a16:creationId xmlns:a16="http://schemas.microsoft.com/office/drawing/2014/main" id="{C205D5F5-7323-498A-9D61-1D57E05182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CA"/>
          </a:p>
        </p:txBody>
      </p:sp>
      <p:sp>
        <p:nvSpPr>
          <p:cNvPr id="4" name="文本占位符 3">
            <a:extLst>
              <a:ext uri="{FF2B5EF4-FFF2-40B4-BE49-F238E27FC236}">
                <a16:creationId xmlns:a16="http://schemas.microsoft.com/office/drawing/2014/main" id="{E26BC5B1-8871-46F1-BA79-8A8425CC03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日期占位符 4">
            <a:extLst>
              <a:ext uri="{FF2B5EF4-FFF2-40B4-BE49-F238E27FC236}">
                <a16:creationId xmlns:a16="http://schemas.microsoft.com/office/drawing/2014/main" id="{40334A7A-32C1-41A4-B737-8928333DAB84}"/>
              </a:ext>
            </a:extLst>
          </p:cNvPr>
          <p:cNvSpPr>
            <a:spLocks noGrp="1"/>
          </p:cNvSpPr>
          <p:nvPr>
            <p:ph type="dt" sz="half" idx="10"/>
          </p:nvPr>
        </p:nvSpPr>
        <p:spPr/>
        <p:txBody>
          <a:bodyPr/>
          <a:lstStyle/>
          <a:p>
            <a:fld id="{CA3F6711-E3E7-4BB4-977F-8AF3CA34AA6F}" type="datetimeFigureOut">
              <a:rPr lang="zh-CN" altLang="en-US" smtClean="0"/>
              <a:t>2021/3/15</a:t>
            </a:fld>
            <a:endParaRPr lang="zh-CN" altLang="en-US"/>
          </a:p>
        </p:txBody>
      </p:sp>
      <p:sp>
        <p:nvSpPr>
          <p:cNvPr id="6" name="页脚占位符 5">
            <a:extLst>
              <a:ext uri="{FF2B5EF4-FFF2-40B4-BE49-F238E27FC236}">
                <a16:creationId xmlns:a16="http://schemas.microsoft.com/office/drawing/2014/main" id="{EFBB27D2-2A88-4E97-96DF-2F970F0BDC5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19581A4-E727-420A-A691-3D543DD4C018}"/>
              </a:ext>
            </a:extLst>
          </p:cNvPr>
          <p:cNvSpPr>
            <a:spLocks noGrp="1"/>
          </p:cNvSpPr>
          <p:nvPr>
            <p:ph type="sldNum" sz="quarter" idx="12"/>
          </p:nvPr>
        </p:nvSpPr>
        <p:spPr/>
        <p:txBody>
          <a:bodyPr/>
          <a:lstStyle/>
          <a:p>
            <a:fld id="{C0390653-24DA-441E-8923-1E2221CAF809}" type="slidenum">
              <a:rPr lang="zh-CN" altLang="en-US" smtClean="0"/>
              <a:t>‹#›</a:t>
            </a:fld>
            <a:endParaRPr lang="zh-CN" altLang="en-US"/>
          </a:p>
        </p:txBody>
      </p:sp>
    </p:spTree>
    <p:extLst>
      <p:ext uri="{BB962C8B-B14F-4D97-AF65-F5344CB8AC3E}">
        <p14:creationId xmlns:p14="http://schemas.microsoft.com/office/powerpoint/2010/main" val="687265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D2618-83C9-4EFD-8354-6970230BB64C}"/>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en-CA"/>
          </a:p>
        </p:txBody>
      </p:sp>
      <p:sp>
        <p:nvSpPr>
          <p:cNvPr id="3" name="图片占位符 2">
            <a:extLst>
              <a:ext uri="{FF2B5EF4-FFF2-40B4-BE49-F238E27FC236}">
                <a16:creationId xmlns:a16="http://schemas.microsoft.com/office/drawing/2014/main" id="{3AFE2C5C-7B92-46BC-B47F-352E6C597E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CA"/>
          </a:p>
        </p:txBody>
      </p:sp>
      <p:sp>
        <p:nvSpPr>
          <p:cNvPr id="4" name="文本占位符 3">
            <a:extLst>
              <a:ext uri="{FF2B5EF4-FFF2-40B4-BE49-F238E27FC236}">
                <a16:creationId xmlns:a16="http://schemas.microsoft.com/office/drawing/2014/main" id="{3E9C374F-1E3B-4F5E-B6AA-2D50964F14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日期占位符 4">
            <a:extLst>
              <a:ext uri="{FF2B5EF4-FFF2-40B4-BE49-F238E27FC236}">
                <a16:creationId xmlns:a16="http://schemas.microsoft.com/office/drawing/2014/main" id="{F614AA8C-17A7-44D9-AFCA-3C61B4B38F48}"/>
              </a:ext>
            </a:extLst>
          </p:cNvPr>
          <p:cNvSpPr>
            <a:spLocks noGrp="1"/>
          </p:cNvSpPr>
          <p:nvPr>
            <p:ph type="dt" sz="half" idx="10"/>
          </p:nvPr>
        </p:nvSpPr>
        <p:spPr/>
        <p:txBody>
          <a:bodyPr/>
          <a:lstStyle/>
          <a:p>
            <a:fld id="{CA3F6711-E3E7-4BB4-977F-8AF3CA34AA6F}" type="datetimeFigureOut">
              <a:rPr lang="zh-CN" altLang="en-US" smtClean="0"/>
              <a:t>2021/3/15</a:t>
            </a:fld>
            <a:endParaRPr lang="zh-CN" altLang="en-US"/>
          </a:p>
        </p:txBody>
      </p:sp>
      <p:sp>
        <p:nvSpPr>
          <p:cNvPr id="6" name="页脚占位符 5">
            <a:extLst>
              <a:ext uri="{FF2B5EF4-FFF2-40B4-BE49-F238E27FC236}">
                <a16:creationId xmlns:a16="http://schemas.microsoft.com/office/drawing/2014/main" id="{6AB59A6B-B1DE-4916-A0AE-9C71810B884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9432249-B404-48DA-93CB-E32C2A6B18EA}"/>
              </a:ext>
            </a:extLst>
          </p:cNvPr>
          <p:cNvSpPr>
            <a:spLocks noGrp="1"/>
          </p:cNvSpPr>
          <p:nvPr>
            <p:ph type="sldNum" sz="quarter" idx="12"/>
          </p:nvPr>
        </p:nvSpPr>
        <p:spPr/>
        <p:txBody>
          <a:bodyPr/>
          <a:lstStyle/>
          <a:p>
            <a:fld id="{C0390653-24DA-441E-8923-1E2221CAF809}" type="slidenum">
              <a:rPr lang="zh-CN" altLang="en-US" smtClean="0"/>
              <a:t>‹#›</a:t>
            </a:fld>
            <a:endParaRPr lang="zh-CN" altLang="en-US"/>
          </a:p>
        </p:txBody>
      </p:sp>
    </p:spTree>
    <p:extLst>
      <p:ext uri="{BB962C8B-B14F-4D97-AF65-F5344CB8AC3E}">
        <p14:creationId xmlns:p14="http://schemas.microsoft.com/office/powerpoint/2010/main" val="1731272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8D189B2-E0BD-42B2-8377-B03F838D970E}"/>
              </a:ext>
            </a:extLst>
          </p:cNvPr>
          <p:cNvSpPr>
            <a:spLocks noGrp="1"/>
          </p:cNvSpPr>
          <p:nvPr>
            <p:ph type="title"/>
          </p:nvPr>
        </p:nvSpPr>
        <p:spPr>
          <a:xfrm>
            <a:off x="838200" y="365125"/>
            <a:ext cx="10515600" cy="1325563"/>
          </a:xfrm>
          <a:prstGeom prst="rect">
            <a:avLst/>
          </a:prstGeom>
          <a:ln>
            <a:solidFill>
              <a:schemeClr val="bg1"/>
            </a:solidFill>
          </a:ln>
        </p:spPr>
        <p:txBody>
          <a:bodyPr vert="horz" lIns="91440" tIns="45720" rIns="91440" bIns="45720" rtlCol="0" anchor="ctr">
            <a:normAutofit/>
          </a:bodyPr>
          <a:lstStyle/>
          <a:p>
            <a:r>
              <a:rPr lang="zh-CN" altLang="en-US" dirty="0"/>
              <a:t>单击此处编辑母版标题样式</a:t>
            </a:r>
            <a:endParaRPr lang="en-CA" dirty="0"/>
          </a:p>
        </p:txBody>
      </p:sp>
      <p:sp>
        <p:nvSpPr>
          <p:cNvPr id="3" name="文本占位符 2">
            <a:extLst>
              <a:ext uri="{FF2B5EF4-FFF2-40B4-BE49-F238E27FC236}">
                <a16:creationId xmlns:a16="http://schemas.microsoft.com/office/drawing/2014/main" id="{982832BF-B7D8-4718-A647-9F1D7BE06F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CA" dirty="0"/>
          </a:p>
        </p:txBody>
      </p:sp>
      <p:sp>
        <p:nvSpPr>
          <p:cNvPr id="4" name="日期占位符 3">
            <a:extLst>
              <a:ext uri="{FF2B5EF4-FFF2-40B4-BE49-F238E27FC236}">
                <a16:creationId xmlns:a16="http://schemas.microsoft.com/office/drawing/2014/main" id="{AEFEF22A-4C6B-4ADA-987F-50ACE85B60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3F6711-E3E7-4BB4-977F-8AF3CA34AA6F}" type="datetimeFigureOut">
              <a:rPr lang="zh-CN" altLang="en-US" smtClean="0"/>
              <a:t>2021/3/15</a:t>
            </a:fld>
            <a:endParaRPr lang="zh-CN" altLang="en-US"/>
          </a:p>
        </p:txBody>
      </p:sp>
      <p:sp>
        <p:nvSpPr>
          <p:cNvPr id="5" name="页脚占位符 4">
            <a:extLst>
              <a:ext uri="{FF2B5EF4-FFF2-40B4-BE49-F238E27FC236}">
                <a16:creationId xmlns:a16="http://schemas.microsoft.com/office/drawing/2014/main" id="{2A9CF6B3-718B-4140-A154-DA1B477A57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440EF43-10DB-407A-AAD8-31F3B6E491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90653-24DA-441E-8923-1E2221CAF809}" type="slidenum">
              <a:rPr lang="zh-CN" altLang="en-US" smtClean="0"/>
              <a:t>‹#›</a:t>
            </a:fld>
            <a:endParaRPr lang="zh-CN" altLang="en-US"/>
          </a:p>
        </p:txBody>
      </p:sp>
      <p:sp>
        <p:nvSpPr>
          <p:cNvPr id="7" name="矩形 6">
            <a:extLst>
              <a:ext uri="{FF2B5EF4-FFF2-40B4-BE49-F238E27FC236}">
                <a16:creationId xmlns:a16="http://schemas.microsoft.com/office/drawing/2014/main" id="{22376DD4-403D-424B-9FA3-2C49253D90F0}"/>
              </a:ext>
            </a:extLst>
          </p:cNvPr>
          <p:cNvSpPr/>
          <p:nvPr/>
        </p:nvSpPr>
        <p:spPr>
          <a:xfrm>
            <a:off x="1" y="4091"/>
            <a:ext cx="3200400" cy="676946"/>
          </a:xfrm>
          <a:prstGeom prst="rect">
            <a:avLst/>
          </a:prstGeom>
          <a:blipFill dpi="0" rotWithShape="1">
            <a:blip r:embed="rId14">
              <a:alphaModFix amt="6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noFill/>
            </a:endParaRPr>
          </a:p>
        </p:txBody>
      </p:sp>
    </p:spTree>
    <p:extLst>
      <p:ext uri="{BB962C8B-B14F-4D97-AF65-F5344CB8AC3E}">
        <p14:creationId xmlns:p14="http://schemas.microsoft.com/office/powerpoint/2010/main" val="114243536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hyperlink" Target="http://www.circuitbasics.com/wp-content/uploads/2016/01/Introduction-to-I2C-Data-Transmission-Diagram-START-CONDITION-3.png"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hyperlink" Target="https://www.youtube.com/watch?v=8C2zk6B-eLU"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youtube.com/watch?v=GIgY4ZSLhUA" TargetMode="Externa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52.xml.rels><?xml version="1.0" encoding="UTF-8" standalone="yes"?>
<Relationships xmlns="http://schemas.openxmlformats.org/package/2006/relationships"><Relationship Id="rId3" Type="http://schemas.openxmlformats.org/officeDocument/2006/relationships/hyperlink" Target="https://idratherbewriting.com/learnapidoc/docapis_more_about_authorization.html" TargetMode="External"/><Relationship Id="rId2" Type="http://schemas.openxmlformats.org/officeDocument/2006/relationships/hyperlink" Target="https://www.idrnd.ai/5-authentication-methods-that-can-prevent-the-next-breach/" TargetMode="External"/><Relationship Id="rId1" Type="http://schemas.openxmlformats.org/officeDocument/2006/relationships/slideLayout" Target="../slideLayouts/slideLayout2.xml"/><Relationship Id="rId4" Type="http://schemas.openxmlformats.org/officeDocument/2006/relationships/hyperlink" Target="https://privacycanada.net/aes-encryption-guide/" TargetMode="External"/></Relationships>
</file>

<file path=ppt/slides/_rels/slide353.xml.rels><?xml version="1.0" encoding="UTF-8" standalone="yes"?>
<Relationships xmlns="http://schemas.openxmlformats.org/package/2006/relationships"><Relationship Id="rId3" Type="http://schemas.openxmlformats.org/officeDocument/2006/relationships/hyperlink" Target="https://www.youtube.com/watch?v=gXKqcIfFPMY&amp;t=217s" TargetMode="External"/><Relationship Id="rId2" Type="http://schemas.openxmlformats.org/officeDocument/2006/relationships/hyperlink" Target="https://www.tutorialspoint.com/principles_of_communication/index.htm" TargetMode="Externa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hyperlink" Target="file:///C:\Users\Admin\Downloads\jtagpresentation-100723072934-phpapp01.pdf" TargetMode="External"/><Relationship Id="rId2" Type="http://schemas.openxmlformats.org/officeDocument/2006/relationships/hyperlink" Target="https://barrgroup.com/embedded-systems/how-to/wireless-bluetooth-irda" TargetMode="External"/><Relationship Id="rId1" Type="http://schemas.openxmlformats.org/officeDocument/2006/relationships/slideLayout" Target="../slideLayouts/slideLayout2.xml"/><Relationship Id="rId4" Type="http://schemas.openxmlformats.org/officeDocument/2006/relationships/hyperlink" Target="file:///C:\Mahmoud\Cestar\ESE%203014\001-57294_AN57294_USB_101_An_Introduction_to_Universal_Serial_Bus_2.0.pdf" TargetMode="External"/></Relationships>
</file>

<file path=ppt/slides/_rels/slide355.xml.rels><?xml version="1.0" encoding="UTF-8" standalone="yes"?>
<Relationships xmlns="http://schemas.openxmlformats.org/package/2006/relationships"><Relationship Id="rId2" Type="http://schemas.openxmlformats.org/officeDocument/2006/relationships/hyperlink" Target="https://www.slideshare.net/martinasusan10/ethernet-45575624"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dirty="0"/>
              <a:t>ESE 3014 </a:t>
            </a:r>
            <a:br>
              <a:rPr lang="en-US" altLang="zh-CN" dirty="0"/>
            </a:br>
            <a:r>
              <a:rPr lang="en-CA" altLang="zh-CN" dirty="0"/>
              <a:t>Embedded Systems Communication Protocol and Security</a:t>
            </a:r>
            <a:endParaRPr lang="zh-CN" altLang="en-US" dirty="0"/>
          </a:p>
        </p:txBody>
      </p:sp>
      <p:sp>
        <p:nvSpPr>
          <p:cNvPr id="3" name="副标题 2"/>
          <p:cNvSpPr>
            <a:spLocks noGrp="1"/>
          </p:cNvSpPr>
          <p:nvPr>
            <p:ph type="subTitle" idx="1"/>
          </p:nvPr>
        </p:nvSpPr>
        <p:spPr/>
        <p:txBody>
          <a:bodyPr/>
          <a:lstStyle/>
          <a:p>
            <a:r>
              <a:rPr lang="en-US" altLang="zh-CN" dirty="0"/>
              <a:t>Prof. </a:t>
            </a:r>
            <a:r>
              <a:rPr lang="en-US" altLang="zh-CN" dirty="0" err="1"/>
              <a:t>Linchen</a:t>
            </a:r>
            <a:r>
              <a:rPr lang="en-US" altLang="zh-CN" dirty="0"/>
              <a:t> Wang (Revised and completed by Prof. Mike </a:t>
            </a:r>
            <a:r>
              <a:rPr lang="en-US" altLang="zh-CN" dirty="0" err="1"/>
              <a:t>Aleshams</a:t>
            </a:r>
            <a:r>
              <a:rPr lang="en-US" altLang="zh-CN" dirty="0"/>
              <a:t>)</a:t>
            </a:r>
            <a:endParaRPr lang="zh-CN" altLang="en-US" dirty="0"/>
          </a:p>
        </p:txBody>
      </p:sp>
    </p:spTree>
    <p:extLst>
      <p:ext uri="{BB962C8B-B14F-4D97-AF65-F5344CB8AC3E}">
        <p14:creationId xmlns:p14="http://schemas.microsoft.com/office/powerpoint/2010/main" val="716286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54892"/>
            <a:ext cx="10515600" cy="5622071"/>
          </a:xfrm>
        </p:spPr>
        <p:txBody>
          <a:bodyPr/>
          <a:lstStyle/>
          <a:p>
            <a:pPr marL="0" indent="0">
              <a:buNone/>
            </a:pPr>
            <a:r>
              <a:rPr lang="en-US" altLang="zh-CN" dirty="0"/>
              <a:t>In the system above, we assume message signal is a continuous time varying waveform, we refer that continuous-time signal as analog signal, and the information source as analog source. So we can call this communication system an analog communication system.</a:t>
            </a:r>
          </a:p>
          <a:p>
            <a:endParaRPr lang="en-US" altLang="zh-CN" dirty="0"/>
          </a:p>
          <a:p>
            <a:pPr marL="0" indent="0">
              <a:buNone/>
            </a:pPr>
            <a:r>
              <a:rPr lang="en-US" altLang="zh-CN" dirty="0"/>
              <a:t>On the other hand, an analog source output can be converted into a digital form, and message can be transmitted via digital modulation and demodulation.</a:t>
            </a:r>
          </a:p>
          <a:p>
            <a:endParaRPr lang="en-US" altLang="zh-CN" dirty="0"/>
          </a:p>
          <a:p>
            <a:pPr marL="0" indent="0">
              <a:buNone/>
            </a:pPr>
            <a:r>
              <a:rPr lang="en-US" altLang="zh-CN" dirty="0"/>
              <a:t>But why we need to convert analog into digital?</a:t>
            </a:r>
            <a:endParaRPr lang="zh-CN" altLang="en-US" dirty="0"/>
          </a:p>
        </p:txBody>
      </p:sp>
    </p:spTree>
    <p:extLst>
      <p:ext uri="{BB962C8B-B14F-4D97-AF65-F5344CB8AC3E}">
        <p14:creationId xmlns:p14="http://schemas.microsoft.com/office/powerpoint/2010/main" val="302984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a:t>
            </a:r>
          </a:p>
        </p:txBody>
      </p:sp>
      <p:sp>
        <p:nvSpPr>
          <p:cNvPr id="3" name="Content Placeholder 2"/>
          <p:cNvSpPr>
            <a:spLocks noGrp="1"/>
          </p:cNvSpPr>
          <p:nvPr>
            <p:ph idx="1"/>
          </p:nvPr>
        </p:nvSpPr>
        <p:spPr>
          <a:xfrm>
            <a:off x="788773" y="1430208"/>
            <a:ext cx="10515600" cy="4597209"/>
          </a:xfrm>
        </p:spPr>
        <p:txBody>
          <a:bodyPr>
            <a:normAutofit/>
          </a:bodyPr>
          <a:lstStyle/>
          <a:p>
            <a:r>
              <a:rPr lang="en-CA" dirty="0"/>
              <a:t> </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6586" y="1907823"/>
            <a:ext cx="5767773" cy="3972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63794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a:t>
            </a:r>
          </a:p>
        </p:txBody>
      </p:sp>
      <p:sp>
        <p:nvSpPr>
          <p:cNvPr id="3" name="Content Placeholder 2"/>
          <p:cNvSpPr>
            <a:spLocks noGrp="1"/>
          </p:cNvSpPr>
          <p:nvPr>
            <p:ph idx="1"/>
          </p:nvPr>
        </p:nvSpPr>
        <p:spPr>
          <a:xfrm>
            <a:off x="788773" y="1430208"/>
            <a:ext cx="10515600" cy="4597209"/>
          </a:xfrm>
        </p:spPr>
        <p:txBody>
          <a:bodyPr>
            <a:normAutofit/>
          </a:bodyPr>
          <a:lstStyle/>
          <a:p>
            <a:r>
              <a:rPr lang="en-CA" dirty="0"/>
              <a:t>The diagram shows how AES works. </a:t>
            </a:r>
          </a:p>
          <a:p>
            <a:r>
              <a:rPr lang="en-CA" dirty="0"/>
              <a:t>At first, the secret key will be added to the plaintext. By addition we mean XOR operation (</a:t>
            </a:r>
            <a:r>
              <a:rPr lang="en-CA" dirty="0" err="1"/>
              <a:t>roundkey</a:t>
            </a:r>
            <a:r>
              <a:rPr lang="en-CA" dirty="0"/>
              <a:t>(0)). </a:t>
            </a:r>
          </a:p>
          <a:p>
            <a:r>
              <a:rPr lang="en-CA" dirty="0"/>
              <a:t>Then the result goes into a loop of blending (rounds) including </a:t>
            </a:r>
            <a:r>
              <a:rPr lang="en-CA" dirty="0" err="1"/>
              <a:t>SubBytes</a:t>
            </a:r>
            <a:r>
              <a:rPr lang="en-CA" dirty="0"/>
              <a:t>, </a:t>
            </a:r>
            <a:r>
              <a:rPr lang="en-CA" dirty="0" err="1"/>
              <a:t>ShiftRows</a:t>
            </a:r>
            <a:r>
              <a:rPr lang="en-CA" dirty="0"/>
              <a:t>, </a:t>
            </a:r>
            <a:r>
              <a:rPr lang="en-CA" dirty="0" err="1"/>
              <a:t>MixColumns</a:t>
            </a:r>
            <a:r>
              <a:rPr lang="en-CA" dirty="0"/>
              <a:t>, and internal secret key addition (One volunteer student is encouraged to explain about these four operations next session!).</a:t>
            </a:r>
          </a:p>
          <a:p>
            <a:r>
              <a:rPr lang="en-CA" dirty="0"/>
              <a:t>For the last round we skip </a:t>
            </a:r>
            <a:r>
              <a:rPr lang="en-CA" dirty="0" err="1"/>
              <a:t>MixColumn</a:t>
            </a:r>
            <a:r>
              <a:rPr lang="en-CA" dirty="0"/>
              <a:t> plus we add the same secret key again to create the </a:t>
            </a:r>
            <a:r>
              <a:rPr lang="en-CA" dirty="0" err="1"/>
              <a:t>cibertext</a:t>
            </a:r>
            <a:r>
              <a:rPr lang="en-CA" dirty="0"/>
              <a:t> finally.</a:t>
            </a:r>
          </a:p>
          <a:p>
            <a:endParaRPr lang="en-US" dirty="0"/>
          </a:p>
        </p:txBody>
      </p:sp>
    </p:spTree>
    <p:extLst>
      <p:ext uri="{BB962C8B-B14F-4D97-AF65-F5344CB8AC3E}">
        <p14:creationId xmlns:p14="http://schemas.microsoft.com/office/powerpoint/2010/main" val="23283801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RSA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marL="0" indent="0">
                  <a:buNone/>
                </a:pPr>
                <a:r>
                  <a:rPr lang="en-US" dirty="0"/>
                  <a:t>1. Random selection of two prime numbers </a:t>
                </a:r>
                <a14:m>
                  <m:oMath xmlns:m="http://schemas.openxmlformats.org/officeDocument/2006/math">
                    <m:r>
                      <a:rPr lang="en-US" altLang="zh-CN" b="0" i="1" smtClean="0">
                        <a:latin typeface="Cambria Math" panose="02040503050406030204" pitchFamily="18" charset="0"/>
                      </a:rPr>
                      <m:t>𝑝</m:t>
                    </m:r>
                  </m:oMath>
                </a14:m>
                <a:r>
                  <a:rPr lang="zh-CN" altLang="en-US" dirty="0"/>
                  <a:t> </a:t>
                </a:r>
                <a:r>
                  <a:rPr lang="en-US" altLang="zh-CN" dirty="0"/>
                  <a:t>and q which are not equal and the product </a:t>
                </a:r>
                <a14:m>
                  <m:oMath xmlns:m="http://schemas.openxmlformats.org/officeDocument/2006/math">
                    <m:r>
                      <a:rPr lang="en-US" altLang="zh-CN" b="0" i="1" smtClean="0">
                        <a:latin typeface="Cambria Math" panose="02040503050406030204" pitchFamily="18" charset="0"/>
                      </a:rPr>
                      <m:t>𝑝</m:t>
                    </m:r>
                  </m:oMath>
                </a14:m>
                <a:r>
                  <a:rPr lang="zh-CN" altLang="en-US" dirty="0"/>
                  <a:t> </a:t>
                </a:r>
                <a:r>
                  <a:rPr lang="en-US" altLang="zh-CN" dirty="0"/>
                  <a:t>and </a:t>
                </a:r>
                <a14:m>
                  <m:oMath xmlns:m="http://schemas.openxmlformats.org/officeDocument/2006/math">
                    <m:r>
                      <a:rPr lang="en-US" altLang="zh-CN" b="0" i="1" smtClean="0">
                        <a:latin typeface="Cambria Math" panose="02040503050406030204" pitchFamily="18" charset="0"/>
                      </a:rPr>
                      <m:t>𝑞</m:t>
                    </m:r>
                  </m:oMath>
                </a14:m>
                <a:r>
                  <a:rPr lang="zh-CN" altLang="en-US" dirty="0"/>
                  <a:t> </a:t>
                </a:r>
                <a:r>
                  <a:rPr lang="en-US" altLang="zh-CN" dirty="0"/>
                  <a:t>to get </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should</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be</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always</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greater</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than</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the</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message</m:t>
                    </m:r>
                    <m:r>
                      <a:rPr lang="en-US" altLang="zh-CN" b="0" i="1" smtClean="0">
                        <a:latin typeface="Cambria Math" panose="02040503050406030204" pitchFamily="18" charset="0"/>
                      </a:rPr>
                      <m:t>, </m:t>
                    </m:r>
                    <m:r>
                      <a:rPr lang="en-US" altLang="zh-CN" b="0" i="1" smtClean="0">
                        <a:latin typeface="Cambria Math" panose="02040503050406030204" pitchFamily="18" charset="0"/>
                      </a:rPr>
                      <m:t>𝑚</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e</m:t>
                    </m:r>
                  </m:oMath>
                </a14:m>
                <a:r>
                  <a:rPr lang="en-US" altLang="zh-CN" dirty="0"/>
                  <a:t>.g., </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=61∗53=3233</m:t>
                    </m:r>
                  </m:oMath>
                </a14:m>
                <a:r>
                  <a:rPr lang="en-US" dirty="0"/>
                  <a:t> while m is 65)</a:t>
                </a:r>
              </a:p>
              <a:p>
                <a:pPr marL="0" indent="0">
                  <a:buNone/>
                </a:pPr>
                <a:r>
                  <a:rPr lang="en-US" dirty="0"/>
                  <a:t>2. </a:t>
                </a:r>
                <a:r>
                  <a:rPr lang="en-US" altLang="zh-CN" dirty="0"/>
                  <a:t>Compute </a:t>
                </a:r>
                <a14:m>
                  <m:oMath xmlns:m="http://schemas.openxmlformats.org/officeDocument/2006/math">
                    <m:r>
                      <m:rPr>
                        <m:sty m:val="p"/>
                      </m:rPr>
                      <a:rPr lang="en-US" altLang="zh-CN" b="0" i="0" smtClean="0">
                        <a:latin typeface="Cambria Math" panose="02040503050406030204" pitchFamily="18" charset="0"/>
                      </a:rPr>
                      <m:t>the</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totient</m:t>
                    </m:r>
                    <m:r>
                      <a:rPr lang="en-US" altLang="zh-CN" b="0" i="0" smtClean="0">
                        <a:latin typeface="Cambria Math" panose="02040503050406030204" pitchFamily="18" charset="0"/>
                      </a:rPr>
                      <m:t> </m:t>
                    </m:r>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𝑛</m:t>
                        </m:r>
                      </m:e>
                    </m:d>
                    <m:r>
                      <a:rPr lang="en-US" altLang="zh-CN" b="0" i="0" smtClean="0">
                        <a:latin typeface="Cambria Math" panose="02040503050406030204" pitchFamily="18" charset="0"/>
                      </a:rPr>
                      <m:t>=</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p</m:t>
                        </m:r>
                        <m:r>
                          <a:rPr lang="en-US" altLang="zh-CN" b="0" i="0" smtClean="0">
                            <a:latin typeface="Cambria Math" panose="02040503050406030204" pitchFamily="18" charset="0"/>
                          </a:rPr>
                          <m:t>−1</m:t>
                        </m:r>
                      </m:e>
                    </m:d>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q</m:t>
                        </m:r>
                        <m:r>
                          <a:rPr lang="en-US" altLang="zh-CN" b="0" i="0" smtClean="0">
                            <a:latin typeface="Cambria Math" panose="02040503050406030204" pitchFamily="18" charset="0"/>
                          </a:rPr>
                          <m:t>−1</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.,60∗52=3120)</m:t>
                    </m:r>
                  </m:oMath>
                </a14:m>
                <a:endParaRPr lang="en-US" dirty="0"/>
              </a:p>
              <a:p>
                <a:pPr marL="0" indent="0">
                  <a:buNone/>
                </a:pPr>
                <a:r>
                  <a:rPr lang="en-US" altLang="zh-CN" dirty="0"/>
                  <a:t>3. Choose a random number </a:t>
                </a:r>
                <a14:m>
                  <m:oMath xmlns:m="http://schemas.openxmlformats.org/officeDocument/2006/math">
                    <m:r>
                      <a:rPr lang="en-US" altLang="zh-CN" b="0" i="1" smtClean="0">
                        <a:latin typeface="Cambria Math" panose="02040503050406030204" pitchFamily="18" charset="0"/>
                      </a:rPr>
                      <m:t>𝑒</m:t>
                    </m:r>
                    <m:r>
                      <a:rPr lang="en-US" altLang="zh-CN" b="0" i="0" smtClean="0">
                        <a:latin typeface="Cambria Math" panose="02040503050406030204" pitchFamily="18" charset="0"/>
                      </a:rPr>
                      <m:t>:</m:t>
                    </m:r>
                  </m:oMath>
                </a14:m>
                <a:r>
                  <a:rPr lang="en-US" altLang="zh-CN" dirty="0"/>
                  <a:t> make </a:t>
                </a:r>
                <a14:m>
                  <m:oMath xmlns:m="http://schemas.openxmlformats.org/officeDocument/2006/math">
                    <m:r>
                      <a:rPr lang="en-US" altLang="zh-CN" b="0" i="1" smtClean="0">
                        <a:latin typeface="Cambria Math" panose="02040503050406030204" pitchFamily="18" charset="0"/>
                      </a:rPr>
                      <m:t>1&lt;</m:t>
                    </m:r>
                    <m:r>
                      <a:rPr lang="en-US" altLang="zh-CN" b="0" i="1" smtClean="0">
                        <a:latin typeface="Cambria Math" panose="02040503050406030204" pitchFamily="18" charset="0"/>
                      </a:rPr>
                      <m:t>𝑒</m:t>
                    </m:r>
                    <m:r>
                      <a:rPr lang="en-US" altLang="zh-CN" b="0" i="1" smtClean="0">
                        <a:latin typeface="Cambria Math" panose="02040503050406030204" pitchFamily="18" charset="0"/>
                      </a:rPr>
                      <m:t>&lt;</m:t>
                    </m:r>
                    <m:r>
                      <a:rPr lang="zh-CN" altLang="en-US" b="0" i="1" smtClean="0">
                        <a:latin typeface="Cambria Math" panose="02040503050406030204" pitchFamily="18" charset="0"/>
                      </a:rPr>
                      <m:t>𝜑</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en-US" altLang="zh-CN" dirty="0"/>
                  <a:t>,</a:t>
                </a:r>
                <a:r>
                  <a:rPr lang="zh-CN" altLang="en-US" dirty="0"/>
                  <a:t> </a:t>
                </a:r>
                <a:r>
                  <a:rPr lang="en-US" altLang="zh-CN" dirty="0"/>
                  <a:t>and </a:t>
                </a:r>
                <a14:m>
                  <m:oMath xmlns:m="http://schemas.openxmlformats.org/officeDocument/2006/math">
                    <m:r>
                      <a:rPr lang="en-US" altLang="zh-CN" b="0" i="1" smtClean="0">
                        <a:latin typeface="Cambria Math" panose="02040503050406030204" pitchFamily="18" charset="0"/>
                      </a:rPr>
                      <m:t>𝑒</m:t>
                    </m:r>
                  </m:oMath>
                </a14:m>
                <a:r>
                  <a:rPr lang="zh-CN" altLang="en-US" dirty="0"/>
                  <a:t> </a:t>
                </a:r>
                <a:r>
                  <a:rPr lang="en-US" altLang="zh-CN" dirty="0"/>
                  <a:t>and </a:t>
                </a:r>
                <a14:m>
                  <m:oMath xmlns:m="http://schemas.openxmlformats.org/officeDocument/2006/math">
                    <m:r>
                      <a:rPr lang="zh-CN" altLang="en-US" i="1">
                        <a:latin typeface="Cambria Math" panose="02040503050406030204" pitchFamily="18" charset="0"/>
                      </a:rPr>
                      <m:t>𝜑</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oMath>
                </a14:m>
                <a:r>
                  <a:rPr lang="zh-CN" altLang="en-US" dirty="0"/>
                  <a:t> </a:t>
                </a:r>
                <a:r>
                  <a:rPr lang="en-US" altLang="zh-CN" dirty="0"/>
                  <a:t>are coprime (two numbers that have only 1 as their common factor) (e.g., 17)</a:t>
                </a:r>
              </a:p>
              <a:p>
                <a:pPr marL="0" indent="0">
                  <a:buNone/>
                </a:pPr>
                <a:r>
                  <a:rPr lang="en-US" altLang="zh-CN" dirty="0"/>
                  <a:t>4. Calculate modulus </a:t>
                </a:r>
                <a14:m>
                  <m:oMath xmlns:m="http://schemas.openxmlformats.org/officeDocument/2006/math">
                    <m:r>
                      <a:rPr lang="en-US" altLang="zh-CN" b="0" i="1" smtClean="0">
                        <a:latin typeface="Cambria Math" panose="02040503050406030204" pitchFamily="18" charset="0"/>
                      </a:rPr>
                      <m:t>𝑑</m:t>
                    </m:r>
                  </m:oMath>
                </a14:m>
                <a:r>
                  <a:rPr lang="zh-CN" altLang="en-US" dirty="0"/>
                  <a:t> </a:t>
                </a:r>
                <a:r>
                  <a:rPr lang="en-US" altLang="zh-CN" dirty="0"/>
                  <a:t>to satisfy the congruence relation, i.e., </a:t>
                </a:r>
                <a:r>
                  <a:rPr lang="en-US" altLang="zh-CN" dirty="0" err="1"/>
                  <a:t>d.e</a:t>
                </a:r>
                <a:r>
                  <a:rPr lang="en-US" altLang="zh-CN" dirty="0"/>
                  <a:t> mod </a:t>
                </a:r>
                <a14:m>
                  <m:oMath xmlns:m="http://schemas.openxmlformats.org/officeDocument/2006/math">
                    <m:r>
                      <a:rPr lang="zh-CN" altLang="en-US" i="1" smtClean="0">
                        <a:latin typeface="Cambria Math" panose="02040503050406030204" pitchFamily="18" charset="0"/>
                      </a:rPr>
                      <m:t>𝜑</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zh-CN" altLang="en-US" dirty="0"/>
                  <a:t> </a:t>
                </a:r>
                <a:r>
                  <a:rPr lang="en-US" altLang="zh-CN" dirty="0"/>
                  <a:t>=1</a:t>
                </a:r>
                <a:r>
                  <a:rPr lang="en-US" dirty="0"/>
                  <a:t>. (in this example d=2753)</a:t>
                </a:r>
              </a:p>
              <a:p>
                <a:pPr marL="0" indent="0">
                  <a:buNone/>
                </a:pPr>
                <a:r>
                  <a:rPr lang="en-US" dirty="0"/>
                  <a:t>5.</a:t>
                </a:r>
                <a:r>
                  <a:rPr lang="en-US" altLang="zh-CN" b="0" dirty="0"/>
                  <a:t> </a:t>
                </a:r>
                <a14:m>
                  <m:oMath xmlns:m="http://schemas.openxmlformats.org/officeDocument/2006/math">
                    <m:r>
                      <a:rPr lang="en-US" altLang="zh-CN" b="0" i="1" smtClean="0">
                        <a:latin typeface="Cambria Math" panose="02040503050406030204" pitchFamily="18" charset="0"/>
                      </a:rPr>
                      <m:t>𝑛</m:t>
                    </m:r>
                  </m:oMath>
                </a14:m>
                <a:r>
                  <a:rPr lang="zh-CN" altLang="en-US" dirty="0"/>
                  <a:t> </a:t>
                </a:r>
                <a:r>
                  <a:rPr lang="en-US" altLang="zh-CN" dirty="0"/>
                  <a:t>and </a:t>
                </a:r>
                <a14:m>
                  <m:oMath xmlns:m="http://schemas.openxmlformats.org/officeDocument/2006/math">
                    <m:r>
                      <a:rPr lang="en-US" altLang="zh-CN" i="1" dirty="0">
                        <a:latin typeface="Cambria Math" panose="02040503050406030204" pitchFamily="18" charset="0"/>
                      </a:rPr>
                      <m:t>𝑒</m:t>
                    </m:r>
                  </m:oMath>
                </a14:m>
                <a:r>
                  <a:rPr lang="zh-CN" altLang="en-US" dirty="0"/>
                  <a:t> </a:t>
                </a:r>
                <a:r>
                  <a:rPr lang="en-US" altLang="zh-CN" dirty="0"/>
                  <a:t>are encapsulated as public key, and </a:t>
                </a:r>
                <a14:m>
                  <m:oMath xmlns:m="http://schemas.openxmlformats.org/officeDocument/2006/math">
                    <m:r>
                      <a:rPr lang="en-US" altLang="zh-CN" b="0" i="1" smtClean="0">
                        <a:latin typeface="Cambria Math" panose="02040503050406030204" pitchFamily="18" charset="0"/>
                      </a:rPr>
                      <m:t>𝑛</m:t>
                    </m:r>
                  </m:oMath>
                </a14:m>
                <a:r>
                  <a:rPr lang="zh-CN" altLang="en-US" dirty="0"/>
                  <a:t> </a:t>
                </a:r>
                <a:r>
                  <a:rPr lang="en-US" altLang="zh-CN" dirty="0"/>
                  <a:t>and </a:t>
                </a:r>
                <a14:m>
                  <m:oMath xmlns:m="http://schemas.openxmlformats.org/officeDocument/2006/math">
                    <m:r>
                      <a:rPr lang="en-US" altLang="zh-CN" b="0" i="1" smtClean="0">
                        <a:latin typeface="Cambria Math" panose="02040503050406030204" pitchFamily="18" charset="0"/>
                      </a:rPr>
                      <m:t>𝑑</m:t>
                    </m:r>
                  </m:oMath>
                </a14:m>
                <a:r>
                  <a:rPr lang="zh-CN" altLang="en-US" dirty="0"/>
                  <a:t> </a:t>
                </a:r>
                <a:r>
                  <a:rPr lang="en-US" altLang="zh-CN" dirty="0"/>
                  <a:t>are encapsulated as private key.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801" r="-464"/>
                </a:stretch>
              </a:blipFill>
            </p:spPr>
            <p:txBody>
              <a:bodyPr/>
              <a:lstStyle/>
              <a:p>
                <a:r>
                  <a:rPr lang="en-US">
                    <a:noFill/>
                  </a:rPr>
                  <a:t> </a:t>
                </a:r>
              </a:p>
            </p:txBody>
          </p:sp>
        </mc:Fallback>
      </mc:AlternateContent>
    </p:spTree>
    <p:extLst>
      <p:ext uri="{BB962C8B-B14F-4D97-AF65-F5344CB8AC3E}">
        <p14:creationId xmlns:p14="http://schemas.microsoft.com/office/powerpoint/2010/main" val="18769151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6. A wants to send a message </a:t>
                </a:r>
                <a14:m>
                  <m:oMath xmlns:m="http://schemas.openxmlformats.org/officeDocument/2006/math">
                    <m:r>
                      <a:rPr lang="en-US" i="1" dirty="0" smtClean="0">
                        <a:latin typeface="Cambria Math" panose="02040503050406030204" pitchFamily="18" charset="0"/>
                      </a:rPr>
                      <m:t>𝑚</m:t>
                    </m:r>
                  </m:oMath>
                </a14:m>
                <a:r>
                  <a:rPr lang="en-US" dirty="0"/>
                  <a:t> to B, A uses B’s public key to encrypt message. The encrypted message is c:</a:t>
                </a:r>
              </a:p>
              <a:p>
                <a:pPr marL="0" indent="0">
                  <a:buNone/>
                </a:pPr>
                <a14:m>
                  <m:oMath xmlns:m="http://schemas.openxmlformats.org/officeDocument/2006/math">
                    <m:r>
                      <a:rPr lang="en-US" b="0" i="1" smtClean="0">
                        <a:latin typeface="Cambria Math" panose="02040503050406030204" pitchFamily="18" charset="0"/>
                      </a:rPr>
                      <m:t>𝑚</m:t>
                    </m:r>
                  </m:oMath>
                </a14:m>
                <a:r>
                  <a:rPr lang="en-US" dirty="0"/>
                  <a:t> must be an integer and smaller than </a:t>
                </a:r>
                <a14:m>
                  <m:oMath xmlns:m="http://schemas.openxmlformats.org/officeDocument/2006/math">
                    <m:r>
                      <a:rPr lang="en-US" i="1" dirty="0" smtClean="0">
                        <a:latin typeface="Cambria Math" panose="02040503050406030204" pitchFamily="18" charset="0"/>
                      </a:rPr>
                      <m:t>𝑛</m:t>
                    </m:r>
                    <m:r>
                      <a:rPr lang="en-US" b="0" i="1" dirty="0" smtClean="0">
                        <a:latin typeface="Cambria Math" panose="02040503050406030204" pitchFamily="18" charset="0"/>
                      </a:rPr>
                      <m:t>    </m:t>
                    </m:r>
                    <m:r>
                      <a:rPr lang="en-US" b="0" i="1" dirty="0" smtClean="0">
                        <a:latin typeface="Cambria Math" panose="02040503050406030204" pitchFamily="18" charset="0"/>
                      </a:rPr>
                      <m:t>𝑚</m:t>
                    </m:r>
                    <m:r>
                      <a:rPr lang="en-US" b="0" i="1" dirty="0" smtClean="0">
                        <a:latin typeface="Cambria Math" panose="02040503050406030204" pitchFamily="18" charset="0"/>
                        <a:ea typeface="Cambria Math" panose="02040503050406030204" pitchFamily="18" charset="0"/>
                      </a:rPr>
                      <m:t>∈[0,</m:t>
                    </m:r>
                    <m:r>
                      <a:rPr lang="en-US" b="0" i="1" dirty="0" smtClean="0">
                        <a:latin typeface="Cambria Math" panose="02040503050406030204" pitchFamily="18" charset="0"/>
                        <a:ea typeface="Cambria Math" panose="02040503050406030204" pitchFamily="18" charset="0"/>
                      </a:rPr>
                      <m:t>𝑛</m:t>
                    </m:r>
                    <m:r>
                      <a:rPr lang="en-US" b="0" i="1" dirty="0" smtClean="0">
                        <a:latin typeface="Cambria Math" panose="02040503050406030204" pitchFamily="18" charset="0"/>
                        <a:ea typeface="Cambria Math" panose="02040503050406030204" pitchFamily="18" charset="0"/>
                      </a:rPr>
                      <m:t>)</m:t>
                    </m:r>
                  </m:oMath>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𝑒</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oMath>
                  </m:oMathPara>
                </a14:m>
                <a:endParaRPr lang="en-US" dirty="0"/>
              </a:p>
              <a:p>
                <a:pPr marL="0" indent="0">
                  <a:buNone/>
                </a:pPr>
                <a:r>
                  <a:rPr lang="en-US" dirty="0"/>
                  <a:t>(In the example, since B’s public key is (n, e) that is (3233, 17), and we say </a:t>
                </a:r>
                <a14:m>
                  <m:oMath xmlns:m="http://schemas.openxmlformats.org/officeDocument/2006/math">
                    <m:r>
                      <a:rPr lang="en-US" i="1" dirty="0" smtClean="0">
                        <a:latin typeface="Cambria Math" panose="02040503050406030204" pitchFamily="18" charset="0"/>
                      </a:rPr>
                      <m:t>𝑚</m:t>
                    </m:r>
                    <m:r>
                      <a:rPr lang="en-US" b="0" i="1" dirty="0" smtClean="0">
                        <a:latin typeface="Cambria Math" panose="02040503050406030204" pitchFamily="18" charset="0"/>
                      </a:rPr>
                      <m:t>=65</m:t>
                    </m:r>
                  </m:oMath>
                </a14:m>
                <a:endParaRPr lang="en-US" dirty="0"/>
              </a:p>
              <a:p>
                <a:pPr marL="0" indent="0">
                  <a:buNone/>
                </a:pPr>
                <a:r>
                  <a:rPr lang="en-US" dirty="0"/>
                  <a:t>So encrypted message c is 2790, and A sends 2790 to B)</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819348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7. After B receives encrypted message c, B uses their private key (n, d) to decrypt</a:t>
                </a:r>
                <a14:m>
                  <m:oMath xmlns:m="http://schemas.openxmlformats.org/officeDocument/2006/math">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𝑑</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oMath>
                </a14:m>
                <a:endParaRPr lang="en-US" dirty="0"/>
              </a:p>
              <a:p>
                <a:pPr marL="0" indent="0">
                  <a:buNone/>
                </a:pPr>
                <a:r>
                  <a:rPr lang="en-US" dirty="0"/>
                  <a:t>(In the example, since c = 2790, and (n, d) = (3233, 2753)</a:t>
                </a:r>
              </a:p>
              <a:p>
                <a:pPr marL="0" indent="0">
                  <a:buNone/>
                </a:pPr>
                <a:r>
                  <a:rPr lang="en-US" dirty="0"/>
                  <a:t>So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2790</m:t>
                        </m:r>
                      </m:e>
                      <m:sup>
                        <m:r>
                          <a:rPr lang="en-US" b="0" i="1" smtClean="0">
                            <a:latin typeface="Cambria Math" panose="02040503050406030204" pitchFamily="18" charset="0"/>
                          </a:rPr>
                          <m:t>2753</m:t>
                        </m:r>
                      </m:sup>
                    </m:s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65(</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3233)</m:t>
                    </m:r>
                  </m:oMath>
                </a14:m>
                <a:endParaRPr lang="en-US" dirty="0"/>
              </a:p>
              <a:p>
                <a:pPr marL="0" indent="0">
                  <a:buNone/>
                </a:pPr>
                <a:r>
                  <a:rPr lang="en-US" dirty="0"/>
                  <a:t>B knows A’s message is 65)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6261675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RSA</a:t>
            </a:r>
          </a:p>
        </p:txBody>
      </p:sp>
      <p:sp>
        <p:nvSpPr>
          <p:cNvPr id="3" name="Content Placeholder 2"/>
          <p:cNvSpPr>
            <a:spLocks noGrp="1"/>
          </p:cNvSpPr>
          <p:nvPr>
            <p:ph idx="1"/>
          </p:nvPr>
        </p:nvSpPr>
        <p:spPr/>
        <p:txBody>
          <a:bodyPr/>
          <a:lstStyle/>
          <a:p>
            <a:pPr marL="0" indent="0">
              <a:buNone/>
            </a:pPr>
            <a:r>
              <a:rPr lang="en-US" dirty="0"/>
              <a:t>So if we don’t know d, then we can not get m (message) from c (encrypted message). And to know d, we must factorize n. Because factorization a huge number n is extremely hard, RSA algorithm ensures the security of communication.</a:t>
            </a:r>
          </a:p>
          <a:p>
            <a:endParaRPr lang="en-US" dirty="0"/>
          </a:p>
          <a:p>
            <a:pPr marL="0" indent="0">
              <a:buNone/>
            </a:pPr>
            <a:r>
              <a:rPr lang="en-US" dirty="0"/>
              <a:t>You may ask public key (n, e) an only encrypt message m &lt; n, then how about we want to encrypt a message bigger than n?</a:t>
            </a:r>
          </a:p>
        </p:txBody>
      </p:sp>
    </p:spTree>
    <p:extLst>
      <p:ext uri="{BB962C8B-B14F-4D97-AF65-F5344CB8AC3E}">
        <p14:creationId xmlns:p14="http://schemas.microsoft.com/office/powerpoint/2010/main" val="25345906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RSA</a:t>
            </a:r>
          </a:p>
        </p:txBody>
      </p:sp>
      <p:sp>
        <p:nvSpPr>
          <p:cNvPr id="3" name="Content Placeholder 2"/>
          <p:cNvSpPr>
            <a:spLocks noGrp="1"/>
          </p:cNvSpPr>
          <p:nvPr>
            <p:ph idx="1"/>
          </p:nvPr>
        </p:nvSpPr>
        <p:spPr/>
        <p:txBody>
          <a:bodyPr/>
          <a:lstStyle/>
          <a:p>
            <a:pPr marL="0" indent="0">
              <a:buNone/>
            </a:pPr>
            <a:r>
              <a:rPr lang="en-US" dirty="0"/>
              <a:t>Two ways:</a:t>
            </a:r>
          </a:p>
          <a:p>
            <a:pPr marL="0" indent="0">
              <a:buNone/>
            </a:pPr>
            <a:r>
              <a:rPr lang="en-US" dirty="0"/>
              <a:t>1. The long information divided into several section of short message, and encrypt them respectively.</a:t>
            </a:r>
          </a:p>
          <a:p>
            <a:pPr marL="0" indent="0">
              <a:buNone/>
            </a:pPr>
            <a:r>
              <a:rPr lang="en-US" dirty="0"/>
              <a:t>2. Use a symmetry encryption algorithm, like DES and then use RSA public key to encrypt DES encrypted message.</a:t>
            </a:r>
          </a:p>
        </p:txBody>
      </p:sp>
    </p:spTree>
    <p:extLst>
      <p:ext uri="{BB962C8B-B14F-4D97-AF65-F5344CB8AC3E}">
        <p14:creationId xmlns:p14="http://schemas.microsoft.com/office/powerpoint/2010/main" val="416879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248" y="735828"/>
            <a:ext cx="10515600" cy="1325563"/>
          </a:xfrm>
        </p:spPr>
        <p:txBody>
          <a:bodyPr/>
          <a:lstStyle/>
          <a:p>
            <a:r>
              <a:rPr lang="x-none" altLang="en-CA"/>
              <a:t>MITM</a:t>
            </a:r>
            <a:r>
              <a:rPr lang="en-US" altLang="en-CA" dirty="0"/>
              <a:t>: An Instance of </a:t>
            </a:r>
            <a:r>
              <a:rPr lang="x-none" altLang="en-CA"/>
              <a:t>Communication </a:t>
            </a:r>
            <a:r>
              <a:rPr lang="en-US" altLang="en-CA" dirty="0"/>
              <a:t>S</a:t>
            </a:r>
            <a:r>
              <a:rPr lang="x-none" altLang="en-CA"/>
              <a:t>ecurity</a:t>
            </a:r>
            <a:r>
              <a:rPr lang="en-US" altLang="en-CA" dirty="0"/>
              <a:t> Importance</a:t>
            </a:r>
            <a:endParaRPr lang="x-none" altLang="en-CA"/>
          </a:p>
        </p:txBody>
      </p:sp>
      <p:sp>
        <p:nvSpPr>
          <p:cNvPr id="3" name="Content Placeholder 2"/>
          <p:cNvSpPr>
            <a:spLocks noGrp="1"/>
          </p:cNvSpPr>
          <p:nvPr>
            <p:ph idx="1"/>
          </p:nvPr>
        </p:nvSpPr>
        <p:spPr>
          <a:xfrm>
            <a:off x="764060" y="2232342"/>
            <a:ext cx="10515600" cy="4351338"/>
          </a:xfrm>
        </p:spPr>
        <p:txBody>
          <a:bodyPr/>
          <a:lstStyle/>
          <a:p>
            <a:pPr marL="0" indent="0">
              <a:buNone/>
            </a:pPr>
            <a:r>
              <a:rPr lang="x-none" altLang="en-CA" dirty="0"/>
              <a:t>Man in the middle attack (MITM)</a:t>
            </a:r>
          </a:p>
          <a:p>
            <a:pPr marL="0" indent="0">
              <a:buNone/>
            </a:pPr>
            <a:r>
              <a:rPr lang="x-none" altLang="en-CA" dirty="0"/>
              <a:t>The attacker secretly relays and possibly alters the communication between two parties who believe they are directly communicating with each other.</a:t>
            </a:r>
          </a:p>
          <a:p>
            <a:endParaRPr lang="x-none" altLang="en-CA" dirty="0"/>
          </a:p>
        </p:txBody>
      </p:sp>
      <p:grpSp>
        <p:nvGrpSpPr>
          <p:cNvPr id="14" name="组合 13">
            <a:extLst>
              <a:ext uri="{FF2B5EF4-FFF2-40B4-BE49-F238E27FC236}">
                <a16:creationId xmlns:a16="http://schemas.microsoft.com/office/drawing/2014/main" id="{4B35D3EF-2C81-4E04-952E-79FB88FA2076}"/>
              </a:ext>
            </a:extLst>
          </p:cNvPr>
          <p:cNvGrpSpPr/>
          <p:nvPr/>
        </p:nvGrpSpPr>
        <p:grpSpPr>
          <a:xfrm>
            <a:off x="2520949" y="4266565"/>
            <a:ext cx="4208145" cy="2317115"/>
            <a:chOff x="2516505" y="3715385"/>
            <a:chExt cx="5432425" cy="2868295"/>
          </a:xfrm>
        </p:grpSpPr>
        <p:sp>
          <p:nvSpPr>
            <p:cNvPr id="4" name="Oval 3"/>
            <p:cNvSpPr/>
            <p:nvPr/>
          </p:nvSpPr>
          <p:spPr>
            <a:xfrm>
              <a:off x="2516505" y="3961130"/>
              <a:ext cx="788670" cy="7988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x-none" altLang="en-CA" sz="2400" dirty="0"/>
                <a:t>A</a:t>
              </a:r>
            </a:p>
          </p:txBody>
        </p:sp>
        <p:sp>
          <p:nvSpPr>
            <p:cNvPr id="5" name="Oval 4"/>
            <p:cNvSpPr/>
            <p:nvPr/>
          </p:nvSpPr>
          <p:spPr>
            <a:xfrm>
              <a:off x="7170420" y="3959860"/>
              <a:ext cx="778510" cy="7988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x-none" altLang="en-CA" sz="2400" dirty="0"/>
                <a:t>B</a:t>
              </a:r>
            </a:p>
          </p:txBody>
        </p:sp>
        <p:cxnSp>
          <p:nvCxnSpPr>
            <p:cNvPr id="6" name="Straight Arrow Connector 5"/>
            <p:cNvCxnSpPr>
              <a:stCxn id="4" idx="7"/>
              <a:endCxn id="5" idx="1"/>
            </p:cNvCxnSpPr>
            <p:nvPr/>
          </p:nvCxnSpPr>
          <p:spPr>
            <a:xfrm flipV="1">
              <a:off x="3189605" y="4076700"/>
              <a:ext cx="4095115" cy="127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7" name="Straight Arrow Connector 6"/>
            <p:cNvCxnSpPr>
              <a:stCxn id="5" idx="3"/>
              <a:endCxn id="4" idx="5"/>
            </p:cNvCxnSpPr>
            <p:nvPr/>
          </p:nvCxnSpPr>
          <p:spPr>
            <a:xfrm flipH="1">
              <a:off x="3189605" y="4641850"/>
              <a:ext cx="4095115" cy="127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4892040" y="3715385"/>
              <a:ext cx="1292225" cy="398145"/>
            </a:xfrm>
            <a:prstGeom prst="rect">
              <a:avLst/>
            </a:prstGeom>
            <a:noFill/>
          </p:spPr>
          <p:txBody>
            <a:bodyPr wrap="square" rtlCol="0">
              <a:spAutoFit/>
            </a:bodyPr>
            <a:lstStyle/>
            <a:p>
              <a:r>
                <a:rPr lang="x-none" altLang="en-CA" sz="2000"/>
                <a:t>A's key</a:t>
              </a:r>
            </a:p>
          </p:txBody>
        </p:sp>
        <p:sp>
          <p:nvSpPr>
            <p:cNvPr id="9" name="TextBox 8"/>
            <p:cNvSpPr txBox="1"/>
            <p:nvPr/>
          </p:nvSpPr>
          <p:spPr>
            <a:xfrm>
              <a:off x="4910455" y="4266565"/>
              <a:ext cx="1292225" cy="398145"/>
            </a:xfrm>
            <a:prstGeom prst="rect">
              <a:avLst/>
            </a:prstGeom>
            <a:noFill/>
          </p:spPr>
          <p:txBody>
            <a:bodyPr wrap="square" rtlCol="0">
              <a:spAutoFit/>
            </a:bodyPr>
            <a:lstStyle/>
            <a:p>
              <a:r>
                <a:rPr lang="x-none" altLang="en-CA" sz="2000"/>
                <a:t>B's key</a:t>
              </a:r>
            </a:p>
          </p:txBody>
        </p:sp>
        <p:sp>
          <p:nvSpPr>
            <p:cNvPr id="10" name="Oval 9"/>
            <p:cNvSpPr/>
            <p:nvPr/>
          </p:nvSpPr>
          <p:spPr>
            <a:xfrm>
              <a:off x="4942205" y="5784850"/>
              <a:ext cx="788670" cy="7988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x-none" altLang="en-CA" sz="2400" dirty="0"/>
                <a:t>C</a:t>
              </a:r>
            </a:p>
          </p:txBody>
        </p:sp>
        <p:cxnSp>
          <p:nvCxnSpPr>
            <p:cNvPr id="11" name="Straight Arrow Connector 10"/>
            <p:cNvCxnSpPr>
              <a:stCxn id="4" idx="5"/>
              <a:endCxn id="10" idx="1"/>
            </p:cNvCxnSpPr>
            <p:nvPr/>
          </p:nvCxnSpPr>
          <p:spPr>
            <a:xfrm>
              <a:off x="3189605" y="4643120"/>
              <a:ext cx="1868170" cy="125857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2" name="Straight Arrow Connector 11"/>
            <p:cNvCxnSpPr>
              <a:stCxn id="10" idx="2"/>
              <a:endCxn id="4" idx="4"/>
            </p:cNvCxnSpPr>
            <p:nvPr/>
          </p:nvCxnSpPr>
          <p:spPr>
            <a:xfrm flipH="1" flipV="1">
              <a:off x="2910840" y="4759960"/>
              <a:ext cx="2031365" cy="142430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3" name="Straight Arrow Connector 12"/>
            <p:cNvCxnSpPr>
              <a:stCxn id="10" idx="7"/>
            </p:cNvCxnSpPr>
            <p:nvPr/>
          </p:nvCxnSpPr>
          <p:spPr>
            <a:xfrm flipV="1">
              <a:off x="5615305" y="4671060"/>
              <a:ext cx="1654175" cy="123063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5" name="Straight Arrow Connector 14"/>
            <p:cNvCxnSpPr>
              <a:stCxn id="5" idx="4"/>
              <a:endCxn id="10" idx="6"/>
            </p:cNvCxnSpPr>
            <p:nvPr/>
          </p:nvCxnSpPr>
          <p:spPr>
            <a:xfrm flipH="1">
              <a:off x="5730875" y="4758690"/>
              <a:ext cx="1828800" cy="142557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4288790" y="5036185"/>
              <a:ext cx="1292225" cy="398145"/>
            </a:xfrm>
            <a:prstGeom prst="rect">
              <a:avLst/>
            </a:prstGeom>
            <a:noFill/>
          </p:spPr>
          <p:txBody>
            <a:bodyPr wrap="square" rtlCol="0">
              <a:spAutoFit/>
            </a:bodyPr>
            <a:lstStyle/>
            <a:p>
              <a:r>
                <a:rPr lang="x-none" altLang="en-CA" sz="2000"/>
                <a:t>A's key</a:t>
              </a:r>
            </a:p>
          </p:txBody>
        </p:sp>
        <p:sp>
          <p:nvSpPr>
            <p:cNvPr id="17" name="TextBox 16"/>
            <p:cNvSpPr txBox="1"/>
            <p:nvPr/>
          </p:nvSpPr>
          <p:spPr>
            <a:xfrm>
              <a:off x="3046095" y="5420995"/>
              <a:ext cx="1292225" cy="398145"/>
            </a:xfrm>
            <a:prstGeom prst="rect">
              <a:avLst/>
            </a:prstGeom>
            <a:noFill/>
          </p:spPr>
          <p:txBody>
            <a:bodyPr wrap="square" rtlCol="0">
              <a:spAutoFit/>
            </a:bodyPr>
            <a:lstStyle/>
            <a:p>
              <a:r>
                <a:rPr lang="x-none" altLang="en-CA" sz="2000"/>
                <a:t>C's key</a:t>
              </a:r>
            </a:p>
          </p:txBody>
        </p:sp>
        <p:sp>
          <p:nvSpPr>
            <p:cNvPr id="18" name="TextBox 17"/>
            <p:cNvSpPr txBox="1"/>
            <p:nvPr/>
          </p:nvSpPr>
          <p:spPr>
            <a:xfrm>
              <a:off x="5432425" y="5044440"/>
              <a:ext cx="1292225" cy="398145"/>
            </a:xfrm>
            <a:prstGeom prst="rect">
              <a:avLst/>
            </a:prstGeom>
            <a:noFill/>
          </p:spPr>
          <p:txBody>
            <a:bodyPr wrap="square" rtlCol="0">
              <a:spAutoFit/>
            </a:bodyPr>
            <a:lstStyle/>
            <a:p>
              <a:r>
                <a:rPr lang="x-none" altLang="en-CA" sz="2000"/>
                <a:t>C's key</a:t>
              </a:r>
            </a:p>
          </p:txBody>
        </p:sp>
        <p:sp>
          <p:nvSpPr>
            <p:cNvPr id="19" name="TextBox 18"/>
            <p:cNvSpPr txBox="1"/>
            <p:nvPr/>
          </p:nvSpPr>
          <p:spPr>
            <a:xfrm>
              <a:off x="6626225" y="5517515"/>
              <a:ext cx="1292225" cy="398145"/>
            </a:xfrm>
            <a:prstGeom prst="rect">
              <a:avLst/>
            </a:prstGeom>
            <a:noFill/>
          </p:spPr>
          <p:txBody>
            <a:bodyPr wrap="square" rtlCol="0">
              <a:spAutoFit/>
            </a:bodyPr>
            <a:lstStyle/>
            <a:p>
              <a:r>
                <a:rPr lang="x-none" altLang="en-CA" sz="2000" dirty="0"/>
                <a:t>B's key</a:t>
              </a:r>
            </a:p>
          </p:txBody>
        </p:sp>
      </p:grpSp>
    </p:spTree>
    <p:extLst>
      <p:ext uri="{BB962C8B-B14F-4D97-AF65-F5344CB8AC3E}">
        <p14:creationId xmlns:p14="http://schemas.microsoft.com/office/powerpoint/2010/main" val="20963448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059" y="636974"/>
            <a:ext cx="10515600" cy="1325563"/>
          </a:xfrm>
        </p:spPr>
        <p:txBody>
          <a:bodyPr/>
          <a:lstStyle/>
          <a:p>
            <a:r>
              <a:rPr lang="x-none" altLang="en-CA"/>
              <a:t>MITM</a:t>
            </a:r>
            <a:r>
              <a:rPr lang="en-US" altLang="en-CA" dirty="0"/>
              <a:t>: An Instance of </a:t>
            </a:r>
            <a:r>
              <a:rPr lang="x-none" altLang="en-CA"/>
              <a:t>Communication </a:t>
            </a:r>
            <a:r>
              <a:rPr lang="en-US" altLang="en-CA" dirty="0"/>
              <a:t>S</a:t>
            </a:r>
            <a:r>
              <a:rPr lang="x-none" altLang="en-CA"/>
              <a:t>ecurity</a:t>
            </a:r>
            <a:r>
              <a:rPr lang="en-US" altLang="en-CA" dirty="0"/>
              <a:t> Importance</a:t>
            </a:r>
            <a:endParaRPr lang="x-none" altLang="en-CA" dirty="0"/>
          </a:p>
        </p:txBody>
      </p:sp>
      <p:sp>
        <p:nvSpPr>
          <p:cNvPr id="3" name="Content Placeholder 2"/>
          <p:cNvSpPr>
            <a:spLocks noGrp="1"/>
          </p:cNvSpPr>
          <p:nvPr>
            <p:ph idx="1"/>
          </p:nvPr>
        </p:nvSpPr>
        <p:spPr>
          <a:xfrm>
            <a:off x="673443" y="2132330"/>
            <a:ext cx="10761980" cy="4509135"/>
          </a:xfrm>
        </p:spPr>
        <p:txBody>
          <a:bodyPr>
            <a:normAutofit/>
          </a:bodyPr>
          <a:lstStyle/>
          <a:p>
            <a:pPr marL="0" indent="0">
              <a:buNone/>
            </a:pPr>
            <a:r>
              <a:rPr lang="x-none" altLang="en-CA" dirty="0"/>
              <a:t>1. A sends a message to B, which is intercepted by C:</a:t>
            </a:r>
          </a:p>
          <a:p>
            <a:pPr marL="0" indent="0">
              <a:buNone/>
            </a:pPr>
            <a:r>
              <a:rPr lang="x-none" altLang="en-CA" dirty="0"/>
              <a:t>A "Hi B, it is A, please give me your key" </a:t>
            </a:r>
            <a:r>
              <a:rPr lang="x-none" altLang="en-CA" dirty="0">
                <a:cs typeface="东文宋体" charset="0"/>
              </a:rPr>
              <a:t>→ C    B</a:t>
            </a:r>
          </a:p>
          <a:p>
            <a:endParaRPr lang="x-none" altLang="en-CA" dirty="0">
              <a:cs typeface="东文宋体" charset="0"/>
            </a:endParaRPr>
          </a:p>
          <a:p>
            <a:pPr marL="0" indent="0">
              <a:buNone/>
            </a:pPr>
            <a:r>
              <a:rPr lang="x-none" altLang="en-CA" dirty="0">
                <a:cs typeface="东文宋体" charset="0"/>
              </a:rPr>
              <a:t>2. C relays this message to B, and B can't tell it is not real from A:</a:t>
            </a:r>
          </a:p>
          <a:p>
            <a:pPr marL="0" indent="0">
              <a:buNone/>
            </a:pPr>
            <a:r>
              <a:rPr lang="x-none" altLang="en-CA" dirty="0">
                <a:cs typeface="东文宋体" charset="0"/>
              </a:rPr>
              <a:t>A    C "</a:t>
            </a:r>
            <a:r>
              <a:rPr lang="x-none" altLang="en-CA" dirty="0">
                <a:sym typeface="+mn-ea"/>
              </a:rPr>
              <a:t>Hi B, it is A, please give me your key</a:t>
            </a:r>
            <a:r>
              <a:rPr lang="x-none" altLang="en-CA" dirty="0">
                <a:cs typeface="东文宋体" charset="0"/>
              </a:rPr>
              <a:t>" </a:t>
            </a:r>
            <a:r>
              <a:rPr lang="x-none" altLang="en-CA" dirty="0">
                <a:cs typeface="东文宋体" charset="0"/>
                <a:sym typeface="+mn-ea"/>
              </a:rPr>
              <a:t>→ B</a:t>
            </a:r>
          </a:p>
          <a:p>
            <a:endParaRPr lang="x-none" altLang="en-CA" dirty="0">
              <a:cs typeface="东文宋体" charset="0"/>
              <a:sym typeface="+mn-ea"/>
            </a:endParaRPr>
          </a:p>
          <a:p>
            <a:pPr marL="0" indent="0">
              <a:buNone/>
            </a:pPr>
            <a:r>
              <a:rPr lang="x-none" altLang="en-CA" dirty="0">
                <a:cs typeface="东文宋体" charset="0"/>
              </a:rPr>
              <a:t>3. B responds with his encryption key:</a:t>
            </a:r>
          </a:p>
          <a:p>
            <a:pPr marL="0" indent="0">
              <a:buNone/>
            </a:pPr>
            <a:r>
              <a:rPr lang="x-none" altLang="en-CA" dirty="0">
                <a:cs typeface="东文宋体" charset="0"/>
              </a:rPr>
              <a:t>A    C  ←  [B's key]   B</a:t>
            </a:r>
          </a:p>
          <a:p>
            <a:endParaRPr lang="x-none" altLang="en-CA" dirty="0">
              <a:cs typeface="东文宋体" charset="0"/>
            </a:endParaRPr>
          </a:p>
        </p:txBody>
      </p:sp>
    </p:spTree>
    <p:extLst>
      <p:ext uri="{BB962C8B-B14F-4D97-AF65-F5344CB8AC3E}">
        <p14:creationId xmlns:p14="http://schemas.microsoft.com/office/powerpoint/2010/main" val="42620209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962" y="529881"/>
            <a:ext cx="10515600" cy="1325563"/>
          </a:xfrm>
        </p:spPr>
        <p:txBody>
          <a:bodyPr/>
          <a:lstStyle/>
          <a:p>
            <a:r>
              <a:rPr lang="x-none" altLang="en-CA"/>
              <a:t>MITM</a:t>
            </a:r>
            <a:r>
              <a:rPr lang="en-US" altLang="en-CA" dirty="0"/>
              <a:t>: An Instance of </a:t>
            </a:r>
            <a:r>
              <a:rPr lang="x-none" altLang="en-CA"/>
              <a:t>Communication </a:t>
            </a:r>
            <a:r>
              <a:rPr lang="en-US" altLang="en-CA" dirty="0"/>
              <a:t>S</a:t>
            </a:r>
            <a:r>
              <a:rPr lang="x-none" altLang="en-CA"/>
              <a:t>ecurity</a:t>
            </a:r>
            <a:r>
              <a:rPr lang="en-US" altLang="en-CA" dirty="0"/>
              <a:t> Importance</a:t>
            </a:r>
            <a:endParaRPr lang="x-none" altLang="en-CA" dirty="0"/>
          </a:p>
        </p:txBody>
      </p:sp>
      <p:sp>
        <p:nvSpPr>
          <p:cNvPr id="3" name="Content Placeholder 2"/>
          <p:cNvSpPr>
            <a:spLocks noGrp="1"/>
          </p:cNvSpPr>
          <p:nvPr>
            <p:ph idx="1"/>
          </p:nvPr>
        </p:nvSpPr>
        <p:spPr>
          <a:xfrm>
            <a:off x="780535" y="2080998"/>
            <a:ext cx="10515600" cy="4617720"/>
          </a:xfrm>
        </p:spPr>
        <p:txBody>
          <a:bodyPr>
            <a:normAutofit fontScale="97500" lnSpcReduction="10000"/>
          </a:bodyPr>
          <a:lstStyle/>
          <a:p>
            <a:pPr marL="0" indent="0">
              <a:buNone/>
            </a:pPr>
            <a:r>
              <a:rPr lang="x-none" altLang="en-CA" dirty="0">
                <a:cs typeface="东文宋体" charset="0"/>
                <a:sym typeface="+mn-ea"/>
              </a:rPr>
              <a:t>4. C replaces B's key with his own key, and relays </a:t>
            </a:r>
            <a:r>
              <a:rPr lang="en-US" altLang="en-CA" dirty="0">
                <a:cs typeface="东文宋体" charset="0"/>
                <a:sym typeface="+mn-ea"/>
              </a:rPr>
              <a:t>it</a:t>
            </a:r>
            <a:r>
              <a:rPr lang="x-none" altLang="en-CA" dirty="0">
                <a:cs typeface="东文宋体" charset="0"/>
                <a:sym typeface="+mn-ea"/>
              </a:rPr>
              <a:t> to A, claiming it is B's key:</a:t>
            </a:r>
            <a:endParaRPr lang="x-none" altLang="en-CA" dirty="0">
              <a:cs typeface="东文宋体" charset="0"/>
            </a:endParaRPr>
          </a:p>
          <a:p>
            <a:pPr marL="0" indent="0">
              <a:buNone/>
            </a:pPr>
            <a:r>
              <a:rPr lang="x-none" altLang="en-CA" dirty="0">
                <a:cs typeface="东文宋体" charset="0"/>
                <a:sym typeface="+mn-ea"/>
              </a:rPr>
              <a:t>A   ← [C's key] C      B</a:t>
            </a:r>
          </a:p>
          <a:p>
            <a:endParaRPr lang="x-none" altLang="en-CA" dirty="0">
              <a:cs typeface="东文宋体" charset="0"/>
              <a:sym typeface="+mn-ea"/>
            </a:endParaRPr>
          </a:p>
          <a:p>
            <a:pPr marL="0" indent="0">
              <a:buNone/>
            </a:pPr>
            <a:r>
              <a:rPr lang="x-none" altLang="en-CA" dirty="0">
                <a:cs typeface="东文宋体" charset="0"/>
                <a:sym typeface="+mn-ea"/>
              </a:rPr>
              <a:t>5. A encrypts a message with A believes to be B's key, thinking that only B can read it:</a:t>
            </a:r>
          </a:p>
          <a:p>
            <a:pPr marL="0" indent="0">
              <a:buNone/>
            </a:pPr>
            <a:r>
              <a:rPr lang="x-none" altLang="en-CA" dirty="0"/>
              <a:t>A   "Meet me at the bus station" </a:t>
            </a:r>
            <a:r>
              <a:rPr lang="x-none" altLang="en-CA" dirty="0">
                <a:cs typeface="东文宋体" charset="0"/>
                <a:sym typeface="+mn-ea"/>
              </a:rPr>
              <a:t>→ C      B</a:t>
            </a:r>
          </a:p>
          <a:p>
            <a:endParaRPr lang="x-none" altLang="en-CA" dirty="0"/>
          </a:p>
          <a:p>
            <a:pPr marL="0" indent="0">
              <a:buNone/>
            </a:pPr>
            <a:r>
              <a:rPr lang="x-none" altLang="en-CA" dirty="0"/>
              <a:t>6.However, since it was actually encrypted with C's key, C can decrpyt it, and even modify it by re-encrypting with B's key, and forward to B:</a:t>
            </a:r>
          </a:p>
          <a:p>
            <a:pPr marL="0" indent="0">
              <a:buNone/>
            </a:pPr>
            <a:r>
              <a:rPr lang="x-none" altLang="en-CA" dirty="0"/>
              <a:t>A    C "Meet me at the van in backstreet" </a:t>
            </a:r>
            <a:r>
              <a:rPr lang="x-none" altLang="en-CA" dirty="0">
                <a:cs typeface="东文宋体" charset="0"/>
                <a:sym typeface="+mn-ea"/>
              </a:rPr>
              <a:t>→ B</a:t>
            </a:r>
            <a:endParaRPr lang="x-none" altLang="en-CA" dirty="0"/>
          </a:p>
        </p:txBody>
      </p:sp>
    </p:spTree>
    <p:extLst>
      <p:ext uri="{BB962C8B-B14F-4D97-AF65-F5344CB8AC3E}">
        <p14:creationId xmlns:p14="http://schemas.microsoft.com/office/powerpoint/2010/main" val="1049233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78338"/>
            <a:ext cx="10515600" cy="5598625"/>
          </a:xfrm>
        </p:spPr>
        <p:txBody>
          <a:bodyPr/>
          <a:lstStyle/>
          <a:p>
            <a:pPr marL="0" indent="0">
              <a:buNone/>
            </a:pPr>
            <a:r>
              <a:rPr lang="en-US" altLang="zh-CN" dirty="0"/>
              <a:t>Reason:</a:t>
            </a:r>
          </a:p>
          <a:p>
            <a:pPr marL="0" indent="0">
              <a:buNone/>
            </a:pPr>
            <a:r>
              <a:rPr lang="en-US" altLang="zh-CN" dirty="0"/>
              <a:t>1. The signal fidelity is better in digital transmission than analog transmission. In long-term transmission, digital transmission allows us to regenerate the digital signal in each regenerate point; however, in analog transmission, noise is amplified with signal when amplifiers are used periodically to boost the signal.</a:t>
            </a:r>
          </a:p>
          <a:p>
            <a:endParaRPr lang="en-US" altLang="zh-CN" dirty="0"/>
          </a:p>
          <a:p>
            <a:pPr marL="0" indent="0">
              <a:buNone/>
            </a:pPr>
            <a:r>
              <a:rPr lang="en-US" altLang="zh-CN" dirty="0"/>
              <a:t>2. analog signal may be highly redundant.</a:t>
            </a:r>
          </a:p>
          <a:p>
            <a:endParaRPr lang="en-US" altLang="zh-CN" dirty="0"/>
          </a:p>
          <a:p>
            <a:pPr marL="0" indent="0">
              <a:buNone/>
            </a:pPr>
            <a:r>
              <a:rPr lang="en-US" altLang="zh-CN" dirty="0"/>
              <a:t>3. digital communication system are often cheaper to implement.</a:t>
            </a:r>
            <a:endParaRPr lang="zh-CN" altLang="en-US" dirty="0"/>
          </a:p>
        </p:txBody>
      </p:sp>
    </p:spTree>
    <p:extLst>
      <p:ext uri="{BB962C8B-B14F-4D97-AF65-F5344CB8AC3E}">
        <p14:creationId xmlns:p14="http://schemas.microsoft.com/office/powerpoint/2010/main" val="3054687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584" y="500062"/>
            <a:ext cx="10515600" cy="1325563"/>
          </a:xfrm>
        </p:spPr>
        <p:txBody>
          <a:bodyPr/>
          <a:lstStyle/>
          <a:p>
            <a:r>
              <a:rPr lang="x-none" altLang="en-CA" dirty="0"/>
              <a:t>How to prevent MITM?</a:t>
            </a:r>
          </a:p>
        </p:txBody>
      </p:sp>
      <p:pic>
        <p:nvPicPr>
          <p:cNvPr id="1026" name="Picture 2" descr="Image result for sealing wa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4290" y="1825625"/>
            <a:ext cx="4646772" cy="4646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357" y="697770"/>
            <a:ext cx="10515600" cy="1325563"/>
          </a:xfrm>
        </p:spPr>
        <p:txBody>
          <a:bodyPr/>
          <a:lstStyle/>
          <a:p>
            <a:r>
              <a:rPr lang="x-none" altLang="en-CA"/>
              <a:t>H</a:t>
            </a:r>
            <a:r>
              <a:rPr lang="en-US" altLang="en-CA" dirty="0" err="1"/>
              <a:t>ave</a:t>
            </a:r>
            <a:r>
              <a:rPr lang="en-US" altLang="en-CA" dirty="0"/>
              <a:t> you already prepared the Components?</a:t>
            </a:r>
            <a:endParaRPr lang="x-none" altLang="en-CA"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3788" y="2191265"/>
            <a:ext cx="5103342" cy="3402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37939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107093" y="1871800"/>
            <a:ext cx="11625908" cy="2862400"/>
          </a:xfrm>
          <a:prstGeom prst="rect">
            <a:avLst/>
          </a:prstGeom>
          <a:solidFill>
            <a:srgbClr val="FFFFFF"/>
          </a:solidFill>
          <a:ln>
            <a:noFill/>
          </a:ln>
        </p:spPr>
        <p:txBody>
          <a:bodyPr spcFirstLastPara="1" wrap="square" lIns="121897" tIns="121897" rIns="121897" bIns="121897" anchor="ctr" anchorCtr="0">
            <a:noAutofit/>
          </a:bodyPr>
          <a:lstStyle/>
          <a:p>
            <a:pPr lvl="0"/>
            <a:r>
              <a:rPr lang="en-US" sz="6400" dirty="0"/>
              <a:t>Session – February 1</a:t>
            </a:r>
            <a:endParaRPr sz="6400" dirty="0"/>
          </a:p>
        </p:txBody>
      </p:sp>
      <p:pic>
        <p:nvPicPr>
          <p:cNvPr id="4" name="Picture 3"/>
          <p:cNvPicPr>
            <a:picLocks noChangeAspect="1"/>
          </p:cNvPicPr>
          <p:nvPr/>
        </p:nvPicPr>
        <p:blipFill>
          <a:blip r:embed="rId3"/>
          <a:stretch>
            <a:fillRect/>
          </a:stretch>
        </p:blipFill>
        <p:spPr>
          <a:xfrm>
            <a:off x="459001" y="5638800"/>
            <a:ext cx="1622156" cy="1219200"/>
          </a:xfrm>
          <a:prstGeom prst="rect">
            <a:avLst/>
          </a:prstGeom>
        </p:spPr>
      </p:pic>
    </p:spTree>
    <p:extLst>
      <p:ext uri="{BB962C8B-B14F-4D97-AF65-F5344CB8AC3E}">
        <p14:creationId xmlns:p14="http://schemas.microsoft.com/office/powerpoint/2010/main" val="15129084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357" y="697770"/>
            <a:ext cx="10515600" cy="1325563"/>
          </a:xfrm>
        </p:spPr>
        <p:txBody>
          <a:bodyPr/>
          <a:lstStyle/>
          <a:p>
            <a:r>
              <a:rPr lang="x-none" altLang="en-CA"/>
              <a:t>H</a:t>
            </a:r>
            <a:r>
              <a:rPr lang="en-US" altLang="en-CA" dirty="0" err="1"/>
              <a:t>ave</a:t>
            </a:r>
            <a:r>
              <a:rPr lang="en-US" altLang="en-CA" dirty="0"/>
              <a:t> you already prepared the Components?</a:t>
            </a:r>
            <a:endParaRPr lang="x-none" altLang="en-CA"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3788" y="2191265"/>
            <a:ext cx="5103342" cy="3402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12971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ltLang="zh-CN" dirty="0">
                <a:sym typeface="+mn-ea"/>
              </a:rPr>
              <a:t>ESE 3014 </a:t>
            </a:r>
            <a:br>
              <a:rPr lang="en-US" altLang="zh-CN" dirty="0">
                <a:sym typeface="+mn-ea"/>
              </a:rPr>
            </a:br>
            <a:r>
              <a:rPr lang="en-US" altLang="zh-CN" dirty="0">
                <a:sym typeface="+mn-ea"/>
              </a:rPr>
              <a:t> the I2C protocol and establishing communications between devices using I2C</a:t>
            </a:r>
            <a:endParaRPr lang="en-CA" altLang="en-US" dirty="0"/>
          </a:p>
        </p:txBody>
      </p:sp>
    </p:spTree>
    <p:extLst>
      <p:ext uri="{BB962C8B-B14F-4D97-AF65-F5344CB8AC3E}">
        <p14:creationId xmlns:p14="http://schemas.microsoft.com/office/powerpoint/2010/main" val="34084853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Bus communication</a:t>
            </a:r>
          </a:p>
        </p:txBody>
      </p:sp>
      <p:sp>
        <p:nvSpPr>
          <p:cNvPr id="3" name="Content Placeholder 2"/>
          <p:cNvSpPr>
            <a:spLocks noGrp="1"/>
          </p:cNvSpPr>
          <p:nvPr>
            <p:ph idx="1"/>
          </p:nvPr>
        </p:nvSpPr>
        <p:spPr>
          <a:xfrm>
            <a:off x="838200" y="1825625"/>
            <a:ext cx="10515600" cy="4731292"/>
          </a:xfrm>
        </p:spPr>
        <p:txBody>
          <a:bodyPr>
            <a:normAutofit/>
          </a:bodyPr>
          <a:lstStyle/>
          <a:p>
            <a:pPr marL="0" indent="0">
              <a:buNone/>
            </a:pPr>
            <a:r>
              <a:rPr lang="en-US" dirty="0"/>
              <a:t>Bus interface on BBB: it is a mechanism that enables data to be transferred between the high-level components of an embedded platform, using standardized communication protocols.</a:t>
            </a:r>
          </a:p>
          <a:p>
            <a:endParaRPr lang="en-US" dirty="0"/>
          </a:p>
          <a:p>
            <a:pPr marL="0" indent="0">
              <a:buNone/>
            </a:pPr>
            <a:r>
              <a:rPr lang="en-US" dirty="0"/>
              <a:t>Two common embedded system synchronous bus communication are:</a:t>
            </a:r>
          </a:p>
          <a:p>
            <a:r>
              <a:rPr lang="en-US" dirty="0"/>
              <a:t>I2C (Inter-Integrated Circuit)</a:t>
            </a:r>
          </a:p>
          <a:p>
            <a:r>
              <a:rPr lang="en-US" dirty="0"/>
              <a:t>SPI (Serial peripheral Interface)</a:t>
            </a:r>
          </a:p>
          <a:p>
            <a:endParaRPr lang="en-US" dirty="0"/>
          </a:p>
        </p:txBody>
      </p:sp>
    </p:spTree>
    <p:extLst>
      <p:ext uri="{BB962C8B-B14F-4D97-AF65-F5344CB8AC3E}">
        <p14:creationId xmlns:p14="http://schemas.microsoft.com/office/powerpoint/2010/main" val="21196394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92EE0-679D-41FD-8308-383FB71D30D9}"/>
              </a:ext>
            </a:extLst>
          </p:cNvPr>
          <p:cNvSpPr>
            <a:spLocks noGrp="1"/>
          </p:cNvSpPr>
          <p:nvPr>
            <p:ph type="title"/>
          </p:nvPr>
        </p:nvSpPr>
        <p:spPr>
          <a:xfrm>
            <a:off x="960100" y="978102"/>
            <a:ext cx="10588434" cy="1062644"/>
          </a:xfrm>
        </p:spPr>
        <p:txBody>
          <a:bodyPr anchor="b">
            <a:normAutofit/>
          </a:bodyPr>
          <a:lstStyle/>
          <a:p>
            <a:r>
              <a:rPr lang="en-US"/>
              <a:t>Bus communication</a:t>
            </a:r>
            <a:endParaRPr lang="en-CA" dirty="0"/>
          </a:p>
        </p:txBody>
      </p:sp>
      <p:pic>
        <p:nvPicPr>
          <p:cNvPr id="4" name="图片 3">
            <a:extLst>
              <a:ext uri="{FF2B5EF4-FFF2-40B4-BE49-F238E27FC236}">
                <a16:creationId xmlns:a16="http://schemas.microsoft.com/office/drawing/2014/main" id="{6F35911C-5E1E-4916-B700-FBD8E60D1A9E}"/>
              </a:ext>
            </a:extLst>
          </p:cNvPr>
          <p:cNvPicPr>
            <a:picLocks noChangeAspect="1"/>
          </p:cNvPicPr>
          <p:nvPr/>
        </p:nvPicPr>
        <p:blipFill>
          <a:blip r:embed="rId2"/>
          <a:stretch>
            <a:fillRect/>
          </a:stretch>
        </p:blipFill>
        <p:spPr>
          <a:xfrm>
            <a:off x="1114023" y="2811104"/>
            <a:ext cx="3366480" cy="2735264"/>
          </a:xfrm>
          <a:prstGeom prst="rect">
            <a:avLst/>
          </a:prstGeom>
        </p:spPr>
      </p:pic>
      <p:sp>
        <p:nvSpPr>
          <p:cNvPr id="3" name="内容占位符 2">
            <a:extLst>
              <a:ext uri="{FF2B5EF4-FFF2-40B4-BE49-F238E27FC236}">
                <a16:creationId xmlns:a16="http://schemas.microsoft.com/office/drawing/2014/main" id="{597C935D-9F0F-4A15-ACE6-3EE654354483}"/>
              </a:ext>
            </a:extLst>
          </p:cNvPr>
          <p:cNvSpPr>
            <a:spLocks noGrp="1"/>
          </p:cNvSpPr>
          <p:nvPr>
            <p:ph idx="1"/>
          </p:nvPr>
        </p:nvSpPr>
        <p:spPr>
          <a:xfrm>
            <a:off x="4955354" y="2682433"/>
            <a:ext cx="6282169" cy="3876982"/>
          </a:xfrm>
        </p:spPr>
        <p:txBody>
          <a:bodyPr>
            <a:normAutofit/>
          </a:bodyPr>
          <a:lstStyle/>
          <a:p>
            <a:pPr marL="0" indent="0">
              <a:buNone/>
            </a:pPr>
            <a:r>
              <a:rPr lang="en-US" dirty="0"/>
              <a:t>One more: UART (Universal Asynchronous Receiver/Transmitter), it can implement standard serial communications protocol, such as RS-232, RS-422, or RS-485.</a:t>
            </a:r>
          </a:p>
          <a:p>
            <a:endParaRPr lang="en-CA" dirty="0"/>
          </a:p>
        </p:txBody>
      </p:sp>
    </p:spTree>
    <p:extLst>
      <p:ext uri="{BB962C8B-B14F-4D97-AF65-F5344CB8AC3E}">
        <p14:creationId xmlns:p14="http://schemas.microsoft.com/office/powerpoint/2010/main" val="36972873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D3F0C3-AFE9-4AA7-94B3-259753F33E3D}"/>
              </a:ext>
            </a:extLst>
          </p:cNvPr>
          <p:cNvSpPr>
            <a:spLocks noGrp="1"/>
          </p:cNvSpPr>
          <p:nvPr>
            <p:ph type="title"/>
          </p:nvPr>
        </p:nvSpPr>
        <p:spPr>
          <a:xfrm>
            <a:off x="960100" y="978102"/>
            <a:ext cx="10588434" cy="1062644"/>
          </a:xfrm>
        </p:spPr>
        <p:txBody>
          <a:bodyPr anchor="b">
            <a:normAutofit/>
          </a:bodyPr>
          <a:lstStyle/>
          <a:p>
            <a:r>
              <a:rPr lang="en-US" dirty="0"/>
              <a:t>Bus communication</a:t>
            </a:r>
            <a:endParaRPr lang="en-CA" dirty="0"/>
          </a:p>
        </p:txBody>
      </p:sp>
      <p:sp>
        <p:nvSpPr>
          <p:cNvPr id="3" name="内容占位符 2">
            <a:extLst>
              <a:ext uri="{FF2B5EF4-FFF2-40B4-BE49-F238E27FC236}">
                <a16:creationId xmlns:a16="http://schemas.microsoft.com/office/drawing/2014/main" id="{0296A889-7588-4A98-A4EA-E67ED0764CC8}"/>
              </a:ext>
            </a:extLst>
          </p:cNvPr>
          <p:cNvSpPr>
            <a:spLocks noGrp="1"/>
          </p:cNvSpPr>
          <p:nvPr>
            <p:ph idx="1"/>
          </p:nvPr>
        </p:nvSpPr>
        <p:spPr>
          <a:xfrm>
            <a:off x="4955354" y="2682433"/>
            <a:ext cx="6511968" cy="4035605"/>
          </a:xfrm>
        </p:spPr>
        <p:txBody>
          <a:bodyPr>
            <a:normAutofit lnSpcReduction="10000"/>
          </a:bodyPr>
          <a:lstStyle/>
          <a:p>
            <a:pPr marL="0" indent="0">
              <a:buNone/>
            </a:pPr>
            <a:r>
              <a:rPr lang="en-CA" dirty="0"/>
              <a:t>According to the mode of data transmission, it can be divided into the following two types:</a:t>
            </a:r>
          </a:p>
          <a:p>
            <a:pPr marL="0" indent="0">
              <a:buNone/>
            </a:pPr>
            <a:r>
              <a:rPr lang="en-CA" dirty="0"/>
              <a:t>1. Serial transmission bus</a:t>
            </a:r>
          </a:p>
          <a:p>
            <a:pPr marL="0" indent="0">
              <a:buNone/>
            </a:pPr>
            <a:r>
              <a:rPr lang="en-CA" dirty="0"/>
              <a:t>2. Parallel transmission bus</a:t>
            </a:r>
          </a:p>
          <a:p>
            <a:pPr marL="0" indent="0">
              <a:buNone/>
            </a:pPr>
            <a:r>
              <a:rPr lang="en-CA" dirty="0"/>
              <a:t>Serial transmission is like a car or a person taking one path at a time. </a:t>
            </a:r>
          </a:p>
          <a:p>
            <a:pPr marL="0" indent="0">
              <a:buNone/>
            </a:pPr>
            <a:r>
              <a:rPr lang="en-CA" dirty="0"/>
              <a:t>What is parallel transmission? it is multiple cars or multiple people taking multiple paths at the same time.</a:t>
            </a:r>
          </a:p>
        </p:txBody>
      </p:sp>
      <p:grpSp>
        <p:nvGrpSpPr>
          <p:cNvPr id="6" name="Group 5"/>
          <p:cNvGrpSpPr/>
          <p:nvPr/>
        </p:nvGrpSpPr>
        <p:grpSpPr>
          <a:xfrm>
            <a:off x="1346612" y="2682433"/>
            <a:ext cx="3608742" cy="3559606"/>
            <a:chOff x="1346612" y="2682433"/>
            <a:chExt cx="3608742" cy="3559606"/>
          </a:xfrm>
        </p:grpSpPr>
        <p:pic>
          <p:nvPicPr>
            <p:cNvPr id="1028" name="Picture 4" descr="Related image">
              <a:extLst>
                <a:ext uri="{FF2B5EF4-FFF2-40B4-BE49-F238E27FC236}">
                  <a16:creationId xmlns:a16="http://schemas.microsoft.com/office/drawing/2014/main" id="{34BB892F-CB09-41CB-8942-48F9ECD235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46612" y="2682433"/>
              <a:ext cx="3036155" cy="344040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78C0EAF-EAF1-4523-8284-1890D95669A8}"/>
                </a:ext>
              </a:extLst>
            </p:cNvPr>
            <p:cNvSpPr txBox="1"/>
            <p:nvPr/>
          </p:nvSpPr>
          <p:spPr>
            <a:xfrm>
              <a:off x="1848260" y="5872707"/>
              <a:ext cx="3107094" cy="369332"/>
            </a:xfrm>
            <a:prstGeom prst="rect">
              <a:avLst/>
            </a:prstGeom>
            <a:solidFill>
              <a:schemeClr val="bg1"/>
            </a:solidFill>
          </p:spPr>
          <p:txBody>
            <a:bodyPr wrap="square" rtlCol="0">
              <a:spAutoFit/>
            </a:bodyPr>
            <a:lstStyle/>
            <a:p>
              <a:r>
                <a:rPr lang="en-CA" dirty="0"/>
                <a:t>Serial transmission</a:t>
              </a:r>
            </a:p>
          </p:txBody>
        </p:sp>
        <p:sp>
          <p:nvSpPr>
            <p:cNvPr id="8" name="文本框 7">
              <a:extLst>
                <a:ext uri="{FF2B5EF4-FFF2-40B4-BE49-F238E27FC236}">
                  <a16:creationId xmlns:a16="http://schemas.microsoft.com/office/drawing/2014/main" id="{530704D0-CE77-463B-8AD7-36643DE2BABF}"/>
                </a:ext>
              </a:extLst>
            </p:cNvPr>
            <p:cNvSpPr txBox="1"/>
            <p:nvPr/>
          </p:nvSpPr>
          <p:spPr>
            <a:xfrm>
              <a:off x="1919295" y="4092904"/>
              <a:ext cx="2236237" cy="369332"/>
            </a:xfrm>
            <a:prstGeom prst="rect">
              <a:avLst/>
            </a:prstGeom>
            <a:solidFill>
              <a:schemeClr val="bg1"/>
            </a:solidFill>
          </p:spPr>
          <p:txBody>
            <a:bodyPr wrap="square" rtlCol="0">
              <a:spAutoFit/>
            </a:bodyPr>
            <a:lstStyle/>
            <a:p>
              <a:r>
                <a:rPr lang="en-CA" dirty="0"/>
                <a:t>Parallel transmission</a:t>
              </a:r>
            </a:p>
          </p:txBody>
        </p:sp>
      </p:grpSp>
    </p:spTree>
    <p:extLst>
      <p:ext uri="{BB962C8B-B14F-4D97-AF65-F5344CB8AC3E}">
        <p14:creationId xmlns:p14="http://schemas.microsoft.com/office/powerpoint/2010/main" val="37921202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8372E2-6FD7-4CA5-BBD8-30EC525A8C8F}"/>
              </a:ext>
            </a:extLst>
          </p:cNvPr>
          <p:cNvSpPr>
            <a:spLocks noGrp="1"/>
          </p:cNvSpPr>
          <p:nvPr>
            <p:ph type="title"/>
          </p:nvPr>
        </p:nvSpPr>
        <p:spPr/>
        <p:txBody>
          <a:bodyPr/>
          <a:lstStyle/>
          <a:p>
            <a:r>
              <a:rPr lang="en-US" dirty="0"/>
              <a:t>Bus communication</a:t>
            </a:r>
            <a:endParaRPr lang="en-CA" dirty="0"/>
          </a:p>
        </p:txBody>
      </p:sp>
      <p:sp>
        <p:nvSpPr>
          <p:cNvPr id="3" name="内容占位符 2">
            <a:extLst>
              <a:ext uri="{FF2B5EF4-FFF2-40B4-BE49-F238E27FC236}">
                <a16:creationId xmlns:a16="http://schemas.microsoft.com/office/drawing/2014/main" id="{5B8C4735-E37E-4E65-9625-FB27BFFAA2F9}"/>
              </a:ext>
            </a:extLst>
          </p:cNvPr>
          <p:cNvSpPr>
            <a:spLocks noGrp="1"/>
          </p:cNvSpPr>
          <p:nvPr>
            <p:ph idx="1"/>
          </p:nvPr>
        </p:nvSpPr>
        <p:spPr>
          <a:xfrm>
            <a:off x="838199" y="1825625"/>
            <a:ext cx="10610461" cy="4584506"/>
          </a:xfrm>
        </p:spPr>
        <p:txBody>
          <a:bodyPr>
            <a:normAutofit/>
          </a:bodyPr>
          <a:lstStyle/>
          <a:p>
            <a:pPr marL="0" indent="0">
              <a:buNone/>
            </a:pPr>
            <a:r>
              <a:rPr lang="en-CA" dirty="0"/>
              <a:t>In terms of efficiency, the efficiency of parallel transmission must be higher than serial transmission . But Parallel transmission consumes far more resources than serial transmission. Serial transmission of one line (MCU with one IO) can complete the transmission of multiple bits, but it takes a long time, which is a disadvantage. Parallel transmission requires multiple lines (MCU uses multiple IOs) to send multiple bits, but the corresponding time is saved. Therefore, in general, parallel communication is suitable for short distance transmission, usually less than 30m, while serial communication is more suitable for long distance transmission, ranging from a few meters to thousands of kilometers.</a:t>
            </a:r>
          </a:p>
        </p:txBody>
      </p:sp>
    </p:spTree>
    <p:extLst>
      <p:ext uri="{BB962C8B-B14F-4D97-AF65-F5344CB8AC3E}">
        <p14:creationId xmlns:p14="http://schemas.microsoft.com/office/powerpoint/2010/main" val="18968191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8372E2-6FD7-4CA5-BBD8-30EC525A8C8F}"/>
              </a:ext>
            </a:extLst>
          </p:cNvPr>
          <p:cNvSpPr>
            <a:spLocks noGrp="1"/>
          </p:cNvSpPr>
          <p:nvPr>
            <p:ph type="title"/>
          </p:nvPr>
        </p:nvSpPr>
        <p:spPr>
          <a:xfrm>
            <a:off x="960100" y="978102"/>
            <a:ext cx="10588434" cy="1062644"/>
          </a:xfrm>
        </p:spPr>
        <p:txBody>
          <a:bodyPr anchor="b">
            <a:normAutofit/>
          </a:bodyPr>
          <a:lstStyle/>
          <a:p>
            <a:r>
              <a:rPr lang="en-US" dirty="0"/>
              <a:t>Bus communication</a:t>
            </a:r>
            <a:endParaRPr lang="en-CA" dirty="0"/>
          </a:p>
        </p:txBody>
      </p:sp>
      <p:pic>
        <p:nvPicPr>
          <p:cNvPr id="2050" name="Picture 2" descr="Image result for one way">
            <a:extLst>
              <a:ext uri="{FF2B5EF4-FFF2-40B4-BE49-F238E27FC236}">
                <a16:creationId xmlns:a16="http://schemas.microsoft.com/office/drawing/2014/main" id="{119F3447-E710-4F91-9EE8-9EA650BB67A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265" r="1" b="4338"/>
          <a:stretch/>
        </p:blipFill>
        <p:spPr bwMode="auto">
          <a:xfrm>
            <a:off x="1114023" y="2811104"/>
            <a:ext cx="3366480" cy="2307669"/>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5B8C4735-E37E-4E65-9625-FB27BFFAA2F9}"/>
              </a:ext>
            </a:extLst>
          </p:cNvPr>
          <p:cNvSpPr>
            <a:spLocks noGrp="1"/>
          </p:cNvSpPr>
          <p:nvPr>
            <p:ph idx="1"/>
          </p:nvPr>
        </p:nvSpPr>
        <p:spPr>
          <a:xfrm>
            <a:off x="4955354" y="2682433"/>
            <a:ext cx="6282169" cy="3560322"/>
          </a:xfrm>
        </p:spPr>
        <p:txBody>
          <a:bodyPr>
            <a:normAutofit/>
          </a:bodyPr>
          <a:lstStyle/>
          <a:p>
            <a:pPr marL="0" indent="0">
              <a:buNone/>
            </a:pPr>
            <a:r>
              <a:rPr lang="en-CA" dirty="0"/>
              <a:t>From the data communication direction, bus communication will be divided into simplex, half duplex, full duplex. </a:t>
            </a:r>
          </a:p>
          <a:p>
            <a:pPr marL="0" indent="0">
              <a:buNone/>
            </a:pPr>
            <a:r>
              <a:rPr lang="en-CA" dirty="0"/>
              <a:t>1. Simplex: only one direction of communication can be carried out at any time, that is, one is fixed as sending device and the other is fixed as receiving device.</a:t>
            </a:r>
          </a:p>
          <a:p>
            <a:endParaRPr lang="en-CA" dirty="0"/>
          </a:p>
        </p:txBody>
      </p:sp>
    </p:spTree>
    <p:extLst>
      <p:ext uri="{BB962C8B-B14F-4D97-AF65-F5344CB8AC3E}">
        <p14:creationId xmlns:p14="http://schemas.microsoft.com/office/powerpoint/2010/main" val="2759042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Digital signal system</a:t>
            </a:r>
            <a:endParaRPr lang="zh-CN" altLang="en-US" dirty="0"/>
          </a:p>
        </p:txBody>
      </p:sp>
      <p:sp>
        <p:nvSpPr>
          <p:cNvPr id="5" name="矩形 4"/>
          <p:cNvSpPr/>
          <p:nvPr/>
        </p:nvSpPr>
        <p:spPr>
          <a:xfrm>
            <a:off x="758094" y="2063262"/>
            <a:ext cx="2227383" cy="9612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t>Information source</a:t>
            </a:r>
          </a:p>
          <a:p>
            <a:pPr algn="ctr"/>
            <a:r>
              <a:rPr lang="en-US" altLang="zh-CN" sz="2000" dirty="0"/>
              <a:t>&amp; Input transducer</a:t>
            </a:r>
            <a:endParaRPr lang="zh-CN" altLang="en-US" sz="2000" dirty="0"/>
          </a:p>
        </p:txBody>
      </p:sp>
      <p:sp>
        <p:nvSpPr>
          <p:cNvPr id="7" name="矩形 6"/>
          <p:cNvSpPr/>
          <p:nvPr/>
        </p:nvSpPr>
        <p:spPr>
          <a:xfrm>
            <a:off x="3513017" y="2063262"/>
            <a:ext cx="1215290" cy="9612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t>Source encoder</a:t>
            </a:r>
            <a:endParaRPr lang="zh-CN" altLang="en-US" sz="2000" dirty="0"/>
          </a:p>
        </p:txBody>
      </p:sp>
      <p:sp>
        <p:nvSpPr>
          <p:cNvPr id="14" name="矩形 13"/>
          <p:cNvSpPr/>
          <p:nvPr/>
        </p:nvSpPr>
        <p:spPr>
          <a:xfrm>
            <a:off x="5267572" y="2074986"/>
            <a:ext cx="1215290" cy="9612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t>Channel</a:t>
            </a:r>
          </a:p>
          <a:p>
            <a:pPr algn="ctr"/>
            <a:r>
              <a:rPr lang="en-US" altLang="zh-CN" sz="2000" dirty="0"/>
              <a:t>encoder</a:t>
            </a:r>
            <a:endParaRPr lang="zh-CN" altLang="en-US" sz="2000" dirty="0"/>
          </a:p>
        </p:txBody>
      </p:sp>
      <p:cxnSp>
        <p:nvCxnSpPr>
          <p:cNvPr id="15" name="直接箭头连接符 14"/>
          <p:cNvCxnSpPr/>
          <p:nvPr/>
        </p:nvCxnSpPr>
        <p:spPr>
          <a:xfrm>
            <a:off x="2985477" y="2555632"/>
            <a:ext cx="535354" cy="39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直接箭头连接符 16"/>
          <p:cNvCxnSpPr/>
          <p:nvPr/>
        </p:nvCxnSpPr>
        <p:spPr>
          <a:xfrm>
            <a:off x="4728307" y="2540002"/>
            <a:ext cx="535354" cy="39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矩形 17"/>
          <p:cNvSpPr/>
          <p:nvPr/>
        </p:nvSpPr>
        <p:spPr>
          <a:xfrm>
            <a:off x="7026038" y="2074986"/>
            <a:ext cx="1273900" cy="9612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t>Digital</a:t>
            </a:r>
          </a:p>
          <a:p>
            <a:pPr algn="ctr"/>
            <a:r>
              <a:rPr lang="en-US" altLang="zh-CN" sz="2000" dirty="0"/>
              <a:t>modulator</a:t>
            </a:r>
            <a:endParaRPr lang="zh-CN" altLang="en-US" sz="2000" dirty="0"/>
          </a:p>
        </p:txBody>
      </p:sp>
      <p:cxnSp>
        <p:nvCxnSpPr>
          <p:cNvPr id="19" name="直接箭头连接符 18"/>
          <p:cNvCxnSpPr/>
          <p:nvPr/>
        </p:nvCxnSpPr>
        <p:spPr>
          <a:xfrm>
            <a:off x="6486773" y="2540002"/>
            <a:ext cx="535354" cy="39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矩形 19"/>
          <p:cNvSpPr/>
          <p:nvPr/>
        </p:nvSpPr>
        <p:spPr>
          <a:xfrm>
            <a:off x="9022863" y="3692769"/>
            <a:ext cx="2227383" cy="9612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t>Channel</a:t>
            </a:r>
            <a:endParaRPr lang="zh-CN" altLang="en-US" sz="2000" dirty="0"/>
          </a:p>
        </p:txBody>
      </p:sp>
      <p:cxnSp>
        <p:nvCxnSpPr>
          <p:cNvPr id="22" name="直接连接符 21"/>
          <p:cNvCxnSpPr>
            <a:stCxn id="18" idx="3"/>
          </p:cNvCxnSpPr>
          <p:nvPr/>
        </p:nvCxnSpPr>
        <p:spPr>
          <a:xfrm>
            <a:off x="8299938" y="2555632"/>
            <a:ext cx="1836616" cy="0"/>
          </a:xfrm>
          <a:prstGeom prst="line">
            <a:avLst/>
          </a:prstGeom>
        </p:spPr>
        <p:style>
          <a:lnRef idx="3">
            <a:schemeClr val="dk1"/>
          </a:lnRef>
          <a:fillRef idx="0">
            <a:schemeClr val="dk1"/>
          </a:fillRef>
          <a:effectRef idx="2">
            <a:schemeClr val="dk1"/>
          </a:effectRef>
          <a:fontRef idx="minor">
            <a:schemeClr val="tx1"/>
          </a:fontRef>
        </p:style>
      </p:cxnSp>
      <p:cxnSp>
        <p:nvCxnSpPr>
          <p:cNvPr id="24" name="直接箭头连接符 23"/>
          <p:cNvCxnSpPr/>
          <p:nvPr/>
        </p:nvCxnSpPr>
        <p:spPr>
          <a:xfrm>
            <a:off x="10136554" y="2555632"/>
            <a:ext cx="1" cy="11371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矩形 28"/>
          <p:cNvSpPr/>
          <p:nvPr/>
        </p:nvSpPr>
        <p:spPr>
          <a:xfrm>
            <a:off x="754183" y="5068278"/>
            <a:ext cx="2227383" cy="9612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t>Output transducer</a:t>
            </a:r>
          </a:p>
          <a:p>
            <a:pPr algn="ctr"/>
            <a:r>
              <a:rPr lang="en-US" altLang="zh-CN" sz="2000" dirty="0"/>
              <a:t>&amp; Output signal</a:t>
            </a:r>
            <a:endParaRPr lang="zh-CN" altLang="en-US" sz="2000" dirty="0"/>
          </a:p>
        </p:txBody>
      </p:sp>
      <p:sp>
        <p:nvSpPr>
          <p:cNvPr id="30" name="矩形 29"/>
          <p:cNvSpPr/>
          <p:nvPr/>
        </p:nvSpPr>
        <p:spPr>
          <a:xfrm>
            <a:off x="3509106" y="5068278"/>
            <a:ext cx="1215290" cy="9612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t>Source decoder</a:t>
            </a:r>
            <a:endParaRPr lang="zh-CN" altLang="en-US" sz="2000" dirty="0"/>
          </a:p>
        </p:txBody>
      </p:sp>
      <p:sp>
        <p:nvSpPr>
          <p:cNvPr id="31" name="矩形 30"/>
          <p:cNvSpPr/>
          <p:nvPr/>
        </p:nvSpPr>
        <p:spPr>
          <a:xfrm>
            <a:off x="5263661" y="5080002"/>
            <a:ext cx="1215290" cy="9612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t>Channel</a:t>
            </a:r>
          </a:p>
          <a:p>
            <a:pPr algn="ctr"/>
            <a:r>
              <a:rPr lang="en-US" altLang="zh-CN" sz="2000" dirty="0"/>
              <a:t>decoder</a:t>
            </a:r>
            <a:endParaRPr lang="zh-CN" altLang="en-US" sz="2000" dirty="0"/>
          </a:p>
        </p:txBody>
      </p:sp>
      <p:sp>
        <p:nvSpPr>
          <p:cNvPr id="32" name="矩形 31"/>
          <p:cNvSpPr/>
          <p:nvPr/>
        </p:nvSpPr>
        <p:spPr>
          <a:xfrm>
            <a:off x="7022126" y="5080002"/>
            <a:ext cx="1543535" cy="9612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t>Digital</a:t>
            </a:r>
          </a:p>
          <a:p>
            <a:pPr algn="ctr"/>
            <a:r>
              <a:rPr lang="en-US" altLang="zh-CN" sz="2000" dirty="0"/>
              <a:t>demodulator</a:t>
            </a:r>
            <a:endParaRPr lang="zh-CN" altLang="en-US" sz="2000" dirty="0"/>
          </a:p>
        </p:txBody>
      </p:sp>
      <p:cxnSp>
        <p:nvCxnSpPr>
          <p:cNvPr id="34" name="直接连接符 33"/>
          <p:cNvCxnSpPr>
            <a:stCxn id="20" idx="2"/>
          </p:cNvCxnSpPr>
          <p:nvPr/>
        </p:nvCxnSpPr>
        <p:spPr>
          <a:xfrm flipH="1">
            <a:off x="10136554" y="4654061"/>
            <a:ext cx="1" cy="906587"/>
          </a:xfrm>
          <a:prstGeom prst="line">
            <a:avLst/>
          </a:prstGeom>
        </p:spPr>
        <p:style>
          <a:lnRef idx="3">
            <a:schemeClr val="dk1"/>
          </a:lnRef>
          <a:fillRef idx="0">
            <a:schemeClr val="dk1"/>
          </a:fillRef>
          <a:effectRef idx="2">
            <a:schemeClr val="dk1"/>
          </a:effectRef>
          <a:fontRef idx="minor">
            <a:schemeClr val="tx1"/>
          </a:fontRef>
        </p:style>
      </p:cxnSp>
      <p:cxnSp>
        <p:nvCxnSpPr>
          <p:cNvPr id="36" name="直接箭头连接符 35"/>
          <p:cNvCxnSpPr>
            <a:endCxn id="32" idx="3"/>
          </p:cNvCxnSpPr>
          <p:nvPr/>
        </p:nvCxnSpPr>
        <p:spPr>
          <a:xfrm flipH="1">
            <a:off x="8565661" y="5548923"/>
            <a:ext cx="1570893" cy="117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直接箭头连接符 38"/>
          <p:cNvCxnSpPr>
            <a:stCxn id="32" idx="1"/>
            <a:endCxn id="31" idx="3"/>
          </p:cNvCxnSpPr>
          <p:nvPr/>
        </p:nvCxnSpPr>
        <p:spPr>
          <a:xfrm flipH="1">
            <a:off x="6478951" y="5560648"/>
            <a:ext cx="5431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直接箭头连接符 39"/>
          <p:cNvCxnSpPr/>
          <p:nvPr/>
        </p:nvCxnSpPr>
        <p:spPr>
          <a:xfrm flipH="1">
            <a:off x="4724396" y="5552834"/>
            <a:ext cx="5431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直接箭头连接符 40"/>
          <p:cNvCxnSpPr/>
          <p:nvPr/>
        </p:nvCxnSpPr>
        <p:spPr>
          <a:xfrm flipH="1">
            <a:off x="2965931" y="5533294"/>
            <a:ext cx="5431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156708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8372E2-6FD7-4CA5-BBD8-30EC525A8C8F}"/>
              </a:ext>
            </a:extLst>
          </p:cNvPr>
          <p:cNvSpPr>
            <a:spLocks noGrp="1"/>
          </p:cNvSpPr>
          <p:nvPr>
            <p:ph type="title"/>
          </p:nvPr>
        </p:nvSpPr>
        <p:spPr>
          <a:xfrm>
            <a:off x="960100" y="978102"/>
            <a:ext cx="10588434" cy="1062644"/>
          </a:xfrm>
        </p:spPr>
        <p:txBody>
          <a:bodyPr anchor="b">
            <a:normAutofit/>
          </a:bodyPr>
          <a:lstStyle/>
          <a:p>
            <a:r>
              <a:rPr lang="en-US" dirty="0"/>
              <a:t>Bus communication</a:t>
            </a:r>
            <a:endParaRPr lang="en-CA" dirty="0"/>
          </a:p>
        </p:txBody>
      </p:sp>
      <p:pic>
        <p:nvPicPr>
          <p:cNvPr id="3076" name="Picture 4" descr="Image result for Half duplex traffic light">
            <a:extLst>
              <a:ext uri="{FF2B5EF4-FFF2-40B4-BE49-F238E27FC236}">
                <a16:creationId xmlns:a16="http://schemas.microsoft.com/office/drawing/2014/main" id="{6651C7CA-CCFD-4749-B95F-B3D74BC841B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87831" y="2873349"/>
            <a:ext cx="4167523" cy="2833915"/>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5B8C4735-E37E-4E65-9625-FB27BFFAA2F9}"/>
              </a:ext>
            </a:extLst>
          </p:cNvPr>
          <p:cNvSpPr>
            <a:spLocks noGrp="1"/>
          </p:cNvSpPr>
          <p:nvPr>
            <p:ph idx="1"/>
          </p:nvPr>
        </p:nvSpPr>
        <p:spPr>
          <a:xfrm>
            <a:off x="4955354" y="2682433"/>
            <a:ext cx="6282169" cy="3821001"/>
          </a:xfrm>
        </p:spPr>
        <p:txBody>
          <a:bodyPr>
            <a:normAutofit/>
          </a:bodyPr>
          <a:lstStyle/>
          <a:p>
            <a:pPr marL="0" indent="0">
              <a:buNone/>
            </a:pPr>
            <a:r>
              <a:rPr lang="en-CA" dirty="0"/>
              <a:t>2. Half duplex: data can be sent and received between two devices, but not at the same time.</a:t>
            </a:r>
          </a:p>
          <a:p>
            <a:pPr marL="0" indent="0">
              <a:buNone/>
            </a:pPr>
            <a:r>
              <a:rPr lang="en-CA" dirty="0"/>
              <a:t>3. Full duplex: data can be sent and received between two devices at the same time.</a:t>
            </a:r>
          </a:p>
        </p:txBody>
      </p:sp>
    </p:spTree>
    <p:extLst>
      <p:ext uri="{BB962C8B-B14F-4D97-AF65-F5344CB8AC3E}">
        <p14:creationId xmlns:p14="http://schemas.microsoft.com/office/powerpoint/2010/main" val="25333230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8372E2-6FD7-4CA5-BBD8-30EC525A8C8F}"/>
              </a:ext>
            </a:extLst>
          </p:cNvPr>
          <p:cNvSpPr>
            <a:spLocks noGrp="1"/>
          </p:cNvSpPr>
          <p:nvPr>
            <p:ph type="title"/>
          </p:nvPr>
        </p:nvSpPr>
        <p:spPr/>
        <p:txBody>
          <a:bodyPr/>
          <a:lstStyle/>
          <a:p>
            <a:r>
              <a:rPr lang="en-US" dirty="0"/>
              <a:t>Bus communication</a:t>
            </a:r>
            <a:endParaRPr lang="en-CA" dirty="0"/>
          </a:p>
        </p:txBody>
      </p:sp>
      <p:sp>
        <p:nvSpPr>
          <p:cNvPr id="3" name="内容占位符 2">
            <a:extLst>
              <a:ext uri="{FF2B5EF4-FFF2-40B4-BE49-F238E27FC236}">
                <a16:creationId xmlns:a16="http://schemas.microsoft.com/office/drawing/2014/main" id="{5B8C4735-E37E-4E65-9625-FB27BFFAA2F9}"/>
              </a:ext>
            </a:extLst>
          </p:cNvPr>
          <p:cNvSpPr>
            <a:spLocks noGrp="1"/>
          </p:cNvSpPr>
          <p:nvPr>
            <p:ph idx="1"/>
          </p:nvPr>
        </p:nvSpPr>
        <p:spPr>
          <a:xfrm>
            <a:off x="838200" y="1825625"/>
            <a:ext cx="10515600" cy="4739298"/>
          </a:xfrm>
        </p:spPr>
        <p:txBody>
          <a:bodyPr>
            <a:normAutofit/>
          </a:bodyPr>
          <a:lstStyle/>
          <a:p>
            <a:pPr marL="0" indent="0">
              <a:buNone/>
            </a:pPr>
            <a:r>
              <a:rPr lang="en-CA" dirty="0"/>
              <a:t>The process of transmission, according to the way of data transmission, can be divided into synchronous and asynchronous.</a:t>
            </a:r>
          </a:p>
          <a:p>
            <a:pPr marL="0" indent="0">
              <a:buNone/>
            </a:pPr>
            <a:r>
              <a:rPr lang="en-CA" dirty="0"/>
              <a:t>1. Synchronous, literally, means that both parties are doing the same thing at the same time, In communication, from the start of the clock line to the end, the data line must follow the frequency of the clock transmission.</a:t>
            </a:r>
          </a:p>
          <a:p>
            <a:pPr marL="0" indent="0">
              <a:buNone/>
            </a:pPr>
            <a:r>
              <a:rPr lang="en-CA" dirty="0"/>
              <a:t>2. Asynchronous, relative to the synchronous, asynchronous don't need a common clock on both sides, namely the receiver don't know when the sender to send, so need to be prompted to the receiver to receive the information, such as start bit, at the time when it starts, and stop bit when it is over.</a:t>
            </a:r>
          </a:p>
        </p:txBody>
      </p:sp>
    </p:spTree>
    <p:extLst>
      <p:ext uri="{BB962C8B-B14F-4D97-AF65-F5344CB8AC3E}">
        <p14:creationId xmlns:p14="http://schemas.microsoft.com/office/powerpoint/2010/main" val="22270537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I2C</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I2C, </a:t>
                </a: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I</m:t>
                        </m:r>
                      </m:e>
                      <m:sup>
                        <m:r>
                          <a:rPr lang="en-US" b="0" i="0" smtClean="0">
                            <a:latin typeface="Cambria Math" panose="02040503050406030204" pitchFamily="18" charset="0"/>
                          </a:rPr>
                          <m:t>2</m:t>
                        </m:r>
                      </m:sup>
                    </m:sSup>
                    <m:r>
                      <m:rPr>
                        <m:sty m:val="p"/>
                      </m:rPr>
                      <a:rPr lang="en-US" b="0" i="0" smtClean="0">
                        <a:latin typeface="Cambria Math" panose="02040503050406030204" pitchFamily="18" charset="0"/>
                      </a:rPr>
                      <m:t>C</m:t>
                    </m:r>
                  </m:oMath>
                </a14:m>
                <a:r>
                  <a:rPr lang="en-US" dirty="0"/>
                  <a:t>, or IIC is a straightforward two-wire bus that was designed by Philips in the 1980s to interface microprocessors and microcontrollers to low-speed peripheral devices.</a:t>
                </a:r>
              </a:p>
              <a:p>
                <a:endParaRPr lang="en-US" dirty="0"/>
              </a:p>
              <a:p>
                <a:pPr marL="0" indent="0">
                  <a:buNone/>
                </a:pPr>
                <a:r>
                  <a:rPr lang="en-US" altLang="zh-CN" dirty="0"/>
                  <a:t>Keywords: Two wires, low speed, one to many data transfer, and high versatility.</a:t>
                </a:r>
              </a:p>
              <a:p>
                <a:pPr marL="0" indent="0">
                  <a:buNone/>
                </a:pPr>
                <a:r>
                  <a:rPr lang="en-US" dirty="0"/>
                  <a:t>Usage scenario: sensors, ICs, MCUs.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CA">
                    <a:noFill/>
                  </a:rPr>
                  <a:t> </a:t>
                </a:r>
              </a:p>
            </p:txBody>
          </p:sp>
        </mc:Fallback>
      </mc:AlternateContent>
    </p:spTree>
    <p:extLst>
      <p:ext uri="{BB962C8B-B14F-4D97-AF65-F5344CB8AC3E}">
        <p14:creationId xmlns:p14="http://schemas.microsoft.com/office/powerpoint/2010/main" val="2238353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I2C</a:t>
            </a:r>
          </a:p>
        </p:txBody>
      </p:sp>
      <p:sp>
        <p:nvSpPr>
          <p:cNvPr id="3" name="Content Placeholder 2"/>
          <p:cNvSpPr>
            <a:spLocks noGrp="1"/>
          </p:cNvSpPr>
          <p:nvPr>
            <p:ph idx="1"/>
          </p:nvPr>
        </p:nvSpPr>
        <p:spPr/>
        <p:txBody>
          <a:bodyPr/>
          <a:lstStyle/>
          <a:p>
            <a:pPr marL="0" indent="0">
              <a:buNone/>
            </a:pPr>
            <a:r>
              <a:rPr lang="en-US" dirty="0"/>
              <a:t>Some features of I2C</a:t>
            </a:r>
          </a:p>
          <a:p>
            <a:pPr marL="0" indent="0">
              <a:buNone/>
            </a:pPr>
            <a:r>
              <a:rPr lang="en-US" dirty="0"/>
              <a:t>1. Only two signal lines are required for communication.</a:t>
            </a:r>
          </a:p>
          <a:p>
            <a:pPr marL="0" indent="0">
              <a:buNone/>
            </a:pPr>
            <a:r>
              <a:rPr lang="en-US" dirty="0"/>
              <a:t>The serial Data (SDA) line for the bidirectional transmission of data.</a:t>
            </a:r>
          </a:p>
          <a:p>
            <a:pPr marL="0" indent="0">
              <a:buNone/>
            </a:pPr>
            <a:r>
              <a:rPr lang="en-US" dirty="0"/>
              <a:t>The serial Clock (SCL) line, is used to synchronize the data transfer.</a:t>
            </a:r>
          </a:p>
          <a:p>
            <a:pPr marL="0" indent="0">
              <a:buNone/>
            </a:pPr>
            <a:r>
              <a:rPr lang="en-US" dirty="0"/>
              <a:t>So SDA wire can be used for sending and receiving data with synchronizing clock.</a:t>
            </a:r>
          </a:p>
        </p:txBody>
      </p:sp>
    </p:spTree>
    <p:extLst>
      <p:ext uri="{BB962C8B-B14F-4D97-AF65-F5344CB8AC3E}">
        <p14:creationId xmlns:p14="http://schemas.microsoft.com/office/powerpoint/2010/main" val="4521531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I2C</a:t>
            </a:r>
          </a:p>
        </p:txBody>
      </p:sp>
      <p:sp>
        <p:nvSpPr>
          <p:cNvPr id="3" name="Content Placeholder 2"/>
          <p:cNvSpPr>
            <a:spLocks noGrp="1"/>
          </p:cNvSpPr>
          <p:nvPr>
            <p:ph idx="1"/>
          </p:nvPr>
        </p:nvSpPr>
        <p:spPr/>
        <p:txBody>
          <a:bodyPr/>
          <a:lstStyle/>
          <a:p>
            <a:pPr marL="0" indent="0">
              <a:buNone/>
            </a:pPr>
            <a:r>
              <a:rPr lang="en-US" dirty="0"/>
              <a:t>2. Each device on the bus can act as a master or a slave. </a:t>
            </a:r>
          </a:p>
          <a:p>
            <a:pPr marL="0" indent="0">
              <a:buNone/>
            </a:pPr>
            <a:r>
              <a:rPr lang="en-US" dirty="0"/>
              <a:t>The master device(e.g. BBB) is the one that initiates communication and the slave(e.g. ADXL345 accelerometer) is the one that responds. Designated slave devices can not initiate communication with the master device.</a:t>
            </a:r>
          </a:p>
          <a:p>
            <a:endParaRPr lang="en-US" dirty="0"/>
          </a:p>
          <a:p>
            <a:pPr marL="0" indent="0">
              <a:buNone/>
            </a:pPr>
            <a:r>
              <a:rPr lang="en-US" dirty="0"/>
              <a:t>3. Each slave device attached to the bus is pre-assigned a unique address which is in either 7-bit or 10-bit form.</a:t>
            </a:r>
          </a:p>
        </p:txBody>
      </p:sp>
    </p:spTree>
    <p:extLst>
      <p:ext uri="{BB962C8B-B14F-4D97-AF65-F5344CB8AC3E}">
        <p14:creationId xmlns:p14="http://schemas.microsoft.com/office/powerpoint/2010/main" val="36174059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FDFB70-09D2-45AE-951A-0DC62476688B}"/>
              </a:ext>
            </a:extLst>
          </p:cNvPr>
          <p:cNvSpPr>
            <a:spLocks noGrp="1"/>
          </p:cNvSpPr>
          <p:nvPr>
            <p:ph type="title"/>
          </p:nvPr>
        </p:nvSpPr>
        <p:spPr/>
        <p:txBody>
          <a:bodyPr/>
          <a:lstStyle/>
          <a:p>
            <a:r>
              <a:rPr lang="en-US" dirty="0"/>
              <a:t>I2C</a:t>
            </a:r>
            <a:endParaRPr lang="en-CA" dirty="0"/>
          </a:p>
        </p:txBody>
      </p:sp>
      <p:sp>
        <p:nvSpPr>
          <p:cNvPr id="3" name="内容占位符 2">
            <a:extLst>
              <a:ext uri="{FF2B5EF4-FFF2-40B4-BE49-F238E27FC236}">
                <a16:creationId xmlns:a16="http://schemas.microsoft.com/office/drawing/2014/main" id="{EDFD2362-A2E3-43B4-8188-501CBD7E116F}"/>
              </a:ext>
            </a:extLst>
          </p:cNvPr>
          <p:cNvSpPr>
            <a:spLocks noGrp="1"/>
          </p:cNvSpPr>
          <p:nvPr>
            <p:ph idx="1"/>
          </p:nvPr>
        </p:nvSpPr>
        <p:spPr/>
        <p:txBody>
          <a:bodyPr/>
          <a:lstStyle/>
          <a:p>
            <a:pPr marL="0" indent="0">
              <a:buNone/>
            </a:pPr>
            <a:r>
              <a:rPr lang="en-CA" dirty="0"/>
              <a:t>Instead of UART</a:t>
            </a:r>
            <a:r>
              <a:rPr lang="en-US" dirty="0"/>
              <a:t> (Universal Asynchronous Receiver/Transmitter) WHICH has one to one communication</a:t>
            </a:r>
            <a:r>
              <a:rPr lang="en-CA" dirty="0"/>
              <a:t>, I2C can achieve one to many. It can extend the interface with software simulation, (but cannot seen with UART). The biggest reason for its talent is simplicity and flexibility.</a:t>
            </a:r>
          </a:p>
          <a:p>
            <a:pPr marL="0" indent="0">
              <a:buNone/>
            </a:pPr>
            <a:r>
              <a:rPr lang="en-US" dirty="0"/>
              <a:t>A master device controls the bus and many addressable slave devices (such as many sensors) can be attached to the same two wires.</a:t>
            </a:r>
          </a:p>
          <a:p>
            <a:endParaRPr lang="en-CA" dirty="0"/>
          </a:p>
        </p:txBody>
      </p:sp>
    </p:spTree>
    <p:extLst>
      <p:ext uri="{BB962C8B-B14F-4D97-AF65-F5344CB8AC3E}">
        <p14:creationId xmlns:p14="http://schemas.microsoft.com/office/powerpoint/2010/main" val="26343488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I2C</a:t>
            </a:r>
          </a:p>
        </p:txBody>
      </p:sp>
      <p:sp>
        <p:nvSpPr>
          <p:cNvPr id="3" name="Content Placeholder 2"/>
          <p:cNvSpPr>
            <a:spLocks noGrp="1"/>
          </p:cNvSpPr>
          <p:nvPr>
            <p:ph idx="1"/>
          </p:nvPr>
        </p:nvSpPr>
        <p:spPr/>
        <p:txBody>
          <a:bodyPr/>
          <a:lstStyle/>
          <a:p>
            <a:pPr marL="0" indent="0">
              <a:buNone/>
            </a:pPr>
            <a:r>
              <a:rPr lang="en-US" dirty="0"/>
              <a:t>In 7-bit unique address, the 4 high bit is for device type, which is made by the manufacturer. The 3 low bit is definition address of device pin, defined by user. Master device uses the address code to set up multi-device communication mechanism, so I2C saves chip select line for peripheral devices. The devices with different logic families can be intermixed on the bus, and a large number of devices can be added to a single bus. Up to 128 devices could be attached to a single bus in theory. Why?</a:t>
            </a:r>
          </a:p>
        </p:txBody>
      </p:sp>
    </p:spTree>
    <p:extLst>
      <p:ext uri="{BB962C8B-B14F-4D97-AF65-F5344CB8AC3E}">
        <p14:creationId xmlns:p14="http://schemas.microsoft.com/office/powerpoint/2010/main" val="42754154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822AF0-5998-4B0E-9870-44F23031B61A}"/>
              </a:ext>
            </a:extLst>
          </p:cNvPr>
          <p:cNvSpPr>
            <a:spLocks noGrp="1"/>
          </p:cNvSpPr>
          <p:nvPr>
            <p:ph type="sldNum" sz="quarter" idx="11"/>
          </p:nvPr>
        </p:nvSpPr>
        <p:spPr/>
        <p:txBody>
          <a:bodyPr/>
          <a:lstStyle/>
          <a:p>
            <a:fld id="{CC36A9F8-F705-40D5-9F57-3DC06E28F9C4}" type="slidenum">
              <a:rPr lang="en-GB" altLang="en-US"/>
              <a:pPr/>
              <a:t>127</a:t>
            </a:fld>
            <a:r>
              <a:rPr lang="en-GB" altLang="en-US"/>
              <a:t> of 40</a:t>
            </a:r>
          </a:p>
        </p:txBody>
      </p:sp>
      <p:sp>
        <p:nvSpPr>
          <p:cNvPr id="138242" name="Rectangle 2">
            <a:extLst>
              <a:ext uri="{FF2B5EF4-FFF2-40B4-BE49-F238E27FC236}">
                <a16:creationId xmlns:a16="http://schemas.microsoft.com/office/drawing/2014/main" id="{DACD146C-FF7F-454B-996C-A84623B9F6D7}"/>
              </a:ext>
            </a:extLst>
          </p:cNvPr>
          <p:cNvSpPr>
            <a:spLocks noGrp="1" noChangeArrowheads="1"/>
          </p:cNvSpPr>
          <p:nvPr>
            <p:ph type="title"/>
          </p:nvPr>
        </p:nvSpPr>
        <p:spPr>
          <a:xfrm>
            <a:off x="711200" y="555625"/>
            <a:ext cx="10972800" cy="739775"/>
          </a:xfrm>
        </p:spPr>
        <p:txBody>
          <a:bodyPr/>
          <a:lstStyle/>
          <a:p>
            <a:r>
              <a:rPr lang="en-GB" altLang="en-US" dirty="0"/>
              <a:t>I</a:t>
            </a:r>
            <a:r>
              <a:rPr lang="en-GB" altLang="en-US" baseline="30000" dirty="0"/>
              <a:t>2</a:t>
            </a:r>
            <a:r>
              <a:rPr lang="en-GB" altLang="en-US" dirty="0"/>
              <a:t>C Electrical Aspects </a:t>
            </a:r>
          </a:p>
        </p:txBody>
      </p:sp>
      <p:pic>
        <p:nvPicPr>
          <p:cNvPr id="138244" name="Picture 4">
            <a:extLst>
              <a:ext uri="{FF2B5EF4-FFF2-40B4-BE49-F238E27FC236}">
                <a16:creationId xmlns:a16="http://schemas.microsoft.com/office/drawing/2014/main" id="{B0668191-495B-4934-9583-28665B856D3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884364" y="1125539"/>
            <a:ext cx="7958137" cy="4454525"/>
          </a:xfrm>
          <a:noFill/>
          <a:ln/>
        </p:spPr>
      </p:pic>
      <p:sp>
        <p:nvSpPr>
          <p:cNvPr id="138251" name="Rectangle 11">
            <a:extLst>
              <a:ext uri="{FF2B5EF4-FFF2-40B4-BE49-F238E27FC236}">
                <a16:creationId xmlns:a16="http://schemas.microsoft.com/office/drawing/2014/main" id="{335DD34D-1A65-4E40-A5B0-BDF6B81BAD6E}"/>
              </a:ext>
            </a:extLst>
          </p:cNvPr>
          <p:cNvSpPr>
            <a:spLocks noChangeArrowheads="1"/>
          </p:cNvSpPr>
          <p:nvPr/>
        </p:nvSpPr>
        <p:spPr bwMode="auto">
          <a:xfrm>
            <a:off x="2038350" y="5661025"/>
            <a:ext cx="8115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lnSpc>
                <a:spcPct val="90000"/>
              </a:lnSpc>
              <a:buFontTx/>
              <a:buChar char="•"/>
            </a:pPr>
            <a:r>
              <a:rPr lang="en-GB" altLang="en-US" sz="2000" b="1" dirty="0"/>
              <a:t> I</a:t>
            </a:r>
            <a:r>
              <a:rPr lang="en-GB" altLang="en-US" sz="2000" b="1" baseline="30000" dirty="0"/>
              <a:t>2</a:t>
            </a:r>
            <a:r>
              <a:rPr lang="en-GB" altLang="en-US" sz="2000" b="1" dirty="0"/>
              <a:t>C devices are wire ANDed together.</a:t>
            </a:r>
          </a:p>
          <a:p>
            <a:pPr algn="l">
              <a:lnSpc>
                <a:spcPct val="90000"/>
              </a:lnSpc>
              <a:buFontTx/>
              <a:buChar char="•"/>
            </a:pPr>
            <a:r>
              <a:rPr lang="en-GB" altLang="en-US" sz="2000" b="1" dirty="0"/>
              <a:t> If any single node writes a zero, the entire line is zero</a:t>
            </a:r>
            <a:r>
              <a:rPr lang="en-GB" altLang="en-US" dirty="0"/>
              <a:t> </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5CF826E9-7E0B-49AA-A31D-782BCE7AA063}"/>
              </a:ext>
            </a:extLst>
          </p:cNvPr>
          <p:cNvSpPr>
            <a:spLocks noGrp="1"/>
          </p:cNvSpPr>
          <p:nvPr>
            <p:ph type="sldNum" sz="quarter" idx="11"/>
          </p:nvPr>
        </p:nvSpPr>
        <p:spPr/>
        <p:txBody>
          <a:bodyPr/>
          <a:lstStyle/>
          <a:p>
            <a:fld id="{4169356B-A0FD-4C89-9443-7723E6FA8A98}" type="slidenum">
              <a:rPr lang="en-GB" altLang="en-US"/>
              <a:pPr/>
              <a:t>128</a:t>
            </a:fld>
            <a:r>
              <a:rPr lang="en-GB" altLang="en-US"/>
              <a:t> of 40</a:t>
            </a:r>
          </a:p>
        </p:txBody>
      </p:sp>
      <p:sp>
        <p:nvSpPr>
          <p:cNvPr id="141314" name="Rectangle 2">
            <a:extLst>
              <a:ext uri="{FF2B5EF4-FFF2-40B4-BE49-F238E27FC236}">
                <a16:creationId xmlns:a16="http://schemas.microsoft.com/office/drawing/2014/main" id="{F2F915DA-A71F-4266-8DE2-232BB6A33432}"/>
              </a:ext>
            </a:extLst>
          </p:cNvPr>
          <p:cNvSpPr>
            <a:spLocks noGrp="1" noChangeArrowheads="1"/>
          </p:cNvSpPr>
          <p:nvPr>
            <p:ph type="title"/>
          </p:nvPr>
        </p:nvSpPr>
        <p:spPr>
          <a:xfrm>
            <a:off x="699911" y="603251"/>
            <a:ext cx="10972800" cy="739775"/>
          </a:xfrm>
        </p:spPr>
        <p:txBody>
          <a:bodyPr/>
          <a:lstStyle/>
          <a:p>
            <a:r>
              <a:rPr lang="en-GB" altLang="en-US" dirty="0"/>
              <a:t>Bit Transfer on the I</a:t>
            </a:r>
            <a:r>
              <a:rPr lang="en-GB" altLang="en-US" baseline="30000" dirty="0"/>
              <a:t>2</a:t>
            </a:r>
            <a:r>
              <a:rPr lang="en-GB" altLang="en-US" dirty="0"/>
              <a:t>C Bus </a:t>
            </a:r>
          </a:p>
        </p:txBody>
      </p:sp>
      <p:sp>
        <p:nvSpPr>
          <p:cNvPr id="141315" name="Rectangle 3">
            <a:extLst>
              <a:ext uri="{FF2B5EF4-FFF2-40B4-BE49-F238E27FC236}">
                <a16:creationId xmlns:a16="http://schemas.microsoft.com/office/drawing/2014/main" id="{B9ED2D4D-08F7-46E3-A0D1-10AF021B71DB}"/>
              </a:ext>
            </a:extLst>
          </p:cNvPr>
          <p:cNvSpPr>
            <a:spLocks noGrp="1" noChangeArrowheads="1"/>
          </p:cNvSpPr>
          <p:nvPr>
            <p:ph type="body" sz="half" idx="1"/>
          </p:nvPr>
        </p:nvSpPr>
        <p:spPr>
          <a:xfrm>
            <a:off x="1638300" y="1341439"/>
            <a:ext cx="8358188" cy="1171575"/>
          </a:xfrm>
        </p:spPr>
        <p:txBody>
          <a:bodyPr/>
          <a:lstStyle/>
          <a:p>
            <a:r>
              <a:rPr lang="en-GB" altLang="en-US" sz="2400"/>
              <a:t>In normal data transfer, the data line only changes state when the clock is low </a:t>
            </a:r>
          </a:p>
        </p:txBody>
      </p:sp>
      <p:pic>
        <p:nvPicPr>
          <p:cNvPr id="141316" name="Picture 4">
            <a:extLst>
              <a:ext uri="{FF2B5EF4-FFF2-40B4-BE49-F238E27FC236}">
                <a16:creationId xmlns:a16="http://schemas.microsoft.com/office/drawing/2014/main" id="{2A4658B1-09C2-4420-9E7E-9EC979164FA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10283" b="35378"/>
          <a:stretch>
            <a:fillRect/>
          </a:stretch>
        </p:blipFill>
        <p:spPr>
          <a:xfrm>
            <a:off x="2586039" y="3068638"/>
            <a:ext cx="7488237" cy="1873250"/>
          </a:xfrm>
          <a:noFill/>
          <a:ln/>
        </p:spPr>
      </p:pic>
      <p:sp>
        <p:nvSpPr>
          <p:cNvPr id="141318" name="Text Box 6">
            <a:extLst>
              <a:ext uri="{FF2B5EF4-FFF2-40B4-BE49-F238E27FC236}">
                <a16:creationId xmlns:a16="http://schemas.microsoft.com/office/drawing/2014/main" id="{21B9E019-FFB8-4F45-9709-BC1D081D21C0}"/>
              </a:ext>
            </a:extLst>
          </p:cNvPr>
          <p:cNvSpPr txBox="1">
            <a:spLocks noChangeArrowheads="1"/>
          </p:cNvSpPr>
          <p:nvPr/>
        </p:nvSpPr>
        <p:spPr bwMode="auto">
          <a:xfrm>
            <a:off x="1651001" y="3357563"/>
            <a:ext cx="7778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GB" altLang="en-US"/>
              <a:t>SDA</a:t>
            </a:r>
          </a:p>
        </p:txBody>
      </p:sp>
      <p:sp>
        <p:nvSpPr>
          <p:cNvPr id="141319" name="Text Box 7">
            <a:extLst>
              <a:ext uri="{FF2B5EF4-FFF2-40B4-BE49-F238E27FC236}">
                <a16:creationId xmlns:a16="http://schemas.microsoft.com/office/drawing/2014/main" id="{AC780EB3-7907-4F70-926B-E9642177CDF5}"/>
              </a:ext>
            </a:extLst>
          </p:cNvPr>
          <p:cNvSpPr txBox="1">
            <a:spLocks noChangeArrowheads="1"/>
          </p:cNvSpPr>
          <p:nvPr/>
        </p:nvSpPr>
        <p:spPr bwMode="auto">
          <a:xfrm>
            <a:off x="1651000" y="4581526"/>
            <a:ext cx="9350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GB" altLang="en-US"/>
              <a:t>SCL</a:t>
            </a:r>
          </a:p>
        </p:txBody>
      </p:sp>
      <p:sp>
        <p:nvSpPr>
          <p:cNvPr id="141320" name="Text Box 8">
            <a:extLst>
              <a:ext uri="{FF2B5EF4-FFF2-40B4-BE49-F238E27FC236}">
                <a16:creationId xmlns:a16="http://schemas.microsoft.com/office/drawing/2014/main" id="{DE56EB85-4AE2-4345-8933-3589D0D2A8EC}"/>
              </a:ext>
            </a:extLst>
          </p:cNvPr>
          <p:cNvSpPr txBox="1">
            <a:spLocks noChangeArrowheads="1"/>
          </p:cNvSpPr>
          <p:nvPr/>
        </p:nvSpPr>
        <p:spPr bwMode="auto">
          <a:xfrm>
            <a:off x="3775076" y="4868863"/>
            <a:ext cx="21066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GB" altLang="en-US"/>
              <a:t>Data line stable; Data valid</a:t>
            </a:r>
          </a:p>
        </p:txBody>
      </p:sp>
      <p:sp>
        <p:nvSpPr>
          <p:cNvPr id="141321" name="Text Box 9">
            <a:extLst>
              <a:ext uri="{FF2B5EF4-FFF2-40B4-BE49-F238E27FC236}">
                <a16:creationId xmlns:a16="http://schemas.microsoft.com/office/drawing/2014/main" id="{ACCA694B-68DB-47C6-BEE6-A2EC906F9C07}"/>
              </a:ext>
            </a:extLst>
          </p:cNvPr>
          <p:cNvSpPr txBox="1">
            <a:spLocks noChangeArrowheads="1"/>
          </p:cNvSpPr>
          <p:nvPr/>
        </p:nvSpPr>
        <p:spPr bwMode="auto">
          <a:xfrm>
            <a:off x="5938838" y="4868864"/>
            <a:ext cx="10922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GB" altLang="en-US"/>
              <a:t>Change of data allowed</a:t>
            </a:r>
          </a:p>
        </p:txBody>
      </p:sp>
      <p:sp>
        <p:nvSpPr>
          <p:cNvPr id="141322" name="Text Box 10">
            <a:extLst>
              <a:ext uri="{FF2B5EF4-FFF2-40B4-BE49-F238E27FC236}">
                <a16:creationId xmlns:a16="http://schemas.microsoft.com/office/drawing/2014/main" id="{54BA64B4-A017-4DFB-B7DE-CCD826C5A319}"/>
              </a:ext>
            </a:extLst>
          </p:cNvPr>
          <p:cNvSpPr txBox="1">
            <a:spLocks noChangeArrowheads="1"/>
          </p:cNvSpPr>
          <p:nvPr/>
        </p:nvSpPr>
        <p:spPr bwMode="auto">
          <a:xfrm>
            <a:off x="4279901" y="510540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US" altLang="en-US"/>
          </a:p>
        </p:txBody>
      </p:sp>
      <p:sp>
        <p:nvSpPr>
          <p:cNvPr id="141324" name="Line 12">
            <a:extLst>
              <a:ext uri="{FF2B5EF4-FFF2-40B4-BE49-F238E27FC236}">
                <a16:creationId xmlns:a16="http://schemas.microsoft.com/office/drawing/2014/main" id="{1118B48D-D628-44AC-BF06-7D4464E9B66B}"/>
              </a:ext>
            </a:extLst>
          </p:cNvPr>
          <p:cNvSpPr>
            <a:spLocks noChangeShapeType="1"/>
          </p:cNvSpPr>
          <p:nvPr/>
        </p:nvSpPr>
        <p:spPr bwMode="auto">
          <a:xfrm>
            <a:off x="3756025" y="4797425"/>
            <a:ext cx="0" cy="1081088"/>
          </a:xfrm>
          <a:prstGeom prst="line">
            <a:avLst/>
          </a:prstGeom>
          <a:noFill/>
          <a:ln w="38100" cmpd="dbl">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328" name="Line 16">
            <a:extLst>
              <a:ext uri="{FF2B5EF4-FFF2-40B4-BE49-F238E27FC236}">
                <a16:creationId xmlns:a16="http://schemas.microsoft.com/office/drawing/2014/main" id="{89DDCC60-4E2A-4861-9B31-97B1A21FFF74}"/>
              </a:ext>
            </a:extLst>
          </p:cNvPr>
          <p:cNvSpPr>
            <a:spLocks noChangeShapeType="1"/>
          </p:cNvSpPr>
          <p:nvPr/>
        </p:nvSpPr>
        <p:spPr bwMode="auto">
          <a:xfrm>
            <a:off x="7031038" y="4797425"/>
            <a:ext cx="0" cy="1081088"/>
          </a:xfrm>
          <a:prstGeom prst="line">
            <a:avLst/>
          </a:prstGeom>
          <a:noFill/>
          <a:ln w="38100" cmpd="dbl">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329" name="Line 17">
            <a:extLst>
              <a:ext uri="{FF2B5EF4-FFF2-40B4-BE49-F238E27FC236}">
                <a16:creationId xmlns:a16="http://schemas.microsoft.com/office/drawing/2014/main" id="{78A08A94-8E85-47DD-AE9B-3696AA9F27EB}"/>
              </a:ext>
            </a:extLst>
          </p:cNvPr>
          <p:cNvSpPr>
            <a:spLocks noChangeShapeType="1"/>
          </p:cNvSpPr>
          <p:nvPr/>
        </p:nvSpPr>
        <p:spPr bwMode="auto">
          <a:xfrm>
            <a:off x="5862638" y="4797425"/>
            <a:ext cx="0" cy="1081088"/>
          </a:xfrm>
          <a:prstGeom prst="line">
            <a:avLst/>
          </a:prstGeom>
          <a:noFill/>
          <a:ln w="38100" cmpd="dbl">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a:extLst>
              <a:ext uri="{FF2B5EF4-FFF2-40B4-BE49-F238E27FC236}">
                <a16:creationId xmlns:a16="http://schemas.microsoft.com/office/drawing/2014/main" id="{CC4E9FE6-FC0D-4F88-8886-F6803E00962E}"/>
              </a:ext>
            </a:extLst>
          </p:cNvPr>
          <p:cNvSpPr>
            <a:spLocks noGrp="1"/>
          </p:cNvSpPr>
          <p:nvPr>
            <p:ph type="sldNum" sz="quarter" idx="11"/>
          </p:nvPr>
        </p:nvSpPr>
        <p:spPr/>
        <p:txBody>
          <a:bodyPr/>
          <a:lstStyle/>
          <a:p>
            <a:fld id="{B85E893B-37D8-49DD-8E77-72D905478A6E}" type="slidenum">
              <a:rPr lang="en-GB" altLang="en-US"/>
              <a:pPr/>
              <a:t>129</a:t>
            </a:fld>
            <a:r>
              <a:rPr lang="en-GB" altLang="en-US"/>
              <a:t> of 40</a:t>
            </a:r>
          </a:p>
        </p:txBody>
      </p:sp>
      <p:sp>
        <p:nvSpPr>
          <p:cNvPr id="143362" name="Rectangle 2">
            <a:extLst>
              <a:ext uri="{FF2B5EF4-FFF2-40B4-BE49-F238E27FC236}">
                <a16:creationId xmlns:a16="http://schemas.microsoft.com/office/drawing/2014/main" id="{D9059B5E-0041-4E8D-B6A4-D1EFB3DC7A54}"/>
              </a:ext>
            </a:extLst>
          </p:cNvPr>
          <p:cNvSpPr>
            <a:spLocks noGrp="1" noChangeArrowheads="1"/>
          </p:cNvSpPr>
          <p:nvPr>
            <p:ph type="title"/>
          </p:nvPr>
        </p:nvSpPr>
        <p:spPr/>
        <p:txBody>
          <a:bodyPr/>
          <a:lstStyle/>
          <a:p>
            <a:r>
              <a:rPr lang="en-GB" altLang="en-US"/>
              <a:t>Start and Stop Conditions</a:t>
            </a:r>
          </a:p>
        </p:txBody>
      </p:sp>
      <p:sp>
        <p:nvSpPr>
          <p:cNvPr id="143367" name="Rectangle 7">
            <a:extLst>
              <a:ext uri="{FF2B5EF4-FFF2-40B4-BE49-F238E27FC236}">
                <a16:creationId xmlns:a16="http://schemas.microsoft.com/office/drawing/2014/main" id="{C6ECE187-D3A2-46E2-97E6-F1A7072A6FBE}"/>
              </a:ext>
            </a:extLst>
          </p:cNvPr>
          <p:cNvSpPr>
            <a:spLocks noChangeArrowheads="1"/>
          </p:cNvSpPr>
          <p:nvPr/>
        </p:nvSpPr>
        <p:spPr bwMode="auto">
          <a:xfrm>
            <a:off x="1962151" y="1328818"/>
            <a:ext cx="8424863"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a:buClr>
                <a:schemeClr val="bg2"/>
              </a:buClr>
              <a:buSzPct val="75000"/>
              <a:buFont typeface="Wingdings" panose="05000000000000000000" pitchFamily="2" charset="2"/>
              <a:buChar char="Ø"/>
            </a:pPr>
            <a:r>
              <a:rPr lang="en-GB" altLang="en-US" sz="2400" dirty="0"/>
              <a:t>A transition of the data line while the clock line is high (longer  than a regular clock pulse width) is defined as either a start or a stop condition.</a:t>
            </a:r>
          </a:p>
          <a:p>
            <a:pPr algn="l">
              <a:buClr>
                <a:schemeClr val="bg2"/>
              </a:buClr>
              <a:buSzPct val="75000"/>
              <a:buFont typeface="Wingdings" panose="05000000000000000000" pitchFamily="2" charset="2"/>
              <a:buChar char="Ø"/>
            </a:pPr>
            <a:r>
              <a:rPr lang="en-GB" altLang="en-US" sz="2400" dirty="0"/>
              <a:t>Both start and stop conditions are generated by the bus master </a:t>
            </a:r>
          </a:p>
          <a:p>
            <a:pPr algn="l">
              <a:buClr>
                <a:schemeClr val="bg2"/>
              </a:buClr>
              <a:buSzPct val="75000"/>
              <a:buFont typeface="Wingdings" panose="05000000000000000000" pitchFamily="2" charset="2"/>
              <a:buChar char="Ø"/>
            </a:pPr>
            <a:r>
              <a:rPr lang="en-GB" altLang="en-US" sz="2400" dirty="0"/>
              <a:t>The bus is considered busy after a start condition, until a stop condition occurs</a:t>
            </a:r>
            <a:r>
              <a:rPr lang="en-GB" altLang="en-US" sz="2000" dirty="0"/>
              <a:t> </a:t>
            </a:r>
          </a:p>
        </p:txBody>
      </p:sp>
      <p:grpSp>
        <p:nvGrpSpPr>
          <p:cNvPr id="143377" name="Group 17">
            <a:extLst>
              <a:ext uri="{FF2B5EF4-FFF2-40B4-BE49-F238E27FC236}">
                <a16:creationId xmlns:a16="http://schemas.microsoft.com/office/drawing/2014/main" id="{0F35AD5E-B70E-4C38-B44B-B9919812308D}"/>
              </a:ext>
            </a:extLst>
          </p:cNvPr>
          <p:cNvGrpSpPr>
            <a:grpSpLocks/>
          </p:cNvGrpSpPr>
          <p:nvPr/>
        </p:nvGrpSpPr>
        <p:grpSpPr bwMode="auto">
          <a:xfrm>
            <a:off x="1884363" y="3789364"/>
            <a:ext cx="8812212" cy="2586037"/>
            <a:chOff x="431" y="2387"/>
            <a:chExt cx="5124" cy="1629"/>
          </a:xfrm>
        </p:grpSpPr>
        <p:pic>
          <p:nvPicPr>
            <p:cNvPr id="143365" name="Picture 5">
              <a:extLst>
                <a:ext uri="{FF2B5EF4-FFF2-40B4-BE49-F238E27FC236}">
                  <a16:creationId xmlns:a16="http://schemas.microsoft.com/office/drawing/2014/main" id="{06265D5A-7214-4C39-8DCB-E60AAA61B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105" t="8009" r="5383" b="17197"/>
            <a:stretch>
              <a:fillRect/>
            </a:stretch>
          </p:blipFill>
          <p:spPr bwMode="auto">
            <a:xfrm>
              <a:off x="748" y="2387"/>
              <a:ext cx="4355" cy="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3375" name="Group 15">
              <a:extLst>
                <a:ext uri="{FF2B5EF4-FFF2-40B4-BE49-F238E27FC236}">
                  <a16:creationId xmlns:a16="http://schemas.microsoft.com/office/drawing/2014/main" id="{DE8720C5-9BC4-4A5F-B2DB-47185A4E3445}"/>
                </a:ext>
              </a:extLst>
            </p:cNvPr>
            <p:cNvGrpSpPr>
              <a:grpSpLocks/>
            </p:cNvGrpSpPr>
            <p:nvPr/>
          </p:nvGrpSpPr>
          <p:grpSpPr bwMode="auto">
            <a:xfrm>
              <a:off x="431" y="2568"/>
              <a:ext cx="5124" cy="1448"/>
              <a:chOff x="431" y="2341"/>
              <a:chExt cx="5124" cy="1448"/>
            </a:xfrm>
          </p:grpSpPr>
          <p:sp>
            <p:nvSpPr>
              <p:cNvPr id="143368" name="Text Box 8">
                <a:extLst>
                  <a:ext uri="{FF2B5EF4-FFF2-40B4-BE49-F238E27FC236}">
                    <a16:creationId xmlns:a16="http://schemas.microsoft.com/office/drawing/2014/main" id="{2CD2C8FC-1878-4855-A984-E7614FC85DA9}"/>
                  </a:ext>
                </a:extLst>
              </p:cNvPr>
              <p:cNvSpPr txBox="1">
                <a:spLocks noChangeArrowheads="1"/>
              </p:cNvSpPr>
              <p:nvPr/>
            </p:nvSpPr>
            <p:spPr bwMode="auto">
              <a:xfrm>
                <a:off x="1156" y="3385"/>
                <a:ext cx="8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GB" altLang="en-US"/>
                  <a:t>Start Condition</a:t>
                </a:r>
              </a:p>
            </p:txBody>
          </p:sp>
          <p:sp>
            <p:nvSpPr>
              <p:cNvPr id="143369" name="Text Box 9">
                <a:extLst>
                  <a:ext uri="{FF2B5EF4-FFF2-40B4-BE49-F238E27FC236}">
                    <a16:creationId xmlns:a16="http://schemas.microsoft.com/office/drawing/2014/main" id="{2C69AEF6-8B26-4731-AD0C-0F7F1B3FA4FE}"/>
                  </a:ext>
                </a:extLst>
              </p:cNvPr>
              <p:cNvSpPr txBox="1">
                <a:spLocks noChangeArrowheads="1"/>
              </p:cNvSpPr>
              <p:nvPr/>
            </p:nvSpPr>
            <p:spPr bwMode="auto">
              <a:xfrm>
                <a:off x="4195" y="3385"/>
                <a:ext cx="86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GB" altLang="en-US"/>
                  <a:t>Stop Condition</a:t>
                </a:r>
              </a:p>
            </p:txBody>
          </p:sp>
          <p:sp>
            <p:nvSpPr>
              <p:cNvPr id="143371" name="Text Box 11">
                <a:extLst>
                  <a:ext uri="{FF2B5EF4-FFF2-40B4-BE49-F238E27FC236}">
                    <a16:creationId xmlns:a16="http://schemas.microsoft.com/office/drawing/2014/main" id="{91EAFBEA-2DC6-4F3B-BDAE-2432C8A6E39A}"/>
                  </a:ext>
                </a:extLst>
              </p:cNvPr>
              <p:cNvSpPr txBox="1">
                <a:spLocks noChangeArrowheads="1"/>
              </p:cNvSpPr>
              <p:nvPr/>
            </p:nvSpPr>
            <p:spPr bwMode="auto">
              <a:xfrm>
                <a:off x="476" y="2931"/>
                <a:ext cx="49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GB" altLang="en-US"/>
                  <a:t>SCL</a:t>
                </a:r>
              </a:p>
            </p:txBody>
          </p:sp>
          <p:sp>
            <p:nvSpPr>
              <p:cNvPr id="143372" name="Text Box 12">
                <a:extLst>
                  <a:ext uri="{FF2B5EF4-FFF2-40B4-BE49-F238E27FC236}">
                    <a16:creationId xmlns:a16="http://schemas.microsoft.com/office/drawing/2014/main" id="{45CC0221-9EC9-4617-877D-7FCA334EC429}"/>
                  </a:ext>
                </a:extLst>
              </p:cNvPr>
              <p:cNvSpPr txBox="1">
                <a:spLocks noChangeArrowheads="1"/>
              </p:cNvSpPr>
              <p:nvPr/>
            </p:nvSpPr>
            <p:spPr bwMode="auto">
              <a:xfrm>
                <a:off x="5057" y="2931"/>
                <a:ext cx="49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GB" altLang="en-US"/>
                  <a:t>SCL</a:t>
                </a:r>
              </a:p>
            </p:txBody>
          </p:sp>
          <p:sp>
            <p:nvSpPr>
              <p:cNvPr id="143373" name="Text Box 13">
                <a:extLst>
                  <a:ext uri="{FF2B5EF4-FFF2-40B4-BE49-F238E27FC236}">
                    <a16:creationId xmlns:a16="http://schemas.microsoft.com/office/drawing/2014/main" id="{DBCCDE96-2C81-41F4-8430-500DADB6719B}"/>
                  </a:ext>
                </a:extLst>
              </p:cNvPr>
              <p:cNvSpPr txBox="1">
                <a:spLocks noChangeArrowheads="1"/>
              </p:cNvSpPr>
              <p:nvPr/>
            </p:nvSpPr>
            <p:spPr bwMode="auto">
              <a:xfrm>
                <a:off x="5057" y="2341"/>
                <a:ext cx="49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GB" altLang="en-US"/>
                  <a:t>SDA</a:t>
                </a:r>
              </a:p>
            </p:txBody>
          </p:sp>
          <p:sp>
            <p:nvSpPr>
              <p:cNvPr id="143374" name="Text Box 14">
                <a:extLst>
                  <a:ext uri="{FF2B5EF4-FFF2-40B4-BE49-F238E27FC236}">
                    <a16:creationId xmlns:a16="http://schemas.microsoft.com/office/drawing/2014/main" id="{727D13D4-D226-4D0E-AA7C-8FA3C3273FBB}"/>
                  </a:ext>
                </a:extLst>
              </p:cNvPr>
              <p:cNvSpPr txBox="1">
                <a:spLocks noChangeArrowheads="1"/>
              </p:cNvSpPr>
              <p:nvPr/>
            </p:nvSpPr>
            <p:spPr bwMode="auto">
              <a:xfrm>
                <a:off x="431" y="2387"/>
                <a:ext cx="49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GB" altLang="en-US"/>
                  <a:t>SDA</a:t>
                </a: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17415"/>
            <a:ext cx="10515600" cy="5559548"/>
          </a:xfrm>
        </p:spPr>
        <p:txBody>
          <a:bodyPr/>
          <a:lstStyle/>
          <a:p>
            <a:pPr marL="0" indent="0">
              <a:buNone/>
            </a:pPr>
            <a:r>
              <a:rPr lang="en-US" altLang="zh-CN" dirty="0"/>
              <a:t>Source: It may be either analog signal e.g. audio, video </a:t>
            </a:r>
          </a:p>
          <a:p>
            <a:pPr marL="0" indent="0">
              <a:buNone/>
            </a:pPr>
            <a:r>
              <a:rPr lang="en-US" altLang="zh-CN" dirty="0"/>
              <a:t>Or digital signal e.g. output of computer</a:t>
            </a:r>
          </a:p>
          <a:p>
            <a:endParaRPr lang="en-US" altLang="zh-CN" dirty="0"/>
          </a:p>
          <a:p>
            <a:endParaRPr lang="en-US" altLang="zh-CN" dirty="0"/>
          </a:p>
          <a:p>
            <a:pPr marL="0" indent="0">
              <a:buNone/>
            </a:pPr>
            <a:r>
              <a:rPr lang="en-US" altLang="zh-CN" dirty="0"/>
              <a:t>In source encoder: we seek an efficient representation of the source output (eliminate redundancy) that results in little or no redundancy, so encoder convert the output either analog or digital source into a sequence of binary digits. This is called encoding or compression.</a:t>
            </a:r>
          </a:p>
          <a:p>
            <a:endParaRPr lang="zh-CN" altLang="en-US" dirty="0"/>
          </a:p>
        </p:txBody>
      </p:sp>
    </p:spTree>
    <p:extLst>
      <p:ext uri="{BB962C8B-B14F-4D97-AF65-F5344CB8AC3E}">
        <p14:creationId xmlns:p14="http://schemas.microsoft.com/office/powerpoint/2010/main" val="20375299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32F664E-BBBD-4087-9481-83532FBC34C6}"/>
              </a:ext>
            </a:extLst>
          </p:cNvPr>
          <p:cNvSpPr>
            <a:spLocks noGrp="1"/>
          </p:cNvSpPr>
          <p:nvPr>
            <p:ph type="sldNum" sz="quarter" idx="11"/>
          </p:nvPr>
        </p:nvSpPr>
        <p:spPr/>
        <p:txBody>
          <a:bodyPr/>
          <a:lstStyle/>
          <a:p>
            <a:fld id="{B5DFA88F-6588-4912-B278-4F6CDA92CF5F}" type="slidenum">
              <a:rPr lang="en-GB" altLang="en-US"/>
              <a:pPr/>
              <a:t>130</a:t>
            </a:fld>
            <a:r>
              <a:rPr lang="en-GB" altLang="en-US"/>
              <a:t> of 40</a:t>
            </a:r>
          </a:p>
        </p:txBody>
      </p:sp>
      <p:sp>
        <p:nvSpPr>
          <p:cNvPr id="145410" name="Rectangle 2">
            <a:extLst>
              <a:ext uri="{FF2B5EF4-FFF2-40B4-BE49-F238E27FC236}">
                <a16:creationId xmlns:a16="http://schemas.microsoft.com/office/drawing/2014/main" id="{6BF95BF1-8CD8-41D7-AE59-05E4ECB68100}"/>
              </a:ext>
            </a:extLst>
          </p:cNvPr>
          <p:cNvSpPr>
            <a:spLocks noGrp="1" noChangeArrowheads="1"/>
          </p:cNvSpPr>
          <p:nvPr>
            <p:ph type="title"/>
          </p:nvPr>
        </p:nvSpPr>
        <p:spPr>
          <a:xfrm>
            <a:off x="917222" y="500062"/>
            <a:ext cx="10515600" cy="1325563"/>
          </a:xfrm>
        </p:spPr>
        <p:txBody>
          <a:bodyPr/>
          <a:lstStyle/>
          <a:p>
            <a:r>
              <a:rPr lang="en-GB" altLang="en-US" dirty="0"/>
              <a:t>I</a:t>
            </a:r>
            <a:r>
              <a:rPr lang="en-GB" altLang="en-US" baseline="30000" dirty="0"/>
              <a:t>2</a:t>
            </a:r>
            <a:r>
              <a:rPr lang="en-GB" altLang="en-US" dirty="0"/>
              <a:t>C Addressing</a:t>
            </a:r>
          </a:p>
        </p:txBody>
      </p:sp>
      <p:sp>
        <p:nvSpPr>
          <p:cNvPr id="145411" name="Rectangle 3">
            <a:extLst>
              <a:ext uri="{FF2B5EF4-FFF2-40B4-BE49-F238E27FC236}">
                <a16:creationId xmlns:a16="http://schemas.microsoft.com/office/drawing/2014/main" id="{3EBAF7A8-014C-41DF-AB69-21C1A2D6C772}"/>
              </a:ext>
            </a:extLst>
          </p:cNvPr>
          <p:cNvSpPr>
            <a:spLocks noGrp="1" noChangeArrowheads="1"/>
          </p:cNvSpPr>
          <p:nvPr>
            <p:ph type="body" idx="1"/>
          </p:nvPr>
        </p:nvSpPr>
        <p:spPr/>
        <p:txBody>
          <a:bodyPr/>
          <a:lstStyle/>
          <a:p>
            <a:r>
              <a:rPr lang="en-GB" altLang="en-US" dirty="0"/>
              <a:t>Each node has a unique 7 (or 10) bit address </a:t>
            </a:r>
          </a:p>
          <a:p>
            <a:r>
              <a:rPr lang="en-GB" altLang="en-US" dirty="0"/>
              <a:t>Peripherals often have fixed and programmable  address portions </a:t>
            </a:r>
          </a:p>
          <a:p>
            <a:r>
              <a:rPr lang="en-GB" altLang="en-US" dirty="0"/>
              <a:t>Addresses starting with 0000 or 1111 have special functions:- </a:t>
            </a:r>
          </a:p>
          <a:p>
            <a:pPr lvl="1"/>
            <a:r>
              <a:rPr lang="en-GB" altLang="en-US" dirty="0"/>
              <a:t> 0000000 Is a General Call Address </a:t>
            </a:r>
          </a:p>
          <a:p>
            <a:pPr lvl="1"/>
            <a:r>
              <a:rPr lang="en-GB" altLang="en-US" dirty="0"/>
              <a:t> 0000001 Is a Null (CBUS) Address </a:t>
            </a:r>
          </a:p>
          <a:p>
            <a:pPr lvl="1"/>
            <a:r>
              <a:rPr lang="en-GB" altLang="en-US" dirty="0"/>
              <a:t> 1111XXX Address Extension </a:t>
            </a:r>
          </a:p>
          <a:p>
            <a:pPr lvl="1"/>
            <a:r>
              <a:rPr lang="en-GB" altLang="en-US" dirty="0"/>
              <a:t> 1111111  Address Extension –  Next Bytes are the Actual Address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a:extLst>
              <a:ext uri="{FF2B5EF4-FFF2-40B4-BE49-F238E27FC236}">
                <a16:creationId xmlns:a16="http://schemas.microsoft.com/office/drawing/2014/main" id="{2C008C9A-E4A4-45FF-9C42-EFB821DD379D}"/>
              </a:ext>
            </a:extLst>
          </p:cNvPr>
          <p:cNvSpPr>
            <a:spLocks noGrp="1"/>
          </p:cNvSpPr>
          <p:nvPr>
            <p:ph type="sldNum" sz="quarter" idx="11"/>
          </p:nvPr>
        </p:nvSpPr>
        <p:spPr/>
        <p:txBody>
          <a:bodyPr/>
          <a:lstStyle/>
          <a:p>
            <a:fld id="{B9C21DFD-5AE3-4204-AE50-3F45DA38F307}" type="slidenum">
              <a:rPr lang="en-GB" altLang="en-US"/>
              <a:pPr/>
              <a:t>131</a:t>
            </a:fld>
            <a:r>
              <a:rPr lang="en-GB" altLang="en-US"/>
              <a:t> of 40</a:t>
            </a:r>
          </a:p>
        </p:txBody>
      </p:sp>
      <p:grpSp>
        <p:nvGrpSpPr>
          <p:cNvPr id="146448" name="Group 16">
            <a:extLst>
              <a:ext uri="{FF2B5EF4-FFF2-40B4-BE49-F238E27FC236}">
                <a16:creationId xmlns:a16="http://schemas.microsoft.com/office/drawing/2014/main" id="{CD78968D-D715-476C-8D9D-BFDB4D2CE1EE}"/>
              </a:ext>
            </a:extLst>
          </p:cNvPr>
          <p:cNvGrpSpPr>
            <a:grpSpLocks/>
          </p:cNvGrpSpPr>
          <p:nvPr/>
        </p:nvGrpSpPr>
        <p:grpSpPr bwMode="auto">
          <a:xfrm>
            <a:off x="1884363" y="1878014"/>
            <a:ext cx="7631112" cy="1728787"/>
            <a:chOff x="431" y="1162"/>
            <a:chExt cx="4437" cy="1218"/>
          </a:xfrm>
        </p:grpSpPr>
        <p:graphicFrame>
          <p:nvGraphicFramePr>
            <p:cNvPr id="146436" name="Object 4">
              <a:extLst>
                <a:ext uri="{FF2B5EF4-FFF2-40B4-BE49-F238E27FC236}">
                  <a16:creationId xmlns:a16="http://schemas.microsoft.com/office/drawing/2014/main" id="{43DC393C-498D-46CB-9AB9-2F55982F6357}"/>
                </a:ext>
              </a:extLst>
            </p:cNvPr>
            <p:cNvGraphicFramePr>
              <a:graphicFrameLocks noChangeAspect="1"/>
            </p:cNvGraphicFramePr>
            <p:nvPr/>
          </p:nvGraphicFramePr>
          <p:xfrm>
            <a:off x="431" y="1162"/>
            <a:ext cx="4437" cy="998"/>
          </p:xfrm>
          <a:graphic>
            <a:graphicData uri="http://schemas.openxmlformats.org/presentationml/2006/ole">
              <mc:AlternateContent xmlns:mc="http://schemas.openxmlformats.org/markup-compatibility/2006">
                <mc:Choice xmlns:v="urn:schemas-microsoft-com:vml" Requires="v">
                  <p:oleObj name="Picture" r:id="rId2" imgW="3314880" imgH="1828800" progId="Word.Picture.8">
                    <p:embed/>
                  </p:oleObj>
                </mc:Choice>
                <mc:Fallback>
                  <p:oleObj name="Picture" r:id="rId2" imgW="3314880" imgH="1828800" progId="Word.Picture.8">
                    <p:embed/>
                    <p:pic>
                      <p:nvPicPr>
                        <p:cNvPr id="146436" name="Object 4">
                          <a:extLst>
                            <a:ext uri="{FF2B5EF4-FFF2-40B4-BE49-F238E27FC236}">
                              <a16:creationId xmlns:a16="http://schemas.microsoft.com/office/drawing/2014/main" id="{43DC393C-498D-46CB-9AB9-2F55982F6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9232"/>
                        <a:stretch>
                          <a:fillRect/>
                        </a:stretch>
                      </p:blipFill>
                      <p:spPr bwMode="auto">
                        <a:xfrm>
                          <a:off x="431" y="1162"/>
                          <a:ext cx="4437" cy="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39" name="Text Box 7">
              <a:extLst>
                <a:ext uri="{FF2B5EF4-FFF2-40B4-BE49-F238E27FC236}">
                  <a16:creationId xmlns:a16="http://schemas.microsoft.com/office/drawing/2014/main" id="{18982FE9-1E33-44A9-B16C-64E75458A410}"/>
                </a:ext>
              </a:extLst>
            </p:cNvPr>
            <p:cNvSpPr txBox="1">
              <a:spLocks noChangeArrowheads="1"/>
            </p:cNvSpPr>
            <p:nvPr/>
          </p:nvSpPr>
          <p:spPr bwMode="auto">
            <a:xfrm>
              <a:off x="476" y="1162"/>
              <a:ext cx="454"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GB" altLang="en-US"/>
                <a:t>MSB</a:t>
              </a:r>
            </a:p>
          </p:txBody>
        </p:sp>
        <p:sp>
          <p:nvSpPr>
            <p:cNvPr id="146440" name="Rectangle 8">
              <a:extLst>
                <a:ext uri="{FF2B5EF4-FFF2-40B4-BE49-F238E27FC236}">
                  <a16:creationId xmlns:a16="http://schemas.microsoft.com/office/drawing/2014/main" id="{E44E0ABA-045D-4AE9-9992-D06B0EC6CFE5}"/>
                </a:ext>
              </a:extLst>
            </p:cNvPr>
            <p:cNvSpPr>
              <a:spLocks noChangeArrowheads="1"/>
            </p:cNvSpPr>
            <p:nvPr/>
          </p:nvSpPr>
          <p:spPr bwMode="auto">
            <a:xfrm>
              <a:off x="4332" y="2115"/>
              <a:ext cx="408" cy="18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GB" altLang="en-US"/>
                <a:t>ACK</a:t>
              </a:r>
            </a:p>
          </p:txBody>
        </p:sp>
        <p:sp>
          <p:nvSpPr>
            <p:cNvPr id="146441" name="Text Box 9">
              <a:extLst>
                <a:ext uri="{FF2B5EF4-FFF2-40B4-BE49-F238E27FC236}">
                  <a16:creationId xmlns:a16="http://schemas.microsoft.com/office/drawing/2014/main" id="{83B88FAB-9678-43C1-865D-08A4BF96D3A4}"/>
                </a:ext>
              </a:extLst>
            </p:cNvPr>
            <p:cNvSpPr txBox="1">
              <a:spLocks noChangeArrowheads="1"/>
            </p:cNvSpPr>
            <p:nvPr/>
          </p:nvSpPr>
          <p:spPr bwMode="auto">
            <a:xfrm>
              <a:off x="3833" y="1207"/>
              <a:ext cx="408"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GB" altLang="en-US"/>
                <a:t>LSB</a:t>
              </a:r>
            </a:p>
          </p:txBody>
        </p:sp>
        <p:sp>
          <p:nvSpPr>
            <p:cNvPr id="146442" name="Text Box 10">
              <a:extLst>
                <a:ext uri="{FF2B5EF4-FFF2-40B4-BE49-F238E27FC236}">
                  <a16:creationId xmlns:a16="http://schemas.microsoft.com/office/drawing/2014/main" id="{25654241-AF11-4506-828A-54DC0CACEFBF}"/>
                </a:ext>
              </a:extLst>
            </p:cNvPr>
            <p:cNvSpPr txBox="1">
              <a:spLocks noChangeArrowheads="1"/>
            </p:cNvSpPr>
            <p:nvPr/>
          </p:nvSpPr>
          <p:spPr bwMode="auto">
            <a:xfrm>
              <a:off x="476" y="2115"/>
              <a:ext cx="3311" cy="2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a:t>7 – Bit Slave Address</a:t>
              </a:r>
            </a:p>
          </p:txBody>
        </p:sp>
        <p:sp>
          <p:nvSpPr>
            <p:cNvPr id="146443" name="Line 11">
              <a:extLst>
                <a:ext uri="{FF2B5EF4-FFF2-40B4-BE49-F238E27FC236}">
                  <a16:creationId xmlns:a16="http://schemas.microsoft.com/office/drawing/2014/main" id="{CFB32045-C0E4-4DA0-A992-785CC79DE39A}"/>
                </a:ext>
              </a:extLst>
            </p:cNvPr>
            <p:cNvSpPr>
              <a:spLocks noChangeShapeType="1"/>
            </p:cNvSpPr>
            <p:nvPr/>
          </p:nvSpPr>
          <p:spPr bwMode="auto">
            <a:xfrm flipH="1">
              <a:off x="521" y="2251"/>
              <a:ext cx="9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45" name="Text Box 13">
              <a:extLst>
                <a:ext uri="{FF2B5EF4-FFF2-40B4-BE49-F238E27FC236}">
                  <a16:creationId xmlns:a16="http://schemas.microsoft.com/office/drawing/2014/main" id="{B548E33F-6BEC-4F8D-99B1-4EDF9DC2F6E7}"/>
                </a:ext>
              </a:extLst>
            </p:cNvPr>
            <p:cNvSpPr txBox="1">
              <a:spLocks noChangeArrowheads="1"/>
            </p:cNvSpPr>
            <p:nvPr/>
          </p:nvSpPr>
          <p:spPr bwMode="auto">
            <a:xfrm>
              <a:off x="3787" y="1706"/>
              <a:ext cx="54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GB" altLang="en-US" sz="1600" b="1" dirty="0"/>
                <a:t>R / </a:t>
              </a:r>
              <a:r>
                <a:rPr lang="en-GB" altLang="en-US" sz="1600" b="1" dirty="0" err="1"/>
                <a:t>Wr</a:t>
              </a:r>
              <a:endParaRPr lang="en-GB" altLang="en-US" sz="1600" b="1" dirty="0"/>
            </a:p>
          </p:txBody>
        </p:sp>
        <p:sp>
          <p:nvSpPr>
            <p:cNvPr id="146444" name="Line 12">
              <a:extLst>
                <a:ext uri="{FF2B5EF4-FFF2-40B4-BE49-F238E27FC236}">
                  <a16:creationId xmlns:a16="http://schemas.microsoft.com/office/drawing/2014/main" id="{31C9DBFA-AE0B-44D5-9A8D-19FE673BABC8}"/>
                </a:ext>
              </a:extLst>
            </p:cNvPr>
            <p:cNvSpPr>
              <a:spLocks noChangeShapeType="1"/>
            </p:cNvSpPr>
            <p:nvPr/>
          </p:nvSpPr>
          <p:spPr bwMode="auto">
            <a:xfrm>
              <a:off x="2835" y="2251"/>
              <a:ext cx="95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46" name="Line 14">
              <a:extLst>
                <a:ext uri="{FF2B5EF4-FFF2-40B4-BE49-F238E27FC236}">
                  <a16:creationId xmlns:a16="http://schemas.microsoft.com/office/drawing/2014/main" id="{BBCC8C0E-6A5F-490E-9480-7E4FA084CA94}"/>
                </a:ext>
              </a:extLst>
            </p:cNvPr>
            <p:cNvSpPr>
              <a:spLocks noChangeShapeType="1"/>
            </p:cNvSpPr>
            <p:nvPr/>
          </p:nvSpPr>
          <p:spPr bwMode="auto">
            <a:xfrm>
              <a:off x="4059" y="1706"/>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6434" name="Rectangle 2">
            <a:extLst>
              <a:ext uri="{FF2B5EF4-FFF2-40B4-BE49-F238E27FC236}">
                <a16:creationId xmlns:a16="http://schemas.microsoft.com/office/drawing/2014/main" id="{087855E1-F686-4169-B781-062D1990B2B3}"/>
              </a:ext>
            </a:extLst>
          </p:cNvPr>
          <p:cNvSpPr>
            <a:spLocks noGrp="1" noChangeArrowheads="1"/>
          </p:cNvSpPr>
          <p:nvPr>
            <p:ph type="title"/>
          </p:nvPr>
        </p:nvSpPr>
        <p:spPr/>
        <p:txBody>
          <a:bodyPr/>
          <a:lstStyle/>
          <a:p>
            <a:r>
              <a:rPr lang="en-GB" altLang="en-US" sz="3200"/>
              <a:t>First Byte in Data Transfer on the I</a:t>
            </a:r>
            <a:r>
              <a:rPr lang="en-GB" altLang="en-US" sz="3200" baseline="30000"/>
              <a:t>2</a:t>
            </a:r>
            <a:r>
              <a:rPr lang="en-GB" altLang="en-US" sz="3200"/>
              <a:t>C Bus </a:t>
            </a:r>
          </a:p>
        </p:txBody>
      </p:sp>
      <p:sp>
        <p:nvSpPr>
          <p:cNvPr id="146449" name="Text Box 17">
            <a:extLst>
              <a:ext uri="{FF2B5EF4-FFF2-40B4-BE49-F238E27FC236}">
                <a16:creationId xmlns:a16="http://schemas.microsoft.com/office/drawing/2014/main" id="{7BF2E917-5331-4EC8-AD6E-14B2C80904CF}"/>
              </a:ext>
            </a:extLst>
          </p:cNvPr>
          <p:cNvSpPr txBox="1">
            <a:spLocks noChangeArrowheads="1"/>
          </p:cNvSpPr>
          <p:nvPr/>
        </p:nvSpPr>
        <p:spPr bwMode="auto">
          <a:xfrm>
            <a:off x="1962151" y="4005263"/>
            <a:ext cx="7566025"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GB" altLang="en-US" dirty="0"/>
              <a:t>R/</a:t>
            </a:r>
            <a:r>
              <a:rPr lang="en-GB" altLang="en-US" dirty="0" err="1"/>
              <a:t>Wr</a:t>
            </a:r>
            <a:r>
              <a:rPr lang="en-GB" altLang="en-US" dirty="0"/>
              <a:t> </a:t>
            </a:r>
          </a:p>
          <a:p>
            <a:pPr algn="l">
              <a:spcBef>
                <a:spcPct val="50000"/>
              </a:spcBef>
            </a:pPr>
            <a:r>
              <a:rPr lang="en-GB" altLang="en-US" dirty="0"/>
              <a:t>	0 – Slave written to by Master</a:t>
            </a:r>
          </a:p>
          <a:p>
            <a:pPr algn="l">
              <a:spcBef>
                <a:spcPct val="50000"/>
              </a:spcBef>
            </a:pPr>
            <a:r>
              <a:rPr lang="en-GB" altLang="en-US" dirty="0"/>
              <a:t>	1 – Slave read by Master</a:t>
            </a:r>
          </a:p>
          <a:p>
            <a:pPr algn="l">
              <a:spcBef>
                <a:spcPct val="50000"/>
              </a:spcBef>
            </a:pPr>
            <a:endParaRPr lang="en-GB" altLang="en-US" dirty="0"/>
          </a:p>
          <a:p>
            <a:pPr algn="l">
              <a:spcBef>
                <a:spcPct val="50000"/>
              </a:spcBef>
            </a:pPr>
            <a:r>
              <a:rPr lang="en-GB" altLang="en-US" dirty="0"/>
              <a:t>ACK – Generated by the slave whose address has been output.</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transmission in </a:t>
            </a:r>
            <a:r>
              <a:rPr lang="en-US" altLang="zh-CN" dirty="0"/>
              <a:t>I2C</a:t>
            </a:r>
            <a:endParaRPr lang="en-US" dirty="0"/>
          </a:p>
        </p:txBody>
      </p:sp>
      <p:sp>
        <p:nvSpPr>
          <p:cNvPr id="3" name="Content Placeholder 2"/>
          <p:cNvSpPr>
            <a:spLocks noGrp="1"/>
          </p:cNvSpPr>
          <p:nvPr>
            <p:ph idx="1"/>
          </p:nvPr>
        </p:nvSpPr>
        <p:spPr/>
        <p:txBody>
          <a:bodyPr/>
          <a:lstStyle/>
          <a:p>
            <a:pPr marL="0" indent="0">
              <a:buNone/>
            </a:pPr>
            <a:r>
              <a:rPr lang="en-CA" dirty="0"/>
              <a:t>If multiple devices are mounted on an I2C bus, doesn't the CPU send data and all peripherals can see it?</a:t>
            </a:r>
          </a:p>
          <a:p>
            <a:pPr marL="0" indent="0">
              <a:buNone/>
            </a:pPr>
            <a:r>
              <a:rPr lang="en-CA" dirty="0"/>
              <a:t>Yes, the CPU sends an address first, and all peripherals receive that address, which is like the name of the peripheral. The peripheral responses when its name is called; and doesn’t response until (acknowledge) it's called.</a:t>
            </a:r>
            <a:endParaRPr lang="en-US" dirty="0"/>
          </a:p>
        </p:txBody>
      </p:sp>
    </p:spTree>
    <p:extLst>
      <p:ext uri="{BB962C8B-B14F-4D97-AF65-F5344CB8AC3E}">
        <p14:creationId xmlns:p14="http://schemas.microsoft.com/office/powerpoint/2010/main" val="9488742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BA561B-05DF-4F37-BB25-B845F1F96567}"/>
              </a:ext>
            </a:extLst>
          </p:cNvPr>
          <p:cNvSpPr>
            <a:spLocks noGrp="1"/>
          </p:cNvSpPr>
          <p:nvPr>
            <p:ph type="title"/>
          </p:nvPr>
        </p:nvSpPr>
        <p:spPr>
          <a:xfrm>
            <a:off x="960100" y="978102"/>
            <a:ext cx="10588434" cy="1062644"/>
          </a:xfrm>
        </p:spPr>
        <p:txBody>
          <a:bodyPr anchor="b">
            <a:normAutofit/>
          </a:bodyPr>
          <a:lstStyle/>
          <a:p>
            <a:r>
              <a:rPr lang="en-US" dirty="0"/>
              <a:t>Data transmission in </a:t>
            </a:r>
            <a:r>
              <a:rPr lang="en-US" altLang="zh-CN" dirty="0"/>
              <a:t>I2C</a:t>
            </a:r>
            <a:endParaRPr lang="en-CA" dirty="0"/>
          </a:p>
        </p:txBody>
      </p:sp>
      <p:pic>
        <p:nvPicPr>
          <p:cNvPr id="5122" name="Picture 2" descr="一些文字和图片的手机截图&#10;&#10;描述已自动生成">
            <a:extLst>
              <a:ext uri="{FF2B5EF4-FFF2-40B4-BE49-F238E27FC236}">
                <a16:creationId xmlns:a16="http://schemas.microsoft.com/office/drawing/2014/main" id="{8A520579-8FFF-4581-B5FB-F7E08E9FDE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179095" y="2811104"/>
            <a:ext cx="3236336" cy="2928114"/>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4363E68E-F6E5-4806-98F8-125DC85276D2}"/>
              </a:ext>
            </a:extLst>
          </p:cNvPr>
          <p:cNvSpPr>
            <a:spLocks noGrp="1"/>
          </p:cNvSpPr>
          <p:nvPr>
            <p:ph idx="1"/>
          </p:nvPr>
        </p:nvSpPr>
        <p:spPr>
          <a:xfrm>
            <a:off x="4955354" y="2682433"/>
            <a:ext cx="6282169" cy="3215749"/>
          </a:xfrm>
        </p:spPr>
        <p:txBody>
          <a:bodyPr>
            <a:normAutofit/>
          </a:bodyPr>
          <a:lstStyle/>
          <a:p>
            <a:pPr marL="0" indent="0" fontAlgn="base">
              <a:buNone/>
            </a:pPr>
            <a:r>
              <a:rPr lang="en-CA" dirty="0"/>
              <a:t>1. The master sends the start condition to every connected slave by switching the SDA line from a high voltage level to a low voltage level before switching the SCL line from high to low:</a:t>
            </a:r>
          </a:p>
          <a:p>
            <a:pPr marL="0" indent="0">
              <a:buNone/>
            </a:pPr>
            <a:br>
              <a:rPr lang="en-CA" dirty="0">
                <a:hlinkClick r:id="rId3"/>
              </a:rPr>
            </a:br>
            <a:endParaRPr lang="en-CA" dirty="0"/>
          </a:p>
        </p:txBody>
      </p:sp>
    </p:spTree>
    <p:extLst>
      <p:ext uri="{BB962C8B-B14F-4D97-AF65-F5344CB8AC3E}">
        <p14:creationId xmlns:p14="http://schemas.microsoft.com/office/powerpoint/2010/main" val="42128796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100" y="978102"/>
            <a:ext cx="10588434" cy="1062644"/>
          </a:xfrm>
        </p:spPr>
        <p:txBody>
          <a:bodyPr anchor="b">
            <a:normAutofit/>
          </a:bodyPr>
          <a:lstStyle/>
          <a:p>
            <a:r>
              <a:rPr lang="en-US" dirty="0"/>
              <a:t>Data transmission in </a:t>
            </a:r>
            <a:r>
              <a:rPr lang="en-US" altLang="zh-CN" dirty="0"/>
              <a:t>I2C</a:t>
            </a:r>
            <a:endParaRPr lang="en-US" dirty="0"/>
          </a:p>
        </p:txBody>
      </p:sp>
      <p:pic>
        <p:nvPicPr>
          <p:cNvPr id="6146" name="Picture 2">
            <a:extLst>
              <a:ext uri="{FF2B5EF4-FFF2-40B4-BE49-F238E27FC236}">
                <a16:creationId xmlns:a16="http://schemas.microsoft.com/office/drawing/2014/main" id="{DBE4E88A-111E-44FA-A5B8-6B1BC15CEE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114022" y="2811103"/>
            <a:ext cx="3844935" cy="279658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955354" y="2682433"/>
            <a:ext cx="6282169" cy="3215749"/>
          </a:xfrm>
        </p:spPr>
        <p:txBody>
          <a:bodyPr>
            <a:normAutofit/>
          </a:bodyPr>
          <a:lstStyle/>
          <a:p>
            <a:pPr marL="0" indent="0">
              <a:buNone/>
            </a:pPr>
            <a:r>
              <a:rPr lang="en-CA" dirty="0"/>
              <a:t>2. The master sends each slave the 7 or 10 bit address of the slave it wants to communicate with, along with the read/write bit:</a:t>
            </a:r>
            <a:endParaRPr lang="en-US" dirty="0"/>
          </a:p>
        </p:txBody>
      </p:sp>
    </p:spTree>
    <p:extLst>
      <p:ext uri="{BB962C8B-B14F-4D97-AF65-F5344CB8AC3E}">
        <p14:creationId xmlns:p14="http://schemas.microsoft.com/office/powerpoint/2010/main" val="13183774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100" y="978102"/>
            <a:ext cx="10588434" cy="1062644"/>
          </a:xfrm>
        </p:spPr>
        <p:txBody>
          <a:bodyPr anchor="b">
            <a:normAutofit/>
          </a:bodyPr>
          <a:lstStyle/>
          <a:p>
            <a:r>
              <a:rPr lang="en-US" dirty="0"/>
              <a:t>Data transmission in </a:t>
            </a:r>
            <a:r>
              <a:rPr lang="en-US" altLang="zh-CN" dirty="0"/>
              <a:t>I2C</a:t>
            </a:r>
            <a:endParaRPr lang="en-US" dirty="0"/>
          </a:p>
        </p:txBody>
      </p:sp>
      <p:pic>
        <p:nvPicPr>
          <p:cNvPr id="10242" name="Picture 2">
            <a:extLst>
              <a:ext uri="{FF2B5EF4-FFF2-40B4-BE49-F238E27FC236}">
                <a16:creationId xmlns:a16="http://schemas.microsoft.com/office/drawing/2014/main" id="{AE3E8CE0-2986-45C0-AB02-477E3F7615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114022" y="2811103"/>
            <a:ext cx="3796363" cy="276126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955354" y="2682433"/>
            <a:ext cx="6282169" cy="3215749"/>
          </a:xfrm>
        </p:spPr>
        <p:txBody>
          <a:bodyPr>
            <a:normAutofit/>
          </a:bodyPr>
          <a:lstStyle/>
          <a:p>
            <a:pPr marL="0" indent="0">
              <a:buNone/>
            </a:pPr>
            <a:r>
              <a:rPr lang="en-CA" dirty="0"/>
              <a:t>3. Each slave compares the address sent from the master to its own address. If the address matches, the slave returns an ACK bit by pulling the SDA line low for one bit. If the address from the master does not match the slave’s own address, the slave leaves the SDA line high.</a:t>
            </a:r>
            <a:endParaRPr lang="en-US" dirty="0"/>
          </a:p>
        </p:txBody>
      </p:sp>
    </p:spTree>
    <p:extLst>
      <p:ext uri="{BB962C8B-B14F-4D97-AF65-F5344CB8AC3E}">
        <p14:creationId xmlns:p14="http://schemas.microsoft.com/office/powerpoint/2010/main" val="39497071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100" y="978102"/>
            <a:ext cx="10588434" cy="1062644"/>
          </a:xfrm>
        </p:spPr>
        <p:txBody>
          <a:bodyPr anchor="b">
            <a:normAutofit/>
          </a:bodyPr>
          <a:lstStyle/>
          <a:p>
            <a:r>
              <a:rPr lang="en-US" dirty="0"/>
              <a:t>Data transmission in </a:t>
            </a:r>
            <a:r>
              <a:rPr lang="en-US" altLang="zh-CN" dirty="0"/>
              <a:t>I2C</a:t>
            </a:r>
            <a:endParaRPr lang="en-US" dirty="0"/>
          </a:p>
        </p:txBody>
      </p:sp>
      <p:pic>
        <p:nvPicPr>
          <p:cNvPr id="11266" name="Picture 2">
            <a:extLst>
              <a:ext uri="{FF2B5EF4-FFF2-40B4-BE49-F238E27FC236}">
                <a16:creationId xmlns:a16="http://schemas.microsoft.com/office/drawing/2014/main" id="{8634FB4D-69F2-418F-90EE-9D44B9097CE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199643" y="2811104"/>
            <a:ext cx="3195240" cy="292811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955354" y="2682433"/>
            <a:ext cx="6282169" cy="3215749"/>
          </a:xfrm>
        </p:spPr>
        <p:txBody>
          <a:bodyPr>
            <a:normAutofit/>
          </a:bodyPr>
          <a:lstStyle/>
          <a:p>
            <a:pPr marL="0" indent="0">
              <a:buNone/>
            </a:pPr>
            <a:r>
              <a:rPr lang="en-CA" dirty="0"/>
              <a:t>4. The master sends or receives the data frame.</a:t>
            </a:r>
            <a:endParaRPr lang="en-US" dirty="0"/>
          </a:p>
        </p:txBody>
      </p:sp>
    </p:spTree>
    <p:extLst>
      <p:ext uri="{BB962C8B-B14F-4D97-AF65-F5344CB8AC3E}">
        <p14:creationId xmlns:p14="http://schemas.microsoft.com/office/powerpoint/2010/main" val="39069549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100" y="978102"/>
            <a:ext cx="10588434" cy="1062644"/>
          </a:xfrm>
        </p:spPr>
        <p:txBody>
          <a:bodyPr anchor="b">
            <a:normAutofit/>
          </a:bodyPr>
          <a:lstStyle/>
          <a:p>
            <a:r>
              <a:rPr lang="en-US" dirty="0"/>
              <a:t>Data transmission in </a:t>
            </a:r>
            <a:r>
              <a:rPr lang="en-US" altLang="zh-CN" dirty="0"/>
              <a:t>I2C</a:t>
            </a:r>
            <a:endParaRPr lang="en-US" dirty="0"/>
          </a:p>
        </p:txBody>
      </p:sp>
      <p:pic>
        <p:nvPicPr>
          <p:cNvPr id="12290" name="Picture 2">
            <a:extLst>
              <a:ext uri="{FF2B5EF4-FFF2-40B4-BE49-F238E27FC236}">
                <a16:creationId xmlns:a16="http://schemas.microsoft.com/office/drawing/2014/main" id="{E4DA4A08-BAA2-4ECD-B933-B1E9C57DE8F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209917" y="2811104"/>
            <a:ext cx="3174692" cy="292811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955354" y="2682433"/>
            <a:ext cx="6282169" cy="3215749"/>
          </a:xfrm>
        </p:spPr>
        <p:txBody>
          <a:bodyPr>
            <a:normAutofit/>
          </a:bodyPr>
          <a:lstStyle/>
          <a:p>
            <a:pPr marL="0" indent="0">
              <a:buNone/>
            </a:pPr>
            <a:r>
              <a:rPr lang="en-CA" dirty="0"/>
              <a:t>5. After each data frame has been transferred, the receiving device returns another ACK bit to the sender to acknowledge successful receipt of the frame.</a:t>
            </a:r>
            <a:endParaRPr lang="en-US" dirty="0"/>
          </a:p>
        </p:txBody>
      </p:sp>
    </p:spTree>
    <p:extLst>
      <p:ext uri="{BB962C8B-B14F-4D97-AF65-F5344CB8AC3E}">
        <p14:creationId xmlns:p14="http://schemas.microsoft.com/office/powerpoint/2010/main" val="19091425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100" y="978102"/>
            <a:ext cx="10588434" cy="1062644"/>
          </a:xfrm>
        </p:spPr>
        <p:txBody>
          <a:bodyPr anchor="b">
            <a:normAutofit/>
          </a:bodyPr>
          <a:lstStyle/>
          <a:p>
            <a:r>
              <a:rPr lang="en-US"/>
              <a:t>Data transmission in </a:t>
            </a:r>
            <a:r>
              <a:rPr lang="en-US" altLang="zh-CN"/>
              <a:t>I2C</a:t>
            </a:r>
            <a:endParaRPr lang="en-US" dirty="0"/>
          </a:p>
        </p:txBody>
      </p:sp>
      <p:pic>
        <p:nvPicPr>
          <p:cNvPr id="13314" name="Picture 2">
            <a:extLst>
              <a:ext uri="{FF2B5EF4-FFF2-40B4-BE49-F238E27FC236}">
                <a16:creationId xmlns:a16="http://schemas.microsoft.com/office/drawing/2014/main" id="{EDA51DC8-8507-430C-92E3-9732C6371E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199643" y="2811104"/>
            <a:ext cx="3195240" cy="292811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955354" y="2682433"/>
            <a:ext cx="6282169" cy="3215749"/>
          </a:xfrm>
        </p:spPr>
        <p:txBody>
          <a:bodyPr>
            <a:normAutofit/>
          </a:bodyPr>
          <a:lstStyle/>
          <a:p>
            <a:pPr marL="0" indent="0">
              <a:buNone/>
            </a:pPr>
            <a:r>
              <a:rPr lang="en-CA" dirty="0"/>
              <a:t>6. To stop the data transmission, the master sends a stop condition to the slave by switching SCL high before switching SDA high.</a:t>
            </a:r>
            <a:endParaRPr lang="en-US" dirty="0"/>
          </a:p>
        </p:txBody>
      </p:sp>
    </p:spTree>
    <p:extLst>
      <p:ext uri="{BB962C8B-B14F-4D97-AF65-F5344CB8AC3E}">
        <p14:creationId xmlns:p14="http://schemas.microsoft.com/office/powerpoint/2010/main" val="27983527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ADXL345 Accelerometer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It is a small, low-cost accelerometer that can measure angular position with respect to the direction of Earth’s gravitational force.</a:t>
                </a:r>
              </a:p>
              <a:p>
                <a:pPr marL="0" indent="0">
                  <a:buNone/>
                </a:pPr>
                <a:r>
                  <a:rPr lang="en-US" dirty="0"/>
                  <a:t>E.g. a single-axis accelerometer at rest on the surface of the Earth, with the sensitive axis parallel to Earth’s gravity, will measure an acceleration of 1g (9.81</a:t>
                </a:r>
                <a14:m>
                  <m:oMath xmlns:m="http://schemas.openxmlformats.org/officeDocument/2006/math">
                    <m:f>
                      <m:fPr>
                        <m:type m:val="lin"/>
                        <m:ctrlPr>
                          <a:rPr lang="en-US" i="1" smtClean="0">
                            <a:latin typeface="Cambria Math" panose="02040503050406030204" pitchFamily="18" charset="0"/>
                          </a:rPr>
                        </m:ctrlPr>
                      </m:fPr>
                      <m:num>
                        <m:r>
                          <a:rPr lang="en-US" b="0" i="1" smtClean="0">
                            <a:latin typeface="Cambria Math" panose="02040503050406030204" pitchFamily="18" charset="0"/>
                          </a:rPr>
                          <m:t>𝑚</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den>
                    </m:f>
                  </m:oMath>
                </a14:m>
                <a:r>
                  <a:rPr lang="en-US" dirty="0"/>
                  <a:t>) straight.</a:t>
                </a:r>
              </a:p>
              <a:p>
                <a:endParaRPr lang="en-US" dirty="0"/>
              </a:p>
              <a:p>
                <a:pPr marL="0" indent="0">
                  <a:buNone/>
                </a:pPr>
                <a:r>
                  <a:rPr lang="en-US" dirty="0"/>
                  <a:t>Accelerometers provide absolute orientation measurement, they suffer from high-frequency noise, so they are often paired with gyroscopes for accurate measurement. (e.g. in game controllers)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r="-1913"/>
                </a:stretch>
              </a:blipFill>
            </p:spPr>
            <p:txBody>
              <a:bodyPr/>
              <a:lstStyle/>
              <a:p>
                <a:r>
                  <a:rPr lang="en-CA">
                    <a:noFill/>
                  </a:rPr>
                  <a:t> </a:t>
                </a:r>
              </a:p>
            </p:txBody>
          </p:sp>
        </mc:Fallback>
      </mc:AlternateContent>
    </p:spTree>
    <p:extLst>
      <p:ext uri="{BB962C8B-B14F-4D97-AF65-F5344CB8AC3E}">
        <p14:creationId xmlns:p14="http://schemas.microsoft.com/office/powerpoint/2010/main" val="401717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26969"/>
            <a:ext cx="10515600" cy="1116974"/>
          </a:xfrm>
        </p:spPr>
        <p:txBody>
          <a:bodyPr>
            <a:normAutofit/>
          </a:bodyPr>
          <a:lstStyle/>
          <a:p>
            <a:pPr marL="0" indent="0">
              <a:buNone/>
            </a:pPr>
            <a:r>
              <a:rPr lang="en-US" altLang="zh-CN" dirty="0"/>
              <a:t>In channel encoder: add some redundancy to overcome the effects of noise and interference in the transmission.</a:t>
            </a:r>
          </a:p>
          <a:p>
            <a:pPr marL="0" indent="0">
              <a:buNone/>
            </a:pPr>
            <a:endParaRPr lang="en-US" altLang="zh-CN" dirty="0"/>
          </a:p>
          <a:p>
            <a:pPr marL="0" indent="0">
              <a:buNone/>
            </a:pPr>
            <a:endParaRPr lang="en-US" altLang="zh-CN" dirty="0"/>
          </a:p>
          <a:p>
            <a:endParaRPr lang="en-US" altLang="zh-CN" dirty="0"/>
          </a:p>
        </p:txBody>
      </p:sp>
      <p:cxnSp>
        <p:nvCxnSpPr>
          <p:cNvPr id="4" name="直接箭头连接符 3"/>
          <p:cNvCxnSpPr/>
          <p:nvPr/>
        </p:nvCxnSpPr>
        <p:spPr>
          <a:xfrm flipV="1">
            <a:off x="2477477" y="2657231"/>
            <a:ext cx="1649046"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文本框 6"/>
          <p:cNvSpPr txBox="1"/>
          <p:nvPr/>
        </p:nvSpPr>
        <p:spPr>
          <a:xfrm>
            <a:off x="2579076" y="1703124"/>
            <a:ext cx="1445847" cy="954107"/>
          </a:xfrm>
          <a:prstGeom prst="rect">
            <a:avLst/>
          </a:prstGeom>
          <a:noFill/>
        </p:spPr>
        <p:txBody>
          <a:bodyPr wrap="square" rtlCol="0">
            <a:spAutoFit/>
          </a:bodyPr>
          <a:lstStyle/>
          <a:p>
            <a:r>
              <a:rPr lang="en-US" altLang="zh-CN" sz="2800" dirty="0"/>
              <a:t>Channel encoder</a:t>
            </a:r>
            <a:endParaRPr lang="zh-CN" altLang="en-US" sz="2800" dirty="0"/>
          </a:p>
        </p:txBody>
      </p:sp>
      <p:sp>
        <p:nvSpPr>
          <p:cNvPr id="9" name="文本框 8"/>
          <p:cNvSpPr txBox="1"/>
          <p:nvPr/>
        </p:nvSpPr>
        <p:spPr>
          <a:xfrm>
            <a:off x="4228122" y="2395621"/>
            <a:ext cx="2868246" cy="523220"/>
          </a:xfrm>
          <a:prstGeom prst="rect">
            <a:avLst/>
          </a:prstGeom>
          <a:noFill/>
        </p:spPr>
        <p:txBody>
          <a:bodyPr wrap="square" rtlCol="0">
            <a:spAutoFit/>
          </a:bodyPr>
          <a:lstStyle/>
          <a:p>
            <a:r>
              <a:rPr lang="en-US" altLang="zh-CN" sz="2800" dirty="0"/>
              <a:t>a </a:t>
            </a:r>
            <a:r>
              <a:rPr lang="en-US" altLang="zh-CN" sz="2800" dirty="0" err="1"/>
              <a:t>a</a:t>
            </a:r>
            <a:r>
              <a:rPr lang="en-US" altLang="zh-CN" sz="2800" dirty="0"/>
              <a:t> p </a:t>
            </a:r>
            <a:r>
              <a:rPr lang="en-US" altLang="zh-CN" sz="2800" dirty="0" err="1"/>
              <a:t>p</a:t>
            </a:r>
            <a:r>
              <a:rPr lang="en-US" altLang="zh-CN" sz="2800" dirty="0"/>
              <a:t> </a:t>
            </a:r>
            <a:r>
              <a:rPr lang="en-US" altLang="zh-CN" sz="2800" dirty="0" err="1"/>
              <a:t>p</a:t>
            </a:r>
            <a:r>
              <a:rPr lang="en-US" altLang="zh-CN" sz="2800" dirty="0"/>
              <a:t> </a:t>
            </a:r>
            <a:r>
              <a:rPr lang="en-US" altLang="zh-CN" sz="2800" dirty="0" err="1"/>
              <a:t>p</a:t>
            </a:r>
            <a:r>
              <a:rPr lang="en-US" altLang="zh-CN" sz="2800" dirty="0"/>
              <a:t> l </a:t>
            </a:r>
            <a:r>
              <a:rPr lang="en-US" altLang="zh-CN" sz="2800" dirty="0" err="1"/>
              <a:t>l</a:t>
            </a:r>
            <a:r>
              <a:rPr lang="en-US" altLang="zh-CN" sz="2800" dirty="0"/>
              <a:t> e </a:t>
            </a:r>
            <a:r>
              <a:rPr lang="en-US" altLang="zh-CN" sz="2800" dirty="0" err="1"/>
              <a:t>e</a:t>
            </a:r>
            <a:endParaRPr lang="zh-CN" altLang="en-US" sz="2800" dirty="0"/>
          </a:p>
        </p:txBody>
      </p:sp>
      <p:cxnSp>
        <p:nvCxnSpPr>
          <p:cNvPr id="10" name="直接箭头连接符 9"/>
          <p:cNvCxnSpPr/>
          <p:nvPr/>
        </p:nvCxnSpPr>
        <p:spPr>
          <a:xfrm flipV="1">
            <a:off x="6691922" y="2657229"/>
            <a:ext cx="1649046"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文本框 10"/>
          <p:cNvSpPr txBox="1"/>
          <p:nvPr/>
        </p:nvSpPr>
        <p:spPr>
          <a:xfrm>
            <a:off x="6895121" y="1918567"/>
            <a:ext cx="1445847" cy="523220"/>
          </a:xfrm>
          <a:prstGeom prst="rect">
            <a:avLst/>
          </a:prstGeom>
          <a:noFill/>
        </p:spPr>
        <p:txBody>
          <a:bodyPr wrap="square" rtlCol="0">
            <a:spAutoFit/>
          </a:bodyPr>
          <a:lstStyle/>
          <a:p>
            <a:r>
              <a:rPr lang="en-US" altLang="zh-CN" sz="2800" dirty="0"/>
              <a:t>Noise</a:t>
            </a:r>
            <a:endParaRPr lang="zh-CN" altLang="en-US" sz="2800" dirty="0"/>
          </a:p>
        </p:txBody>
      </p:sp>
      <p:sp>
        <p:nvSpPr>
          <p:cNvPr id="12" name="文本框 11"/>
          <p:cNvSpPr txBox="1"/>
          <p:nvPr/>
        </p:nvSpPr>
        <p:spPr>
          <a:xfrm>
            <a:off x="8413261" y="2395621"/>
            <a:ext cx="2868246" cy="523220"/>
          </a:xfrm>
          <a:prstGeom prst="rect">
            <a:avLst/>
          </a:prstGeom>
          <a:noFill/>
        </p:spPr>
        <p:txBody>
          <a:bodyPr wrap="square" rtlCol="0">
            <a:spAutoFit/>
          </a:bodyPr>
          <a:lstStyle/>
          <a:p>
            <a:r>
              <a:rPr lang="en-US" altLang="zh-CN" sz="2800" dirty="0"/>
              <a:t>a ? p ? p ? ? l ? </a:t>
            </a:r>
            <a:r>
              <a:rPr lang="en-US" altLang="zh-CN" sz="2800" dirty="0" err="1"/>
              <a:t>e</a:t>
            </a:r>
            <a:endParaRPr lang="zh-CN" altLang="en-US" sz="2800" dirty="0"/>
          </a:p>
        </p:txBody>
      </p:sp>
      <p:sp>
        <p:nvSpPr>
          <p:cNvPr id="13" name="右大括号 12"/>
          <p:cNvSpPr/>
          <p:nvPr/>
        </p:nvSpPr>
        <p:spPr>
          <a:xfrm rot="5400000">
            <a:off x="8633943" y="2827113"/>
            <a:ext cx="136976" cy="320432"/>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4" name="右大括号 13"/>
          <p:cNvSpPr/>
          <p:nvPr/>
        </p:nvSpPr>
        <p:spPr>
          <a:xfrm rot="5400000">
            <a:off x="9145851" y="2823002"/>
            <a:ext cx="136976" cy="320432"/>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5" name="右大括号 14"/>
          <p:cNvSpPr/>
          <p:nvPr/>
        </p:nvSpPr>
        <p:spPr>
          <a:xfrm rot="5400000">
            <a:off x="9610868" y="2823002"/>
            <a:ext cx="136976" cy="320432"/>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6" name="右大括号 15"/>
          <p:cNvSpPr/>
          <p:nvPr/>
        </p:nvSpPr>
        <p:spPr>
          <a:xfrm rot="5400000">
            <a:off x="10075885" y="2823002"/>
            <a:ext cx="136976" cy="320432"/>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7" name="右大括号 16"/>
          <p:cNvSpPr/>
          <p:nvPr/>
        </p:nvSpPr>
        <p:spPr>
          <a:xfrm rot="5400000">
            <a:off x="10540902" y="2830409"/>
            <a:ext cx="136976" cy="320432"/>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8" name="文本框 17"/>
          <p:cNvSpPr txBox="1"/>
          <p:nvPr/>
        </p:nvSpPr>
        <p:spPr>
          <a:xfrm>
            <a:off x="8542214" y="3176340"/>
            <a:ext cx="2352431" cy="523220"/>
          </a:xfrm>
          <a:prstGeom prst="rect">
            <a:avLst/>
          </a:prstGeom>
          <a:noFill/>
        </p:spPr>
        <p:txBody>
          <a:bodyPr wrap="square" rtlCol="0">
            <a:spAutoFit/>
          </a:bodyPr>
          <a:lstStyle/>
          <a:p>
            <a:r>
              <a:rPr lang="en-US" altLang="zh-CN" sz="2800" dirty="0"/>
              <a:t>a    p    </a:t>
            </a:r>
            <a:r>
              <a:rPr lang="en-US" altLang="zh-CN" sz="2800" dirty="0" err="1"/>
              <a:t>p</a:t>
            </a:r>
            <a:r>
              <a:rPr lang="en-US" altLang="zh-CN" sz="2800" dirty="0"/>
              <a:t>    l    e</a:t>
            </a:r>
            <a:endParaRPr lang="zh-CN" altLang="en-US" sz="2800" dirty="0"/>
          </a:p>
        </p:txBody>
      </p:sp>
      <p:sp>
        <p:nvSpPr>
          <p:cNvPr id="19" name="文本框 18"/>
          <p:cNvSpPr txBox="1"/>
          <p:nvPr/>
        </p:nvSpPr>
        <p:spPr>
          <a:xfrm>
            <a:off x="744414" y="2378762"/>
            <a:ext cx="2352431" cy="523220"/>
          </a:xfrm>
          <a:prstGeom prst="rect">
            <a:avLst/>
          </a:prstGeom>
          <a:noFill/>
        </p:spPr>
        <p:txBody>
          <a:bodyPr wrap="square" rtlCol="0">
            <a:spAutoFit/>
          </a:bodyPr>
          <a:lstStyle/>
          <a:p>
            <a:r>
              <a:rPr lang="en-US" altLang="zh-CN" sz="2800" dirty="0"/>
              <a:t>Say  apple  </a:t>
            </a:r>
          </a:p>
        </p:txBody>
      </p:sp>
      <p:sp>
        <p:nvSpPr>
          <p:cNvPr id="20" name="文本框 19"/>
          <p:cNvSpPr txBox="1"/>
          <p:nvPr/>
        </p:nvSpPr>
        <p:spPr>
          <a:xfrm>
            <a:off x="840152" y="4089921"/>
            <a:ext cx="10443307" cy="2246769"/>
          </a:xfrm>
          <a:prstGeom prst="rect">
            <a:avLst/>
          </a:prstGeom>
          <a:noFill/>
        </p:spPr>
        <p:txBody>
          <a:bodyPr wrap="square" rtlCol="0">
            <a:spAutoFit/>
          </a:bodyPr>
          <a:lstStyle/>
          <a:p>
            <a:r>
              <a:rPr lang="en-US" altLang="zh-CN" sz="2800" dirty="0"/>
              <a:t>There are two ways to ensure information communication: </a:t>
            </a:r>
          </a:p>
          <a:p>
            <a:endParaRPr lang="en-US" altLang="zh-CN" sz="2800" dirty="0"/>
          </a:p>
          <a:p>
            <a:r>
              <a:rPr lang="en-US" altLang="zh-CN" sz="2800" dirty="0"/>
              <a:t>1 increase signal/noise ratio</a:t>
            </a:r>
          </a:p>
          <a:p>
            <a:endParaRPr lang="en-US" altLang="zh-CN" sz="2800" dirty="0"/>
          </a:p>
          <a:p>
            <a:r>
              <a:rPr lang="en-US" altLang="zh-CN" sz="2800" dirty="0"/>
              <a:t>2 add redundancy.</a:t>
            </a:r>
            <a:endParaRPr lang="zh-CN" altLang="en-US" sz="2800" dirty="0"/>
          </a:p>
        </p:txBody>
      </p:sp>
    </p:spTree>
    <p:extLst>
      <p:ext uri="{BB962C8B-B14F-4D97-AF65-F5344CB8AC3E}">
        <p14:creationId xmlns:p14="http://schemas.microsoft.com/office/powerpoint/2010/main" val="187952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p:bldP spid="13" grpId="0" animBg="1"/>
      <p:bldP spid="14" grpId="0" animBg="1"/>
      <p:bldP spid="15" grpId="0" animBg="1"/>
      <p:bldP spid="16" grpId="0" animBg="1"/>
      <p:bldP spid="17" grpId="0" animBg="1"/>
      <p:bldP spid="18" grpId="0"/>
      <p:bldP spid="19" grpId="0"/>
      <p:bldP spid="20"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ADXL345 Accelerometer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Our ADXL345 can be set to measure values with a fixed 10-bit resolution, or using a 13-bit resolution at up to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16g. It can be interfaced to the BBB using I2C or SPI bus.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9776152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I2C Hardware in ADXL345 Accelerometer</a:t>
            </a:r>
          </a:p>
        </p:txBody>
      </p:sp>
      <p:pic>
        <p:nvPicPr>
          <p:cNvPr id="4" name="图片 3"/>
          <p:cNvPicPr>
            <a:picLocks noChangeAspect="1"/>
          </p:cNvPicPr>
          <p:nvPr/>
        </p:nvPicPr>
        <p:blipFill>
          <a:blip r:embed="rId2"/>
          <a:stretch>
            <a:fillRect/>
          </a:stretch>
        </p:blipFill>
        <p:spPr>
          <a:xfrm>
            <a:off x="3610946" y="1521559"/>
            <a:ext cx="4649677" cy="4413127"/>
          </a:xfrm>
          <a:prstGeom prst="rect">
            <a:avLst/>
          </a:prstGeom>
        </p:spPr>
      </p:pic>
      <p:sp>
        <p:nvSpPr>
          <p:cNvPr id="5" name="文本框 4"/>
          <p:cNvSpPr txBox="1"/>
          <p:nvPr/>
        </p:nvSpPr>
        <p:spPr>
          <a:xfrm>
            <a:off x="4552462" y="6176963"/>
            <a:ext cx="3087076" cy="461665"/>
          </a:xfrm>
          <a:prstGeom prst="rect">
            <a:avLst/>
          </a:prstGeom>
          <a:noFill/>
        </p:spPr>
        <p:txBody>
          <a:bodyPr wrap="square" rtlCol="0">
            <a:spAutoFit/>
          </a:bodyPr>
          <a:lstStyle/>
          <a:p>
            <a:r>
              <a:rPr lang="en-US" altLang="zh-CN" sz="2400" dirty="0"/>
              <a:t>I2C bus configuration</a:t>
            </a:r>
            <a:endParaRPr lang="zh-CN" altLang="en-US" sz="2400" dirty="0"/>
          </a:p>
        </p:txBody>
      </p:sp>
    </p:spTree>
    <p:extLst>
      <p:ext uri="{BB962C8B-B14F-4D97-AF65-F5344CB8AC3E}">
        <p14:creationId xmlns:p14="http://schemas.microsoft.com/office/powerpoint/2010/main" val="219557819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I2C Hardware in ADXL345 Accelerometer</a:t>
            </a:r>
          </a:p>
        </p:txBody>
      </p:sp>
      <p:sp>
        <p:nvSpPr>
          <p:cNvPr id="3" name="Content Placeholder 2"/>
          <p:cNvSpPr>
            <a:spLocks noGrp="1"/>
          </p:cNvSpPr>
          <p:nvPr>
            <p:ph idx="1"/>
          </p:nvPr>
        </p:nvSpPr>
        <p:spPr>
          <a:xfrm>
            <a:off x="838200" y="1825624"/>
            <a:ext cx="4616938" cy="4575175"/>
          </a:xfrm>
        </p:spPr>
        <p:txBody>
          <a:bodyPr>
            <a:normAutofit/>
          </a:bodyPr>
          <a:lstStyle/>
          <a:p>
            <a:pPr marL="0" indent="0">
              <a:buNone/>
            </a:pPr>
            <a:r>
              <a:rPr lang="en-US" dirty="0"/>
              <a:t>When CS input is tied high, the ADXL345 is placed in I2C mode, the breakout board contains the resistors that are required for the I2C bus to work correctly. The ADXL345’s ALT address (Alternate) pin is fixed to GND on the breakout board, placing the device at I2C address 0X53.</a:t>
            </a:r>
          </a:p>
        </p:txBody>
      </p:sp>
      <p:pic>
        <p:nvPicPr>
          <p:cNvPr id="4" name="图片 3"/>
          <p:cNvPicPr>
            <a:picLocks noChangeAspect="1"/>
          </p:cNvPicPr>
          <p:nvPr/>
        </p:nvPicPr>
        <p:blipFill>
          <a:blip r:embed="rId2"/>
          <a:stretch>
            <a:fillRect/>
          </a:stretch>
        </p:blipFill>
        <p:spPr>
          <a:xfrm>
            <a:off x="6206393" y="1605659"/>
            <a:ext cx="4936392" cy="4795140"/>
          </a:xfrm>
          <a:prstGeom prst="rect">
            <a:avLst/>
          </a:prstGeom>
        </p:spPr>
      </p:pic>
    </p:spTree>
    <p:extLst>
      <p:ext uri="{BB962C8B-B14F-4D97-AF65-F5344CB8AC3E}">
        <p14:creationId xmlns:p14="http://schemas.microsoft.com/office/powerpoint/2010/main" val="24506533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FBF3A-E1EF-4527-BF26-90E6053297C3}"/>
              </a:ext>
            </a:extLst>
          </p:cNvPr>
          <p:cNvSpPr>
            <a:spLocks noGrp="1"/>
          </p:cNvSpPr>
          <p:nvPr>
            <p:ph type="title"/>
          </p:nvPr>
        </p:nvSpPr>
        <p:spPr/>
        <p:txBody>
          <a:bodyPr/>
          <a:lstStyle/>
          <a:p>
            <a:r>
              <a:rPr lang="en-CA" dirty="0"/>
              <a:t>INT is </a:t>
            </a:r>
            <a:r>
              <a:rPr lang="en-US" dirty="0"/>
              <a:t>in ADXL345 Accelerometer</a:t>
            </a:r>
            <a:r>
              <a:rPr lang="en-CA" dirty="0"/>
              <a:t> </a:t>
            </a:r>
          </a:p>
        </p:txBody>
      </p:sp>
      <p:sp>
        <p:nvSpPr>
          <p:cNvPr id="3" name="内容占位符 2">
            <a:extLst>
              <a:ext uri="{FF2B5EF4-FFF2-40B4-BE49-F238E27FC236}">
                <a16:creationId xmlns:a16="http://schemas.microsoft.com/office/drawing/2014/main" id="{BEA91EBB-0CDA-41E9-884E-21B838C4FBB9}"/>
              </a:ext>
            </a:extLst>
          </p:cNvPr>
          <p:cNvSpPr>
            <a:spLocks noGrp="1"/>
          </p:cNvSpPr>
          <p:nvPr>
            <p:ph idx="1"/>
          </p:nvPr>
        </p:nvSpPr>
        <p:spPr>
          <a:xfrm>
            <a:off x="838200" y="1825624"/>
            <a:ext cx="6130696" cy="4754929"/>
          </a:xfrm>
        </p:spPr>
        <p:txBody>
          <a:bodyPr>
            <a:normAutofit lnSpcReduction="10000"/>
          </a:bodyPr>
          <a:lstStyle/>
          <a:p>
            <a:pPr marL="0" indent="0">
              <a:buNone/>
            </a:pPr>
            <a:r>
              <a:rPr lang="en-CA" dirty="0"/>
              <a:t>We know only master can initiate communication, and slave would never send data to master by its own initiative. But master can’t ask “do you have data for me” periodically since it will consume resources and may not go into sleep mode.</a:t>
            </a:r>
          </a:p>
          <a:p>
            <a:pPr marL="0" indent="0">
              <a:buNone/>
            </a:pPr>
            <a:r>
              <a:rPr lang="en-CA" dirty="0"/>
              <a:t>So slave has a way of telling the master, "I have the data." That's what the interrupt signal does. Slave has data, first send an interrupt signal to master, master then read the data sent by slave through I2C.</a:t>
            </a:r>
          </a:p>
        </p:txBody>
      </p:sp>
      <p:pic>
        <p:nvPicPr>
          <p:cNvPr id="4" name="图片 3">
            <a:extLst>
              <a:ext uri="{FF2B5EF4-FFF2-40B4-BE49-F238E27FC236}">
                <a16:creationId xmlns:a16="http://schemas.microsoft.com/office/drawing/2014/main" id="{DC3C6F9D-3FEE-4A78-A6E8-F992FBCA5E00}"/>
              </a:ext>
            </a:extLst>
          </p:cNvPr>
          <p:cNvPicPr>
            <a:picLocks noChangeAspect="1"/>
          </p:cNvPicPr>
          <p:nvPr/>
        </p:nvPicPr>
        <p:blipFill>
          <a:blip r:embed="rId2"/>
          <a:stretch>
            <a:fillRect/>
          </a:stretch>
        </p:blipFill>
        <p:spPr>
          <a:xfrm>
            <a:off x="7179911" y="1605659"/>
            <a:ext cx="3962874" cy="3849479"/>
          </a:xfrm>
          <a:prstGeom prst="rect">
            <a:avLst/>
          </a:prstGeom>
        </p:spPr>
      </p:pic>
      <p:sp>
        <p:nvSpPr>
          <p:cNvPr id="5" name="椭圆 4">
            <a:extLst>
              <a:ext uri="{FF2B5EF4-FFF2-40B4-BE49-F238E27FC236}">
                <a16:creationId xmlns:a16="http://schemas.microsoft.com/office/drawing/2014/main" id="{ABECFD15-3A5B-4A2E-BD74-4BE17BCF0DA2}"/>
              </a:ext>
            </a:extLst>
          </p:cNvPr>
          <p:cNvSpPr/>
          <p:nvPr/>
        </p:nvSpPr>
        <p:spPr>
          <a:xfrm>
            <a:off x="8995508" y="4597722"/>
            <a:ext cx="590062" cy="576063"/>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dirty="0"/>
          </a:p>
        </p:txBody>
      </p:sp>
    </p:spTree>
    <p:extLst>
      <p:ext uri="{BB962C8B-B14F-4D97-AF65-F5344CB8AC3E}">
        <p14:creationId xmlns:p14="http://schemas.microsoft.com/office/powerpoint/2010/main" val="13075564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FBF3A-E1EF-4527-BF26-90E6053297C3}"/>
              </a:ext>
            </a:extLst>
          </p:cNvPr>
          <p:cNvSpPr>
            <a:spLocks noGrp="1"/>
          </p:cNvSpPr>
          <p:nvPr>
            <p:ph type="title"/>
          </p:nvPr>
        </p:nvSpPr>
        <p:spPr/>
        <p:txBody>
          <a:bodyPr/>
          <a:lstStyle/>
          <a:p>
            <a:r>
              <a:rPr lang="en-CA" dirty="0"/>
              <a:t>INT</a:t>
            </a:r>
            <a:r>
              <a:rPr lang="en-US" dirty="0"/>
              <a:t> in ADXL345 Accelerometer</a:t>
            </a:r>
            <a:r>
              <a:rPr lang="en-CA" dirty="0"/>
              <a:t> </a:t>
            </a:r>
          </a:p>
        </p:txBody>
      </p:sp>
      <p:sp>
        <p:nvSpPr>
          <p:cNvPr id="3" name="内容占位符 2">
            <a:extLst>
              <a:ext uri="{FF2B5EF4-FFF2-40B4-BE49-F238E27FC236}">
                <a16:creationId xmlns:a16="http://schemas.microsoft.com/office/drawing/2014/main" id="{BEA91EBB-0CDA-41E9-884E-21B838C4FBB9}"/>
              </a:ext>
            </a:extLst>
          </p:cNvPr>
          <p:cNvSpPr>
            <a:spLocks noGrp="1"/>
          </p:cNvSpPr>
          <p:nvPr>
            <p:ph idx="1"/>
          </p:nvPr>
        </p:nvSpPr>
        <p:spPr>
          <a:xfrm>
            <a:off x="838200" y="1825624"/>
            <a:ext cx="6130696" cy="4754929"/>
          </a:xfrm>
        </p:spPr>
        <p:txBody>
          <a:bodyPr>
            <a:normAutofit/>
          </a:bodyPr>
          <a:lstStyle/>
          <a:p>
            <a:pPr marL="0" indent="0">
              <a:buNone/>
            </a:pPr>
            <a:r>
              <a:rPr lang="en-CA" dirty="0"/>
              <a:t>For low power application scenario, and slave trigger scenario, need to be designed in this way. For example, the capacitive touch screen can wake up the  the CPU which is dormant.</a:t>
            </a:r>
          </a:p>
        </p:txBody>
      </p:sp>
      <p:pic>
        <p:nvPicPr>
          <p:cNvPr id="4" name="图片 3">
            <a:extLst>
              <a:ext uri="{FF2B5EF4-FFF2-40B4-BE49-F238E27FC236}">
                <a16:creationId xmlns:a16="http://schemas.microsoft.com/office/drawing/2014/main" id="{DC3C6F9D-3FEE-4A78-A6E8-F992FBCA5E00}"/>
              </a:ext>
            </a:extLst>
          </p:cNvPr>
          <p:cNvPicPr>
            <a:picLocks noChangeAspect="1"/>
          </p:cNvPicPr>
          <p:nvPr/>
        </p:nvPicPr>
        <p:blipFill>
          <a:blip r:embed="rId2"/>
          <a:stretch>
            <a:fillRect/>
          </a:stretch>
        </p:blipFill>
        <p:spPr>
          <a:xfrm>
            <a:off x="7179911" y="1605659"/>
            <a:ext cx="3962874" cy="3849479"/>
          </a:xfrm>
          <a:prstGeom prst="rect">
            <a:avLst/>
          </a:prstGeom>
        </p:spPr>
      </p:pic>
      <p:sp>
        <p:nvSpPr>
          <p:cNvPr id="5" name="椭圆 4">
            <a:extLst>
              <a:ext uri="{FF2B5EF4-FFF2-40B4-BE49-F238E27FC236}">
                <a16:creationId xmlns:a16="http://schemas.microsoft.com/office/drawing/2014/main" id="{ABECFD15-3A5B-4A2E-BD74-4BE17BCF0DA2}"/>
              </a:ext>
            </a:extLst>
          </p:cNvPr>
          <p:cNvSpPr/>
          <p:nvPr/>
        </p:nvSpPr>
        <p:spPr>
          <a:xfrm>
            <a:off x="8995508" y="4597722"/>
            <a:ext cx="590062" cy="576063"/>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dirty="0"/>
          </a:p>
        </p:txBody>
      </p:sp>
    </p:spTree>
    <p:extLst>
      <p:ext uri="{BB962C8B-B14F-4D97-AF65-F5344CB8AC3E}">
        <p14:creationId xmlns:p14="http://schemas.microsoft.com/office/powerpoint/2010/main" val="5727905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in ADXL345 Accelerometer</a:t>
            </a:r>
          </a:p>
        </p:txBody>
      </p:sp>
      <p:sp>
        <p:nvSpPr>
          <p:cNvPr id="3" name="Content Placeholder 2"/>
          <p:cNvSpPr>
            <a:spLocks noGrp="1"/>
          </p:cNvSpPr>
          <p:nvPr>
            <p:ph idx="1"/>
          </p:nvPr>
        </p:nvSpPr>
        <p:spPr/>
        <p:txBody>
          <a:bodyPr/>
          <a:lstStyle/>
          <a:p>
            <a:pPr marL="0" indent="0">
              <a:buNone/>
            </a:pPr>
            <a:r>
              <a:rPr lang="en-US" dirty="0"/>
              <a:t>In I2C, the slave address is determined by the salve device itself. E.g. ADXL345 breakout board has the address 0X53, which is determined at manufacture.</a:t>
            </a:r>
          </a:p>
          <a:p>
            <a:endParaRPr lang="en-US" dirty="0"/>
          </a:p>
          <a:p>
            <a:pPr marL="0" indent="0">
              <a:buNone/>
            </a:pPr>
            <a:r>
              <a:rPr lang="en-US" dirty="0"/>
              <a:t>Many devices, including ADXL345, have selection inputs that allow you to alter this value within a defined range.</a:t>
            </a:r>
          </a:p>
        </p:txBody>
      </p:sp>
    </p:spTree>
    <p:extLst>
      <p:ext uri="{BB962C8B-B14F-4D97-AF65-F5344CB8AC3E}">
        <p14:creationId xmlns:p14="http://schemas.microsoft.com/office/powerpoint/2010/main" val="30019430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I2C Hardware</a:t>
            </a:r>
          </a:p>
        </p:txBody>
      </p:sp>
      <p:sp>
        <p:nvSpPr>
          <p:cNvPr id="3" name="Content Placeholder 2"/>
          <p:cNvSpPr>
            <a:spLocks noGrp="1"/>
          </p:cNvSpPr>
          <p:nvPr>
            <p:ph idx="1"/>
          </p:nvPr>
        </p:nvSpPr>
        <p:spPr/>
        <p:txBody>
          <a:bodyPr/>
          <a:lstStyle/>
          <a:p>
            <a:pPr marL="0" indent="0">
              <a:buNone/>
            </a:pPr>
            <a:r>
              <a:rPr lang="en-US" dirty="0"/>
              <a:t>I2C buses on BBB</a:t>
            </a:r>
          </a:p>
        </p:txBody>
      </p:sp>
      <p:graphicFrame>
        <p:nvGraphicFramePr>
          <p:cNvPr id="4" name="Table 3"/>
          <p:cNvGraphicFramePr>
            <a:graphicFrameLocks noGrp="1"/>
          </p:cNvGraphicFramePr>
          <p:nvPr>
            <p:extLst>
              <p:ext uri="{D42A27DB-BD31-4B8C-83A1-F6EECF244321}">
                <p14:modId xmlns:p14="http://schemas.microsoft.com/office/powerpoint/2010/main" val="1116317290"/>
              </p:ext>
            </p:extLst>
          </p:nvPr>
        </p:nvGraphicFramePr>
        <p:xfrm>
          <a:off x="1530849" y="2381412"/>
          <a:ext cx="9335956" cy="3657928"/>
        </p:xfrm>
        <a:graphic>
          <a:graphicData uri="http://schemas.openxmlformats.org/drawingml/2006/table">
            <a:tbl>
              <a:tblPr firstRow="1" bandRow="1">
                <a:tableStyleId>{073A0DAA-6AF3-43AB-8588-CEC1D06C72B9}</a:tableStyleId>
              </a:tblPr>
              <a:tblGrid>
                <a:gridCol w="1702668">
                  <a:extLst>
                    <a:ext uri="{9D8B030D-6E8A-4147-A177-3AD203B41FA5}">
                      <a16:colId xmlns:a16="http://schemas.microsoft.com/office/drawing/2014/main" val="2543537949"/>
                    </a:ext>
                  </a:extLst>
                </a:gridCol>
                <a:gridCol w="1908322">
                  <a:extLst>
                    <a:ext uri="{9D8B030D-6E8A-4147-A177-3AD203B41FA5}">
                      <a16:colId xmlns:a16="http://schemas.microsoft.com/office/drawing/2014/main" val="589065236"/>
                    </a:ext>
                  </a:extLst>
                </a:gridCol>
                <a:gridCol w="1908322">
                  <a:extLst>
                    <a:ext uri="{9D8B030D-6E8A-4147-A177-3AD203B41FA5}">
                      <a16:colId xmlns:a16="http://schemas.microsoft.com/office/drawing/2014/main" val="2721841616"/>
                    </a:ext>
                  </a:extLst>
                </a:gridCol>
                <a:gridCol w="1908322">
                  <a:extLst>
                    <a:ext uri="{9D8B030D-6E8A-4147-A177-3AD203B41FA5}">
                      <a16:colId xmlns:a16="http://schemas.microsoft.com/office/drawing/2014/main" val="1864100493"/>
                    </a:ext>
                  </a:extLst>
                </a:gridCol>
                <a:gridCol w="1908322">
                  <a:extLst>
                    <a:ext uri="{9D8B030D-6E8A-4147-A177-3AD203B41FA5}">
                      <a16:colId xmlns:a16="http://schemas.microsoft.com/office/drawing/2014/main" val="2690553860"/>
                    </a:ext>
                  </a:extLst>
                </a:gridCol>
              </a:tblGrid>
              <a:tr h="9144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H/W Bus</a:t>
                      </a:r>
                    </a:p>
                  </a:txBody>
                  <a:tcPr/>
                </a:tc>
                <a:tc>
                  <a:txBody>
                    <a:bodyPr/>
                    <a:lstStyle/>
                    <a:p>
                      <a:r>
                        <a:rPr lang="en-US" dirty="0"/>
                        <a:t>S/W</a:t>
                      </a:r>
                      <a:r>
                        <a:rPr lang="en-US" baseline="0" dirty="0"/>
                        <a:t> Device</a:t>
                      </a:r>
                      <a:endParaRPr lang="en-US" dirty="0"/>
                    </a:p>
                  </a:txBody>
                  <a:tcPr/>
                </a:tc>
                <a:tc>
                  <a:txBody>
                    <a:bodyPr/>
                    <a:lstStyle/>
                    <a:p>
                      <a:r>
                        <a:rPr lang="en-US" dirty="0"/>
                        <a:t>SDA PIN</a:t>
                      </a:r>
                    </a:p>
                  </a:txBody>
                  <a:tcPr/>
                </a:tc>
                <a:tc>
                  <a:txBody>
                    <a:bodyPr/>
                    <a:lstStyle/>
                    <a:p>
                      <a:r>
                        <a:rPr lang="en-US" dirty="0"/>
                        <a:t>SCL PIN</a:t>
                      </a:r>
                    </a:p>
                  </a:txBody>
                  <a:tcPr/>
                </a:tc>
                <a:tc>
                  <a:txBody>
                    <a:bodyPr/>
                    <a:lstStyle/>
                    <a:p>
                      <a:r>
                        <a:rPr lang="en-US" dirty="0"/>
                        <a:t>Description</a:t>
                      </a:r>
                    </a:p>
                  </a:txBody>
                  <a:tcPr/>
                </a:tc>
                <a:extLst>
                  <a:ext uri="{0D108BD9-81ED-4DB2-BD59-A6C34878D82A}">
                    <a16:rowId xmlns:a16="http://schemas.microsoft.com/office/drawing/2014/main" val="3995531649"/>
                  </a:ext>
                </a:extLst>
              </a:tr>
              <a:tr h="914482">
                <a:tc>
                  <a:txBody>
                    <a:bodyPr/>
                    <a:lstStyle/>
                    <a:p>
                      <a:pPr algn="l"/>
                      <a:r>
                        <a:rPr lang="en-US" dirty="0"/>
                        <a:t>I2C0</a:t>
                      </a:r>
                    </a:p>
                  </a:txBody>
                  <a:tcPr/>
                </a:tc>
                <a:tc>
                  <a:txBody>
                    <a:bodyPr/>
                    <a:lstStyle/>
                    <a:p>
                      <a:r>
                        <a:rPr lang="en-US" dirty="0"/>
                        <a:t>/dev/i2c-0</a:t>
                      </a:r>
                    </a:p>
                  </a:txBody>
                  <a:tcPr/>
                </a:tc>
                <a:tc>
                  <a:txBody>
                    <a:bodyPr/>
                    <a:lstStyle/>
                    <a:p>
                      <a:r>
                        <a:rPr lang="en-US" dirty="0"/>
                        <a:t>N/A</a:t>
                      </a:r>
                    </a:p>
                  </a:txBody>
                  <a:tcPr/>
                </a:tc>
                <a:tc>
                  <a:txBody>
                    <a:bodyPr/>
                    <a:lstStyle/>
                    <a:p>
                      <a:r>
                        <a:rPr lang="en-US" dirty="0"/>
                        <a:t>N/A</a:t>
                      </a:r>
                    </a:p>
                  </a:txBody>
                  <a:tcPr/>
                </a:tc>
                <a:tc>
                  <a:txBody>
                    <a:bodyPr/>
                    <a:lstStyle/>
                    <a:p>
                      <a:r>
                        <a:rPr lang="en-US" dirty="0"/>
                        <a:t>Internal bus for HDMI control</a:t>
                      </a:r>
                    </a:p>
                  </a:txBody>
                  <a:tcPr/>
                </a:tc>
                <a:extLst>
                  <a:ext uri="{0D108BD9-81ED-4DB2-BD59-A6C34878D82A}">
                    <a16:rowId xmlns:a16="http://schemas.microsoft.com/office/drawing/2014/main" val="3190436584"/>
                  </a:ext>
                </a:extLst>
              </a:tr>
              <a:tr h="914482">
                <a:tc>
                  <a:txBody>
                    <a:bodyPr/>
                    <a:lstStyle/>
                    <a:p>
                      <a:r>
                        <a:rPr lang="en-US" dirty="0"/>
                        <a:t>I2C1</a:t>
                      </a:r>
                    </a:p>
                  </a:txBody>
                  <a:tcPr/>
                </a:tc>
                <a:tc>
                  <a:txBody>
                    <a:bodyPr/>
                    <a:lstStyle/>
                    <a:p>
                      <a:r>
                        <a:rPr lang="en-US" dirty="0"/>
                        <a:t>/dev/i2c-2</a:t>
                      </a:r>
                    </a:p>
                  </a:txBody>
                  <a:tcPr/>
                </a:tc>
                <a:tc>
                  <a:txBody>
                    <a:bodyPr/>
                    <a:lstStyle/>
                    <a:p>
                      <a:r>
                        <a:rPr lang="en-US" dirty="0"/>
                        <a:t>P9_18</a:t>
                      </a:r>
                    </a:p>
                  </a:txBody>
                  <a:tcPr/>
                </a:tc>
                <a:tc>
                  <a:txBody>
                    <a:bodyPr/>
                    <a:lstStyle/>
                    <a:p>
                      <a:r>
                        <a:rPr lang="en-US" dirty="0"/>
                        <a:t>P9_17</a:t>
                      </a:r>
                    </a:p>
                  </a:txBody>
                  <a:tcPr/>
                </a:tc>
                <a:tc>
                  <a:txBody>
                    <a:bodyPr/>
                    <a:lstStyle/>
                    <a:p>
                      <a:r>
                        <a:rPr lang="en-US" dirty="0"/>
                        <a:t>General I2C bus</a:t>
                      </a:r>
                      <a:r>
                        <a:rPr lang="en-US" baseline="0" dirty="0"/>
                        <a:t>.</a:t>
                      </a:r>
                    </a:p>
                    <a:p>
                      <a:r>
                        <a:rPr lang="en-US" baseline="0" dirty="0"/>
                        <a:t>Disable by default</a:t>
                      </a:r>
                      <a:endParaRPr lang="en-US" dirty="0"/>
                    </a:p>
                  </a:txBody>
                  <a:tcPr/>
                </a:tc>
                <a:extLst>
                  <a:ext uri="{0D108BD9-81ED-4DB2-BD59-A6C34878D82A}">
                    <a16:rowId xmlns:a16="http://schemas.microsoft.com/office/drawing/2014/main" val="650459125"/>
                  </a:ext>
                </a:extLst>
              </a:tr>
              <a:tr h="914482">
                <a:tc>
                  <a:txBody>
                    <a:bodyPr/>
                    <a:lstStyle/>
                    <a:p>
                      <a:r>
                        <a:rPr lang="en-US" dirty="0"/>
                        <a:t>I2C2</a:t>
                      </a:r>
                    </a:p>
                  </a:txBody>
                  <a:tcPr/>
                </a:tc>
                <a:tc>
                  <a:txBody>
                    <a:bodyPr/>
                    <a:lstStyle/>
                    <a:p>
                      <a:r>
                        <a:rPr lang="en-US" dirty="0"/>
                        <a:t>/dev/i2c-1</a:t>
                      </a:r>
                    </a:p>
                  </a:txBody>
                  <a:tcPr/>
                </a:tc>
                <a:tc>
                  <a:txBody>
                    <a:bodyPr/>
                    <a:lstStyle/>
                    <a:p>
                      <a:r>
                        <a:rPr lang="en-US" dirty="0"/>
                        <a:t>P9_20</a:t>
                      </a:r>
                    </a:p>
                  </a:txBody>
                  <a:tcPr/>
                </a:tc>
                <a:tc>
                  <a:txBody>
                    <a:bodyPr/>
                    <a:lstStyle/>
                    <a:p>
                      <a:r>
                        <a:rPr lang="en-US" dirty="0"/>
                        <a:t>P9_19</a:t>
                      </a:r>
                    </a:p>
                  </a:txBody>
                  <a:tcPr/>
                </a:tc>
                <a:tc>
                  <a:txBody>
                    <a:bodyPr/>
                    <a:lstStyle/>
                    <a:p>
                      <a:r>
                        <a:rPr lang="en-US" dirty="0"/>
                        <a:t>General I2C bus</a:t>
                      </a:r>
                      <a:r>
                        <a:rPr lang="en-US" baseline="0" dirty="0"/>
                        <a:t>.</a:t>
                      </a:r>
                    </a:p>
                    <a:p>
                      <a:r>
                        <a:rPr lang="en-US" baseline="0" dirty="0"/>
                        <a:t>Enable by default</a:t>
                      </a:r>
                      <a:endParaRPr lang="en-US" dirty="0"/>
                    </a:p>
                    <a:p>
                      <a:endParaRPr lang="en-US" dirty="0"/>
                    </a:p>
                  </a:txBody>
                  <a:tcPr/>
                </a:tc>
                <a:extLst>
                  <a:ext uri="{0D108BD9-81ED-4DB2-BD59-A6C34878D82A}">
                    <a16:rowId xmlns:a16="http://schemas.microsoft.com/office/drawing/2014/main" val="2959117102"/>
                  </a:ext>
                </a:extLst>
              </a:tr>
            </a:tbl>
          </a:graphicData>
        </a:graphic>
      </p:graphicFrame>
    </p:spTree>
    <p:extLst>
      <p:ext uri="{BB962C8B-B14F-4D97-AF65-F5344CB8AC3E}">
        <p14:creationId xmlns:p14="http://schemas.microsoft.com/office/powerpoint/2010/main" val="37940539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I2C Hardware</a:t>
            </a:r>
          </a:p>
        </p:txBody>
      </p:sp>
      <p:sp>
        <p:nvSpPr>
          <p:cNvPr id="3" name="Content Placeholder 2"/>
          <p:cNvSpPr>
            <a:spLocks noGrp="1"/>
          </p:cNvSpPr>
          <p:nvPr>
            <p:ph idx="1"/>
          </p:nvPr>
        </p:nvSpPr>
        <p:spPr>
          <a:xfrm>
            <a:off x="838200" y="1825625"/>
            <a:ext cx="10515600" cy="4821360"/>
          </a:xfrm>
        </p:spPr>
        <p:txBody>
          <a:bodyPr>
            <a:normAutofit/>
          </a:bodyPr>
          <a:lstStyle/>
          <a:p>
            <a:pPr marL="0" indent="0">
              <a:buNone/>
            </a:pPr>
            <a:r>
              <a:rPr lang="en-US" dirty="0"/>
              <a:t>Linux provide i2c-tools for interfacing to I2C bus devices. This tools is already installed on BBB, but we can update them.</a:t>
            </a:r>
          </a:p>
          <a:p>
            <a:endParaRPr lang="en-US" dirty="0"/>
          </a:p>
          <a:p>
            <a:pPr marL="0" indent="0">
              <a:buNone/>
            </a:pPr>
            <a:r>
              <a:rPr lang="en-US" dirty="0"/>
              <a:t>The first step: </a:t>
            </a:r>
            <a:r>
              <a:rPr lang="en-US" dirty="0">
                <a:solidFill>
                  <a:srgbClr val="FF0000"/>
                </a:solidFill>
              </a:rPr>
              <a:t>i2cdetect</a:t>
            </a:r>
            <a:r>
              <a:rPr lang="en-US" dirty="0"/>
              <a:t> to detect the device is present on the bus</a:t>
            </a:r>
          </a:p>
          <a:p>
            <a:pPr marL="0" indent="0">
              <a:buNone/>
            </a:pPr>
            <a:r>
              <a:rPr lang="en-US" dirty="0"/>
              <a:t>If ADXL sensor is physically connected to the I2C bus (I2C2), the I2C2 bus can be probed (/dev/i2c-1)</a:t>
            </a:r>
          </a:p>
          <a:p>
            <a:pPr marL="0" indent="0">
              <a:buNone/>
            </a:pPr>
            <a:r>
              <a:rPr lang="en-US" dirty="0"/>
              <a:t>$ i2cdetect –y –r 1</a:t>
            </a:r>
          </a:p>
          <a:p>
            <a:endParaRPr lang="en-US" dirty="0"/>
          </a:p>
        </p:txBody>
      </p:sp>
    </p:spTree>
    <p:extLst>
      <p:ext uri="{BB962C8B-B14F-4D97-AF65-F5344CB8AC3E}">
        <p14:creationId xmlns:p14="http://schemas.microsoft.com/office/powerpoint/2010/main" val="21944985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100" y="978102"/>
            <a:ext cx="10588434" cy="1062644"/>
          </a:xfrm>
        </p:spPr>
        <p:txBody>
          <a:bodyPr anchor="b">
            <a:normAutofit/>
          </a:bodyPr>
          <a:lstStyle/>
          <a:p>
            <a:r>
              <a:rPr lang="en-US" dirty="0"/>
              <a:t>I2C Hardware</a:t>
            </a:r>
          </a:p>
        </p:txBody>
      </p:sp>
      <p:pic>
        <p:nvPicPr>
          <p:cNvPr id="4" name="图片 3">
            <a:extLst>
              <a:ext uri="{FF2B5EF4-FFF2-40B4-BE49-F238E27FC236}">
                <a16:creationId xmlns:a16="http://schemas.microsoft.com/office/drawing/2014/main" id="{BE99FCBF-DE02-43EC-8926-BACA3F09BF00}"/>
              </a:ext>
            </a:extLst>
          </p:cNvPr>
          <p:cNvPicPr>
            <a:picLocks noChangeAspect="1"/>
          </p:cNvPicPr>
          <p:nvPr/>
        </p:nvPicPr>
        <p:blipFill>
          <a:blip r:embed="rId2"/>
          <a:stretch>
            <a:fillRect/>
          </a:stretch>
        </p:blipFill>
        <p:spPr>
          <a:xfrm>
            <a:off x="1114023" y="2811104"/>
            <a:ext cx="3366480" cy="1767401"/>
          </a:xfrm>
          <a:prstGeom prst="rect">
            <a:avLst/>
          </a:prstGeom>
        </p:spPr>
      </p:pic>
      <p:sp>
        <p:nvSpPr>
          <p:cNvPr id="3" name="Content Placeholder 2"/>
          <p:cNvSpPr>
            <a:spLocks noGrp="1"/>
          </p:cNvSpPr>
          <p:nvPr>
            <p:ph idx="1"/>
          </p:nvPr>
        </p:nvSpPr>
        <p:spPr>
          <a:xfrm>
            <a:off x="4955354" y="2682432"/>
            <a:ext cx="6465315" cy="4082251"/>
          </a:xfrm>
        </p:spPr>
        <p:txBody>
          <a:bodyPr>
            <a:normAutofit fontScale="92500" lnSpcReduction="10000"/>
          </a:bodyPr>
          <a:lstStyle/>
          <a:p>
            <a:pPr marL="0" indent="0">
              <a:buNone/>
            </a:pPr>
            <a:r>
              <a:rPr lang="en-US" dirty="0"/>
              <a:t>When -- is displayed, the address was probed but no device responded, when UU is displayed, probing was skipped, as the address is already in use by a driver. And if the device is functioning and correctly wired, it will appear at its predefined address, which is 0X53.</a:t>
            </a:r>
          </a:p>
          <a:p>
            <a:endParaRPr lang="en-US" dirty="0"/>
          </a:p>
          <a:p>
            <a:pPr marL="0" indent="0">
              <a:buNone/>
            </a:pPr>
            <a:r>
              <a:rPr lang="en-US" dirty="0"/>
              <a:t>Running i2cdetect on the internal I2C0 will highlight there is a device at 0X34 which related to the consumer electronics control (CEC) interface on the HDMI.</a:t>
            </a:r>
          </a:p>
        </p:txBody>
      </p:sp>
    </p:spTree>
    <p:extLst>
      <p:ext uri="{BB962C8B-B14F-4D97-AF65-F5344CB8AC3E}">
        <p14:creationId xmlns:p14="http://schemas.microsoft.com/office/powerpoint/2010/main" val="408631302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I2C Hardware</a:t>
            </a:r>
          </a:p>
        </p:txBody>
      </p:sp>
      <p:sp>
        <p:nvSpPr>
          <p:cNvPr id="3" name="Content Placeholder 2"/>
          <p:cNvSpPr>
            <a:spLocks noGrp="1"/>
          </p:cNvSpPr>
          <p:nvPr>
            <p:ph idx="1"/>
          </p:nvPr>
        </p:nvSpPr>
        <p:spPr/>
        <p:txBody>
          <a:bodyPr/>
          <a:lstStyle/>
          <a:p>
            <a:pPr marL="0" indent="0">
              <a:buNone/>
            </a:pPr>
            <a:r>
              <a:rPr lang="en-US" dirty="0"/>
              <a:t>We can enable i2c-2 (I2C1) as a second public I2C bus.</a:t>
            </a:r>
          </a:p>
          <a:p>
            <a:pPr marL="0" indent="0">
              <a:buNone/>
            </a:pPr>
            <a:r>
              <a:rPr lang="en-US" dirty="0"/>
              <a:t>/dev$ </a:t>
            </a:r>
            <a:r>
              <a:rPr lang="en-US" dirty="0" err="1"/>
              <a:t>sudo</a:t>
            </a:r>
            <a:r>
              <a:rPr lang="en-US" dirty="0"/>
              <a:t> </a:t>
            </a:r>
            <a:r>
              <a:rPr lang="en-US" dirty="0" err="1"/>
              <a:t>sh</a:t>
            </a:r>
            <a:r>
              <a:rPr lang="en-US" dirty="0"/>
              <a:t> –c “echo BB-I2C1 &gt; $SLOTS”</a:t>
            </a:r>
          </a:p>
          <a:p>
            <a:pPr marL="0" indent="0">
              <a:buNone/>
            </a:pPr>
            <a:r>
              <a:rPr lang="en-US" dirty="0"/>
              <a:t>/dev$ ls i2*</a:t>
            </a:r>
          </a:p>
          <a:p>
            <a:pPr marL="0" indent="0">
              <a:buNone/>
            </a:pPr>
            <a:r>
              <a:rPr lang="en-US" dirty="0"/>
              <a:t>i2c-0 i2c-1 i2c-2</a:t>
            </a:r>
          </a:p>
        </p:txBody>
      </p:sp>
    </p:spTree>
    <p:extLst>
      <p:ext uri="{BB962C8B-B14F-4D97-AF65-F5344CB8AC3E}">
        <p14:creationId xmlns:p14="http://schemas.microsoft.com/office/powerpoint/2010/main" val="2210769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632254" y="889052"/>
            <a:ext cx="10515600" cy="5708040"/>
          </a:xfrm>
        </p:spPr>
        <p:txBody>
          <a:bodyPr>
            <a:normAutofit/>
          </a:bodyPr>
          <a:lstStyle/>
          <a:p>
            <a:pPr marL="0" indent="0">
              <a:buNone/>
            </a:pPr>
            <a:r>
              <a:rPr lang="en-US" altLang="zh-CN" dirty="0"/>
              <a:t>In digital encoder: map the binary information sequence into signal waveforms. It means use different waveforms to represent different bit information. </a:t>
            </a:r>
          </a:p>
          <a:p>
            <a:endParaRPr lang="en-US" altLang="zh-CN" dirty="0"/>
          </a:p>
          <a:p>
            <a:pPr marL="0" indent="0">
              <a:buNone/>
            </a:pPr>
            <a:r>
              <a:rPr lang="en-US" altLang="zh-CN" dirty="0"/>
              <a:t>Say we want to play a melody with four tones (00, 01 ,10 ,11). We play 100 tones per second, so the symbol rate is 100 symbol or baud/s, each tone is represented by two bits. Which bit rate is 200 bit/s</a:t>
            </a:r>
          </a:p>
          <a:p>
            <a:endParaRPr lang="en-US" altLang="zh-CN" dirty="0"/>
          </a:p>
        </p:txBody>
      </p:sp>
    </p:spTree>
    <p:extLst>
      <p:ext uri="{BB962C8B-B14F-4D97-AF65-F5344CB8AC3E}">
        <p14:creationId xmlns:p14="http://schemas.microsoft.com/office/powerpoint/2010/main" val="10366934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I2C Hardware</a:t>
            </a:r>
          </a:p>
        </p:txBody>
      </p:sp>
      <p:sp>
        <p:nvSpPr>
          <p:cNvPr id="3" name="Content Placeholder 2"/>
          <p:cNvSpPr>
            <a:spLocks noGrp="1"/>
          </p:cNvSpPr>
          <p:nvPr>
            <p:ph idx="1"/>
          </p:nvPr>
        </p:nvSpPr>
        <p:spPr/>
        <p:txBody>
          <a:bodyPr/>
          <a:lstStyle/>
          <a:p>
            <a:pPr marL="0" indent="0">
              <a:buNone/>
            </a:pPr>
            <a:r>
              <a:rPr lang="en-US" dirty="0">
                <a:solidFill>
                  <a:srgbClr val="FF0000"/>
                </a:solidFill>
              </a:rPr>
              <a:t>i2cdump</a:t>
            </a:r>
            <a:r>
              <a:rPr lang="en-US" dirty="0"/>
              <a:t>, this command can be used to read in the values of the registers and display them in a hexadecimal form consult the datasheet for slave device before using this command, since in certain modes i2cdump will write to the device.</a:t>
            </a:r>
            <a:endParaRPr lang="en-US" dirty="0">
              <a:solidFill>
                <a:srgbClr val="FF0000"/>
              </a:solidFill>
            </a:endParaRPr>
          </a:p>
        </p:txBody>
      </p:sp>
    </p:spTree>
    <p:extLst>
      <p:ext uri="{BB962C8B-B14F-4D97-AF65-F5344CB8AC3E}">
        <p14:creationId xmlns:p14="http://schemas.microsoft.com/office/powerpoint/2010/main" val="15056227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I2C Hardware</a:t>
            </a:r>
          </a:p>
        </p:txBody>
      </p:sp>
      <p:sp>
        <p:nvSpPr>
          <p:cNvPr id="3" name="Content Placeholder 2"/>
          <p:cNvSpPr>
            <a:spLocks noGrp="1"/>
          </p:cNvSpPr>
          <p:nvPr>
            <p:ph idx="1"/>
          </p:nvPr>
        </p:nvSpPr>
        <p:spPr/>
        <p:txBody>
          <a:bodyPr/>
          <a:lstStyle/>
          <a:p>
            <a:pPr marL="0" indent="0">
              <a:buNone/>
            </a:pPr>
            <a:r>
              <a:rPr lang="en-US" altLang="zh-CN" dirty="0">
                <a:solidFill>
                  <a:srgbClr val="FF0000"/>
                </a:solidFill>
              </a:rPr>
              <a:t>i</a:t>
            </a:r>
            <a:r>
              <a:rPr lang="en-US" dirty="0">
                <a:solidFill>
                  <a:srgbClr val="FF0000"/>
                </a:solidFill>
              </a:rPr>
              <a:t>2cget</a:t>
            </a:r>
            <a:r>
              <a:rPr lang="en-US" dirty="0"/>
              <a:t>, it can be used to read the value of a register in order to test the device, or as an input for Linux shell scripts.</a:t>
            </a:r>
          </a:p>
          <a:p>
            <a:pPr marL="0" indent="0">
              <a:buNone/>
            </a:pPr>
            <a:r>
              <a:rPr lang="en-US" dirty="0"/>
              <a:t>E.g. to read the DEVIO of attached device</a:t>
            </a:r>
          </a:p>
          <a:p>
            <a:pPr marL="0" indent="0">
              <a:buNone/>
            </a:pPr>
            <a:r>
              <a:rPr lang="en-US" dirty="0"/>
              <a:t>$ i2cget –y 1 0X53 0X00 0Xe5</a:t>
            </a:r>
          </a:p>
        </p:txBody>
      </p:sp>
    </p:spTree>
    <p:extLst>
      <p:ext uri="{BB962C8B-B14F-4D97-AF65-F5344CB8AC3E}">
        <p14:creationId xmlns:p14="http://schemas.microsoft.com/office/powerpoint/2010/main" val="10547778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I2C Hardware</a:t>
            </a:r>
          </a:p>
        </p:txBody>
      </p:sp>
      <p:sp>
        <p:nvSpPr>
          <p:cNvPr id="3" name="Content Placeholder 2"/>
          <p:cNvSpPr>
            <a:spLocks noGrp="1"/>
          </p:cNvSpPr>
          <p:nvPr>
            <p:ph idx="1"/>
          </p:nvPr>
        </p:nvSpPr>
        <p:spPr/>
        <p:txBody>
          <a:bodyPr/>
          <a:lstStyle/>
          <a:p>
            <a:pPr marL="0" indent="0">
              <a:buNone/>
            </a:pPr>
            <a:r>
              <a:rPr lang="en-US" dirty="0">
                <a:solidFill>
                  <a:srgbClr val="FF0000"/>
                </a:solidFill>
              </a:rPr>
              <a:t>i2cset</a:t>
            </a:r>
            <a:r>
              <a:rPr lang="en-US" dirty="0"/>
              <a:t>, it can be used to set a register.</a:t>
            </a:r>
          </a:p>
          <a:p>
            <a:pPr marL="0" indent="0">
              <a:buNone/>
            </a:pPr>
            <a:r>
              <a:rPr lang="en-US" dirty="0"/>
              <a:t>E.g. to take the ADXL345 out of power saving mode, by writing 0X08 to the </a:t>
            </a:r>
            <a:r>
              <a:rPr lang="en-US" dirty="0" err="1"/>
              <a:t>power_CTL</a:t>
            </a:r>
            <a:r>
              <a:rPr lang="en-US" dirty="0"/>
              <a:t> register, which at 0X2D</a:t>
            </a:r>
          </a:p>
          <a:p>
            <a:pPr marL="0" indent="0">
              <a:buNone/>
            </a:pPr>
            <a:r>
              <a:rPr lang="en-US" dirty="0"/>
              <a:t>$ i2cset –y 1 0X53 0X2D 0X08</a:t>
            </a:r>
          </a:p>
          <a:p>
            <a:pPr marL="0" indent="0">
              <a:buNone/>
            </a:pPr>
            <a:r>
              <a:rPr lang="en-US" dirty="0"/>
              <a:t>$ i2cget –y 1 0X53 0X2D 0X08</a:t>
            </a:r>
          </a:p>
        </p:txBody>
      </p:sp>
    </p:spTree>
    <p:extLst>
      <p:ext uri="{BB962C8B-B14F-4D97-AF65-F5344CB8AC3E}">
        <p14:creationId xmlns:p14="http://schemas.microsoft.com/office/powerpoint/2010/main" val="13769810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Interfacing Guide</a:t>
            </a:r>
          </a:p>
        </p:txBody>
      </p:sp>
      <p:sp>
        <p:nvSpPr>
          <p:cNvPr id="3" name="Content Placeholder 2"/>
          <p:cNvSpPr>
            <a:spLocks noGrp="1"/>
          </p:cNvSpPr>
          <p:nvPr>
            <p:ph idx="1"/>
          </p:nvPr>
        </p:nvSpPr>
        <p:spPr/>
        <p:txBody>
          <a:bodyPr/>
          <a:lstStyle/>
          <a:p>
            <a:pPr marL="0" indent="0">
              <a:buNone/>
            </a:pPr>
            <a:r>
              <a:rPr lang="en-US" dirty="0"/>
              <a:t>Watch the video from the following link</a:t>
            </a:r>
          </a:p>
          <a:p>
            <a:pPr marL="0" indent="0">
              <a:buNone/>
            </a:pPr>
            <a:r>
              <a:rPr lang="en-US" dirty="0">
                <a:hlinkClick r:id="rId2"/>
              </a:rPr>
              <a:t>https://www.youtube.com/watch?v=8C2zk6B-eLU</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018004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107093" y="1871800"/>
            <a:ext cx="11625908" cy="2862400"/>
          </a:xfrm>
          <a:prstGeom prst="rect">
            <a:avLst/>
          </a:prstGeom>
          <a:solidFill>
            <a:srgbClr val="FFFFFF"/>
          </a:solidFill>
          <a:ln>
            <a:noFill/>
          </a:ln>
        </p:spPr>
        <p:txBody>
          <a:bodyPr spcFirstLastPara="1" wrap="square" lIns="121897" tIns="121897" rIns="121897" bIns="121897" anchor="ctr" anchorCtr="0">
            <a:noAutofit/>
          </a:bodyPr>
          <a:lstStyle/>
          <a:p>
            <a:pPr lvl="0"/>
            <a:r>
              <a:rPr lang="en-US" sz="6400" dirty="0"/>
              <a:t>Session – </a:t>
            </a:r>
            <a:r>
              <a:rPr lang="en-US" sz="6400"/>
              <a:t>February 8</a:t>
            </a:r>
            <a:endParaRPr sz="6400" dirty="0"/>
          </a:p>
        </p:txBody>
      </p:sp>
      <p:pic>
        <p:nvPicPr>
          <p:cNvPr id="4" name="Picture 3"/>
          <p:cNvPicPr>
            <a:picLocks noChangeAspect="1"/>
          </p:cNvPicPr>
          <p:nvPr/>
        </p:nvPicPr>
        <p:blipFill>
          <a:blip r:embed="rId3"/>
          <a:stretch>
            <a:fillRect/>
          </a:stretch>
        </p:blipFill>
        <p:spPr>
          <a:xfrm>
            <a:off x="459001" y="5638800"/>
            <a:ext cx="1622156" cy="1219200"/>
          </a:xfrm>
          <a:prstGeom prst="rect">
            <a:avLst/>
          </a:prstGeom>
        </p:spPr>
      </p:pic>
    </p:spTree>
    <p:extLst>
      <p:ext uri="{BB962C8B-B14F-4D97-AF65-F5344CB8AC3E}">
        <p14:creationId xmlns:p14="http://schemas.microsoft.com/office/powerpoint/2010/main" val="36056678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ltLang="zh-CN" dirty="0">
                <a:sym typeface="+mn-ea"/>
              </a:rPr>
              <a:t>ESE 3014 </a:t>
            </a:r>
            <a:br>
              <a:rPr lang="en-US" altLang="zh-CN" dirty="0">
                <a:sym typeface="+mn-ea"/>
              </a:rPr>
            </a:br>
            <a:r>
              <a:rPr lang="en-US" altLang="zh-CN" dirty="0">
                <a:sym typeface="+mn-ea"/>
              </a:rPr>
              <a:t>  the SPI protocol and establishing communications between devices using SPI</a:t>
            </a:r>
            <a:endParaRPr lang="en-CA" altLang="en-US" dirty="0"/>
          </a:p>
        </p:txBody>
      </p:sp>
    </p:spTree>
    <p:extLst>
      <p:ext uri="{BB962C8B-B14F-4D97-AF65-F5344CB8AC3E}">
        <p14:creationId xmlns:p14="http://schemas.microsoft.com/office/powerpoint/2010/main" val="7352053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a:t>
            </a:r>
          </a:p>
        </p:txBody>
      </p:sp>
      <p:sp>
        <p:nvSpPr>
          <p:cNvPr id="3" name="Content Placeholder 2"/>
          <p:cNvSpPr>
            <a:spLocks noGrp="1"/>
          </p:cNvSpPr>
          <p:nvPr>
            <p:ph idx="1"/>
          </p:nvPr>
        </p:nvSpPr>
        <p:spPr>
          <a:xfrm>
            <a:off x="838200" y="1825624"/>
            <a:ext cx="4940808" cy="4895215"/>
          </a:xfrm>
        </p:spPr>
        <p:txBody>
          <a:bodyPr>
            <a:normAutofit fontScale="92500"/>
          </a:bodyPr>
          <a:lstStyle/>
          <a:p>
            <a:pPr marL="0" indent="0">
              <a:buNone/>
            </a:pPr>
            <a:r>
              <a:rPr lang="en-US" dirty="0"/>
              <a:t>The Serial Peripheral Interface (SPI) bus is a fast, full duplex synchronous serial data link that enables devices such as the BBB to communicate with other device over short distances.</a:t>
            </a:r>
          </a:p>
          <a:p>
            <a:pPr marL="0" indent="0">
              <a:buNone/>
            </a:pPr>
            <a:r>
              <a:rPr lang="en-US" dirty="0"/>
              <a:t>Like I2C, the SPI bus is synchronous, but SPI is full duplex. This means that it can transmit and receive data at the same time, by separate lines for both sending data and receiving data (as we’ll see MOSI and MISO).</a:t>
            </a:r>
          </a:p>
          <a:p>
            <a:pPr marL="0" indent="0">
              <a:buNone/>
            </a:pPr>
            <a:endParaRPr lang="en-US" dirty="0"/>
          </a:p>
          <a:p>
            <a:endParaRPr lang="en-US" dirty="0"/>
          </a:p>
        </p:txBody>
      </p:sp>
      <p:pic>
        <p:nvPicPr>
          <p:cNvPr id="4" name="Picture 4">
            <a:extLst>
              <a:ext uri="{FF2B5EF4-FFF2-40B4-BE49-F238E27FC236}">
                <a16:creationId xmlns:a16="http://schemas.microsoft.com/office/drawing/2014/main" id="{FF3D6F1C-2BD7-46FB-B5B7-FF1C1908B3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266416" y="1825625"/>
            <a:ext cx="5324504" cy="3620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30517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a:t>
            </a:r>
          </a:p>
        </p:txBody>
      </p:sp>
      <p:sp>
        <p:nvSpPr>
          <p:cNvPr id="3" name="Content Placeholder 2"/>
          <p:cNvSpPr>
            <a:spLocks noGrp="1"/>
          </p:cNvSpPr>
          <p:nvPr>
            <p:ph idx="1"/>
          </p:nvPr>
        </p:nvSpPr>
        <p:spPr>
          <a:xfrm>
            <a:off x="838200" y="1825625"/>
            <a:ext cx="7176507" cy="4642082"/>
          </a:xfrm>
        </p:spPr>
        <p:txBody>
          <a:bodyPr>
            <a:normAutofit/>
          </a:bodyPr>
          <a:lstStyle/>
          <a:p>
            <a:pPr marL="0" indent="0">
              <a:buNone/>
            </a:pPr>
            <a:r>
              <a:rPr lang="en-US" dirty="0"/>
              <a:t>SPI has four wires, Serial clock (SCLK), Serial data output (SDO), Serial data input (SDI), and Slave select (SS).</a:t>
            </a:r>
          </a:p>
          <a:p>
            <a:pPr marL="0" indent="0">
              <a:buNone/>
            </a:pPr>
            <a:r>
              <a:rPr lang="en-US" dirty="0"/>
              <a:t>SPI communication takes place between a single master device and one or more slave devices. The device who provide clock is the master device. Unlike I2C, SPI supports only one master, and it doesn’t have </a:t>
            </a:r>
            <a:r>
              <a:rPr lang="en-CA" dirty="0"/>
              <a:t>the acknowledge mechanism verifies that the data is received.</a:t>
            </a:r>
          </a:p>
          <a:p>
            <a:pPr marL="0" indent="0">
              <a:buNone/>
            </a:pPr>
            <a:endParaRPr lang="en-US" dirty="0"/>
          </a:p>
          <a:p>
            <a:pPr marL="0" indent="0">
              <a:buNone/>
            </a:pPr>
            <a:endParaRPr lang="en-US" dirty="0"/>
          </a:p>
          <a:p>
            <a:endParaRPr lang="en-US" dirty="0"/>
          </a:p>
        </p:txBody>
      </p:sp>
      <p:pic>
        <p:nvPicPr>
          <p:cNvPr id="6" name="图片 5">
            <a:extLst>
              <a:ext uri="{FF2B5EF4-FFF2-40B4-BE49-F238E27FC236}">
                <a16:creationId xmlns:a16="http://schemas.microsoft.com/office/drawing/2014/main" id="{7F186595-3C9D-4B39-90A7-93752ACFC251}"/>
              </a:ext>
            </a:extLst>
          </p:cNvPr>
          <p:cNvPicPr>
            <a:picLocks noChangeAspect="1"/>
          </p:cNvPicPr>
          <p:nvPr/>
        </p:nvPicPr>
        <p:blipFill>
          <a:blip r:embed="rId2"/>
          <a:stretch>
            <a:fillRect/>
          </a:stretch>
        </p:blipFill>
        <p:spPr>
          <a:xfrm>
            <a:off x="8014707" y="2425970"/>
            <a:ext cx="4080396" cy="3250000"/>
          </a:xfrm>
          <a:prstGeom prst="rect">
            <a:avLst/>
          </a:prstGeom>
        </p:spPr>
      </p:pic>
    </p:spTree>
    <p:extLst>
      <p:ext uri="{BB962C8B-B14F-4D97-AF65-F5344CB8AC3E}">
        <p14:creationId xmlns:p14="http://schemas.microsoft.com/office/powerpoint/2010/main" val="11163225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B54109-747B-49C1-9CEA-9F64500A2B56}"/>
              </a:ext>
            </a:extLst>
          </p:cNvPr>
          <p:cNvSpPr>
            <a:spLocks noGrp="1"/>
          </p:cNvSpPr>
          <p:nvPr>
            <p:ph type="title"/>
          </p:nvPr>
        </p:nvSpPr>
        <p:spPr/>
        <p:txBody>
          <a:bodyPr/>
          <a:lstStyle/>
          <a:p>
            <a:r>
              <a:rPr lang="en-US" dirty="0"/>
              <a:t>SPI</a:t>
            </a:r>
            <a:endParaRPr lang="en-CA" dirty="0"/>
          </a:p>
        </p:txBody>
      </p:sp>
      <p:sp>
        <p:nvSpPr>
          <p:cNvPr id="3" name="内容占位符 2">
            <a:extLst>
              <a:ext uri="{FF2B5EF4-FFF2-40B4-BE49-F238E27FC236}">
                <a16:creationId xmlns:a16="http://schemas.microsoft.com/office/drawing/2014/main" id="{E923A644-F7BB-4F6C-8DFD-D9DB00C745D6}"/>
              </a:ext>
            </a:extLst>
          </p:cNvPr>
          <p:cNvSpPr>
            <a:spLocks noGrp="1"/>
          </p:cNvSpPr>
          <p:nvPr>
            <p:ph idx="1"/>
          </p:nvPr>
        </p:nvSpPr>
        <p:spPr/>
        <p:txBody>
          <a:bodyPr/>
          <a:lstStyle/>
          <a:p>
            <a:pPr marL="0" indent="0">
              <a:buNone/>
            </a:pPr>
            <a:r>
              <a:rPr lang="en-US" dirty="0"/>
              <a:t>I2C has </a:t>
            </a:r>
            <a:r>
              <a:rPr lang="en-CA" dirty="0"/>
              <a:t>acknowledge mechanism.</a:t>
            </a:r>
          </a:p>
        </p:txBody>
      </p:sp>
      <p:pic>
        <p:nvPicPr>
          <p:cNvPr id="4" name="Picture 2">
            <a:extLst>
              <a:ext uri="{FF2B5EF4-FFF2-40B4-BE49-F238E27FC236}">
                <a16:creationId xmlns:a16="http://schemas.microsoft.com/office/drawing/2014/main" id="{764D0BE6-E05F-46EE-AD5F-6F582ACD52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8354" y="2268257"/>
            <a:ext cx="5375292" cy="39096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FF36ADA-DB94-41CB-B2F3-962851CFD5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213492" y="2083777"/>
            <a:ext cx="5628277" cy="4093692"/>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5330069" y="4647320"/>
            <a:ext cx="986350" cy="184638"/>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017712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a:t>
            </a:r>
          </a:p>
        </p:txBody>
      </p:sp>
      <p:sp>
        <p:nvSpPr>
          <p:cNvPr id="3" name="Content Placeholder 2"/>
          <p:cNvSpPr>
            <a:spLocks noGrp="1"/>
          </p:cNvSpPr>
          <p:nvPr>
            <p:ph idx="1"/>
          </p:nvPr>
        </p:nvSpPr>
        <p:spPr>
          <a:xfrm>
            <a:off x="838200" y="1825625"/>
            <a:ext cx="7176507" cy="4642082"/>
          </a:xfrm>
        </p:spPr>
        <p:txBody>
          <a:bodyPr>
            <a:normAutofit/>
          </a:bodyPr>
          <a:lstStyle/>
          <a:p>
            <a:pPr marL="0" indent="0">
              <a:buNone/>
            </a:pPr>
            <a:r>
              <a:rPr lang="en-CA" dirty="0"/>
              <a:t>The data output passes through the SDO line, where the data sends along the rising or falling edge, and reads along the next falling or rising edge, to complete one-bit data transfer. So, the transmission of 8-bit data requires at least 8 clock signal changes (the rising edge and the falling edge are counted as once).</a:t>
            </a:r>
            <a:endParaRPr lang="en-US" dirty="0"/>
          </a:p>
        </p:txBody>
      </p:sp>
      <p:pic>
        <p:nvPicPr>
          <p:cNvPr id="6" name="图片 5">
            <a:extLst>
              <a:ext uri="{FF2B5EF4-FFF2-40B4-BE49-F238E27FC236}">
                <a16:creationId xmlns:a16="http://schemas.microsoft.com/office/drawing/2014/main" id="{7F186595-3C9D-4B39-90A7-93752ACFC251}"/>
              </a:ext>
            </a:extLst>
          </p:cNvPr>
          <p:cNvPicPr>
            <a:picLocks noChangeAspect="1"/>
          </p:cNvPicPr>
          <p:nvPr/>
        </p:nvPicPr>
        <p:blipFill>
          <a:blip r:embed="rId2"/>
          <a:stretch>
            <a:fillRect/>
          </a:stretch>
        </p:blipFill>
        <p:spPr>
          <a:xfrm>
            <a:off x="8014707" y="2425970"/>
            <a:ext cx="4080396" cy="3250000"/>
          </a:xfrm>
          <a:prstGeom prst="rect">
            <a:avLst/>
          </a:prstGeom>
        </p:spPr>
      </p:pic>
    </p:spTree>
    <p:extLst>
      <p:ext uri="{BB962C8B-B14F-4D97-AF65-F5344CB8AC3E}">
        <p14:creationId xmlns:p14="http://schemas.microsoft.com/office/powerpoint/2010/main" val="2647910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747583" y="774535"/>
            <a:ext cx="10515600" cy="5708040"/>
          </a:xfrm>
        </p:spPr>
        <p:txBody>
          <a:bodyPr>
            <a:normAutofit/>
          </a:bodyPr>
          <a:lstStyle/>
          <a:p>
            <a:pPr marL="0" indent="0">
              <a:buNone/>
            </a:pPr>
            <a:r>
              <a:rPr lang="en-US" altLang="zh-CN" dirty="0"/>
              <a:t>We use shift keying in digital encoder.</a:t>
            </a:r>
          </a:p>
        </p:txBody>
      </p:sp>
      <p:pic>
        <p:nvPicPr>
          <p:cNvPr id="1026" name="Picture 2" descr="https://timgsa.baidu.com/timg?image&amp;quality=80&amp;size=b9999_10000&amp;sec=1547622356953&amp;di=5df59e32bc5110433bd2a77f16dea6c1&amp;imgtype=0&amp;src=http%3A%2F%2Fyzhtml01.book118.com%2F2016%2F12%2F15%2F15%2F51883652%2F10.files%2Ffile0001.png"/>
          <p:cNvPicPr>
            <a:picLocks noChangeAspect="1" noChangeArrowheads="1"/>
          </p:cNvPicPr>
          <p:nvPr/>
        </p:nvPicPr>
        <p:blipFill rotWithShape="1">
          <a:blip r:embed="rId3">
            <a:extLst>
              <a:ext uri="{28A0092B-C50C-407E-A947-70E740481C1C}">
                <a14:useLocalDpi xmlns:a14="http://schemas.microsoft.com/office/drawing/2010/main" val="0"/>
              </a:ext>
            </a:extLst>
          </a:blip>
          <a:srcRect l="13514"/>
          <a:stretch/>
        </p:blipFill>
        <p:spPr bwMode="auto">
          <a:xfrm>
            <a:off x="4580792" y="1876670"/>
            <a:ext cx="7260680" cy="401613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510323" y="2674448"/>
            <a:ext cx="2991338" cy="954107"/>
          </a:xfrm>
          <a:prstGeom prst="rect">
            <a:avLst/>
          </a:prstGeom>
          <a:noFill/>
        </p:spPr>
        <p:txBody>
          <a:bodyPr wrap="square" rtlCol="0">
            <a:spAutoFit/>
          </a:bodyPr>
          <a:lstStyle/>
          <a:p>
            <a:r>
              <a:rPr lang="en-US" altLang="zh-CN" sz="2800" dirty="0"/>
              <a:t>ASK (Amplitude shift keying)</a:t>
            </a:r>
            <a:endParaRPr lang="zh-CN" altLang="en-US" sz="2800" dirty="0"/>
          </a:p>
        </p:txBody>
      </p:sp>
      <p:sp>
        <p:nvSpPr>
          <p:cNvPr id="6" name="文本框 5"/>
          <p:cNvSpPr txBox="1"/>
          <p:nvPr/>
        </p:nvSpPr>
        <p:spPr>
          <a:xfrm>
            <a:off x="1510323" y="3700217"/>
            <a:ext cx="2991338" cy="954107"/>
          </a:xfrm>
          <a:prstGeom prst="rect">
            <a:avLst/>
          </a:prstGeom>
          <a:noFill/>
        </p:spPr>
        <p:txBody>
          <a:bodyPr wrap="square" rtlCol="0">
            <a:spAutoFit/>
          </a:bodyPr>
          <a:lstStyle/>
          <a:p>
            <a:r>
              <a:rPr lang="en-US" altLang="zh-CN" sz="2800" dirty="0"/>
              <a:t>FSK (Frequency shift keying)</a:t>
            </a:r>
            <a:endParaRPr lang="zh-CN" altLang="en-US" sz="2800" dirty="0"/>
          </a:p>
        </p:txBody>
      </p:sp>
      <p:sp>
        <p:nvSpPr>
          <p:cNvPr id="7" name="文本框 6"/>
          <p:cNvSpPr txBox="1"/>
          <p:nvPr/>
        </p:nvSpPr>
        <p:spPr>
          <a:xfrm>
            <a:off x="1510323" y="4725986"/>
            <a:ext cx="2991338" cy="954107"/>
          </a:xfrm>
          <a:prstGeom prst="rect">
            <a:avLst/>
          </a:prstGeom>
          <a:noFill/>
        </p:spPr>
        <p:txBody>
          <a:bodyPr wrap="square" rtlCol="0">
            <a:spAutoFit/>
          </a:bodyPr>
          <a:lstStyle/>
          <a:p>
            <a:r>
              <a:rPr lang="en-US" altLang="zh-CN" sz="2800" dirty="0"/>
              <a:t>PSK (Phase shift keying)</a:t>
            </a:r>
            <a:endParaRPr lang="zh-CN" altLang="en-US" sz="2800" dirty="0"/>
          </a:p>
        </p:txBody>
      </p:sp>
    </p:spTree>
    <p:extLst>
      <p:ext uri="{BB962C8B-B14F-4D97-AF65-F5344CB8AC3E}">
        <p14:creationId xmlns:p14="http://schemas.microsoft.com/office/powerpoint/2010/main" val="315454156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a:t>
            </a:r>
          </a:p>
        </p:txBody>
      </p:sp>
      <p:sp>
        <p:nvSpPr>
          <p:cNvPr id="3" name="Content Placeholder 2"/>
          <p:cNvSpPr>
            <a:spLocks noGrp="1"/>
          </p:cNvSpPr>
          <p:nvPr>
            <p:ph idx="1"/>
          </p:nvPr>
        </p:nvSpPr>
        <p:spPr>
          <a:xfrm>
            <a:off x="838200" y="1825625"/>
            <a:ext cx="7176507" cy="4642082"/>
          </a:xfrm>
        </p:spPr>
        <p:txBody>
          <a:bodyPr>
            <a:normAutofit/>
          </a:bodyPr>
          <a:lstStyle/>
          <a:p>
            <a:pPr marL="0" indent="0">
              <a:buNone/>
            </a:pPr>
            <a:r>
              <a:rPr lang="en-CA" dirty="0"/>
              <a:t>While the normal serial communication transmits at least 8 bits of data continuously at one time, SPI allows data to be transmitted bit by bit, or even paused, because the SCLK is controlled by the master device, and when there is no clock jump, the slave device does not collect or transmit data. In other words, the master device can control the communication by controlling the SCLK.</a:t>
            </a:r>
            <a:endParaRPr lang="en-US" dirty="0"/>
          </a:p>
        </p:txBody>
      </p:sp>
      <p:pic>
        <p:nvPicPr>
          <p:cNvPr id="6" name="图片 5">
            <a:extLst>
              <a:ext uri="{FF2B5EF4-FFF2-40B4-BE49-F238E27FC236}">
                <a16:creationId xmlns:a16="http://schemas.microsoft.com/office/drawing/2014/main" id="{7F186595-3C9D-4B39-90A7-93752ACFC251}"/>
              </a:ext>
            </a:extLst>
          </p:cNvPr>
          <p:cNvPicPr>
            <a:picLocks noChangeAspect="1"/>
          </p:cNvPicPr>
          <p:nvPr/>
        </p:nvPicPr>
        <p:blipFill>
          <a:blip r:embed="rId2"/>
          <a:stretch>
            <a:fillRect/>
          </a:stretch>
        </p:blipFill>
        <p:spPr>
          <a:xfrm>
            <a:off x="8014707" y="2425970"/>
            <a:ext cx="4080396" cy="3250000"/>
          </a:xfrm>
          <a:prstGeom prst="rect">
            <a:avLst/>
          </a:prstGeom>
        </p:spPr>
      </p:pic>
    </p:spTree>
    <p:extLst>
      <p:ext uri="{BB962C8B-B14F-4D97-AF65-F5344CB8AC3E}">
        <p14:creationId xmlns:p14="http://schemas.microsoft.com/office/powerpoint/2010/main" val="389687473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a:t>
            </a:r>
          </a:p>
        </p:txBody>
      </p:sp>
      <p:sp>
        <p:nvSpPr>
          <p:cNvPr id="3" name="Content Placeholder 2"/>
          <p:cNvSpPr>
            <a:spLocks noGrp="1"/>
          </p:cNvSpPr>
          <p:nvPr>
            <p:ph idx="1"/>
          </p:nvPr>
        </p:nvSpPr>
        <p:spPr>
          <a:xfrm>
            <a:off x="838200" y="1825625"/>
            <a:ext cx="5437554" cy="4379790"/>
          </a:xfrm>
        </p:spPr>
        <p:txBody>
          <a:bodyPr>
            <a:normAutofit/>
          </a:bodyPr>
          <a:lstStyle/>
          <a:p>
            <a:pPr marL="0" indent="0">
              <a:buNone/>
            </a:pPr>
            <a:r>
              <a:rPr lang="en-US" dirty="0"/>
              <a:t>Four steps to communicate with SPI</a:t>
            </a:r>
          </a:p>
          <a:p>
            <a:pPr marL="0" indent="0">
              <a:buNone/>
            </a:pPr>
            <a:endParaRPr lang="en-US" dirty="0"/>
          </a:p>
          <a:p>
            <a:pPr marL="0" indent="0">
              <a:buNone/>
            </a:pPr>
            <a:r>
              <a:rPr lang="en-US" dirty="0"/>
              <a:t>1. The SPI master defines the clock frequency at which to synchronize the data communication channels.</a:t>
            </a:r>
          </a:p>
          <a:p>
            <a:pPr marL="0" indent="0">
              <a:buNone/>
            </a:pPr>
            <a:r>
              <a:rPr lang="en-US" dirty="0"/>
              <a:t>2. The SPI master pulls the chip select (</a:t>
            </a:r>
            <a:r>
              <a:rPr lang="en-US" dirty="0" err="1"/>
              <a:t>cs</a:t>
            </a:r>
            <a:r>
              <a:rPr lang="en-US" dirty="0"/>
              <a:t>) line low, which activates the client device. It is therefore said to be active low. This line is also called as slave select (</a:t>
            </a:r>
            <a:r>
              <a:rPr lang="en-US" dirty="0" err="1"/>
              <a:t>ss</a:t>
            </a:r>
            <a:r>
              <a:rPr lang="en-US" dirty="0"/>
              <a:t>).</a:t>
            </a:r>
          </a:p>
          <a:p>
            <a:endParaRPr lang="en-US" dirty="0"/>
          </a:p>
        </p:txBody>
      </p:sp>
      <p:pic>
        <p:nvPicPr>
          <p:cNvPr id="4" name="图片 3"/>
          <p:cNvPicPr>
            <a:picLocks noChangeAspect="1"/>
          </p:cNvPicPr>
          <p:nvPr/>
        </p:nvPicPr>
        <p:blipFill>
          <a:blip r:embed="rId2"/>
          <a:stretch>
            <a:fillRect/>
          </a:stretch>
        </p:blipFill>
        <p:spPr>
          <a:xfrm>
            <a:off x="6275754" y="2312253"/>
            <a:ext cx="5886450" cy="3343275"/>
          </a:xfrm>
          <a:prstGeom prst="rect">
            <a:avLst/>
          </a:prstGeom>
        </p:spPr>
      </p:pic>
    </p:spTree>
    <p:extLst>
      <p:ext uri="{BB962C8B-B14F-4D97-AF65-F5344CB8AC3E}">
        <p14:creationId xmlns:p14="http://schemas.microsoft.com/office/powerpoint/2010/main" val="13463433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a:t>
            </a:r>
          </a:p>
        </p:txBody>
      </p:sp>
      <p:sp>
        <p:nvSpPr>
          <p:cNvPr id="3" name="Content Placeholder 2"/>
          <p:cNvSpPr>
            <a:spLocks noGrp="1"/>
          </p:cNvSpPr>
          <p:nvPr>
            <p:ph idx="1"/>
          </p:nvPr>
        </p:nvSpPr>
        <p:spPr>
          <a:xfrm>
            <a:off x="633534" y="1872517"/>
            <a:ext cx="5767265" cy="4717854"/>
          </a:xfrm>
        </p:spPr>
        <p:txBody>
          <a:bodyPr>
            <a:normAutofit lnSpcReduction="10000"/>
          </a:bodyPr>
          <a:lstStyle/>
          <a:p>
            <a:pPr marL="0" indent="0">
              <a:buNone/>
            </a:pPr>
            <a:r>
              <a:rPr lang="en-US" dirty="0"/>
              <a:t>3. After a short delay, the SPI master issues clock cycles, sending data out on the master out – slave in (MOSI) line and receiving data on the master in – slave out (MISO) line. One bit is sent and one bit is received on each clock cycle. Usually is in one-byte (8 bit) chunks.</a:t>
            </a:r>
          </a:p>
          <a:p>
            <a:pPr marL="0" indent="0">
              <a:buNone/>
            </a:pPr>
            <a:r>
              <a:rPr lang="en-US" dirty="0"/>
              <a:t>4. When complete, the SPI master stops sending a clock signal and then pulls the </a:t>
            </a:r>
            <a:r>
              <a:rPr lang="en-US" dirty="0" err="1"/>
              <a:t>cs</a:t>
            </a:r>
            <a:r>
              <a:rPr lang="en-US" dirty="0"/>
              <a:t> line high, deactivating the SPI slave device.</a:t>
            </a:r>
          </a:p>
        </p:txBody>
      </p:sp>
      <p:pic>
        <p:nvPicPr>
          <p:cNvPr id="4" name="图片 3"/>
          <p:cNvPicPr>
            <a:picLocks noChangeAspect="1"/>
          </p:cNvPicPr>
          <p:nvPr/>
        </p:nvPicPr>
        <p:blipFill>
          <a:blip r:embed="rId2"/>
          <a:stretch>
            <a:fillRect/>
          </a:stretch>
        </p:blipFill>
        <p:spPr>
          <a:xfrm>
            <a:off x="6274290" y="2312257"/>
            <a:ext cx="5886450" cy="3343275"/>
          </a:xfrm>
          <a:prstGeom prst="rect">
            <a:avLst/>
          </a:prstGeom>
        </p:spPr>
      </p:pic>
    </p:spTree>
    <p:extLst>
      <p:ext uri="{BB962C8B-B14F-4D97-AF65-F5344CB8AC3E}">
        <p14:creationId xmlns:p14="http://schemas.microsoft.com/office/powerpoint/2010/main" val="11620820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5B945-B379-43E1-BCBC-07EF3593ABB7}"/>
              </a:ext>
            </a:extLst>
          </p:cNvPr>
          <p:cNvSpPr>
            <a:spLocks noGrp="1"/>
          </p:cNvSpPr>
          <p:nvPr>
            <p:ph type="title"/>
          </p:nvPr>
        </p:nvSpPr>
        <p:spPr/>
        <p:txBody>
          <a:bodyPr/>
          <a:lstStyle/>
          <a:p>
            <a:r>
              <a:rPr lang="en-CA" dirty="0"/>
              <a:t>Data transmission in SPI</a:t>
            </a:r>
          </a:p>
        </p:txBody>
      </p:sp>
      <p:sp>
        <p:nvSpPr>
          <p:cNvPr id="3" name="内容占位符 2">
            <a:extLst>
              <a:ext uri="{FF2B5EF4-FFF2-40B4-BE49-F238E27FC236}">
                <a16:creationId xmlns:a16="http://schemas.microsoft.com/office/drawing/2014/main" id="{08C44DD2-C434-4D2C-86C0-26D6C0549C98}"/>
              </a:ext>
            </a:extLst>
          </p:cNvPr>
          <p:cNvSpPr>
            <a:spLocks noGrp="1"/>
          </p:cNvSpPr>
          <p:nvPr>
            <p:ph idx="1"/>
          </p:nvPr>
        </p:nvSpPr>
        <p:spPr/>
        <p:txBody>
          <a:bodyPr/>
          <a:lstStyle/>
          <a:p>
            <a:pPr marL="0" indent="0">
              <a:buNone/>
            </a:pPr>
            <a:r>
              <a:rPr lang="en-CA" dirty="0"/>
              <a:t>SPI needs to determine two things when it comes to data transfer:</a:t>
            </a:r>
          </a:p>
          <a:p>
            <a:r>
              <a:rPr lang="en-CA" dirty="0"/>
              <a:t>First, whether the data is collected (reading) at the rising edge or the falling edge of the clock;</a:t>
            </a:r>
          </a:p>
          <a:p>
            <a:r>
              <a:rPr lang="en-CA" dirty="0"/>
              <a:t>The second is whether the initial (idle) state of the clock is high or low.</a:t>
            </a:r>
          </a:p>
          <a:p>
            <a:endParaRPr lang="en-CA" dirty="0"/>
          </a:p>
          <a:p>
            <a:pPr marL="0" indent="0">
              <a:buNone/>
            </a:pPr>
            <a:r>
              <a:rPr lang="en-CA" dirty="0"/>
              <a:t>Comparison: for I2C during the idle state and also when it is collecting data, the clock line is a high level, but SPI provides a more free way.</a:t>
            </a:r>
          </a:p>
          <a:p>
            <a:endParaRPr lang="en-CA" dirty="0"/>
          </a:p>
        </p:txBody>
      </p:sp>
    </p:spTree>
    <p:extLst>
      <p:ext uri="{BB962C8B-B14F-4D97-AF65-F5344CB8AC3E}">
        <p14:creationId xmlns:p14="http://schemas.microsoft.com/office/powerpoint/2010/main" val="404119791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5B945-B379-43E1-BCBC-07EF3593ABB7}"/>
              </a:ext>
            </a:extLst>
          </p:cNvPr>
          <p:cNvSpPr>
            <a:spLocks noGrp="1"/>
          </p:cNvSpPr>
          <p:nvPr>
            <p:ph type="title"/>
          </p:nvPr>
        </p:nvSpPr>
        <p:spPr/>
        <p:txBody>
          <a:bodyPr/>
          <a:lstStyle/>
          <a:p>
            <a:r>
              <a:rPr lang="en-CA" dirty="0"/>
              <a:t>Data transmission in SPI</a:t>
            </a:r>
          </a:p>
        </p:txBody>
      </p:sp>
      <p:sp>
        <p:nvSpPr>
          <p:cNvPr id="3" name="内容占位符 2">
            <a:extLst>
              <a:ext uri="{FF2B5EF4-FFF2-40B4-BE49-F238E27FC236}">
                <a16:creationId xmlns:a16="http://schemas.microsoft.com/office/drawing/2014/main" id="{08C44DD2-C434-4D2C-86C0-26D6C0549C98}"/>
              </a:ext>
            </a:extLst>
          </p:cNvPr>
          <p:cNvSpPr>
            <a:spLocks noGrp="1"/>
          </p:cNvSpPr>
          <p:nvPr>
            <p:ph idx="1"/>
          </p:nvPr>
        </p:nvSpPr>
        <p:spPr/>
        <p:txBody>
          <a:bodyPr/>
          <a:lstStyle/>
          <a:p>
            <a:pPr marL="0" indent="0">
              <a:buNone/>
            </a:pPr>
            <a:r>
              <a:rPr lang="en-CA" dirty="0"/>
              <a:t>Two concepts</a:t>
            </a:r>
          </a:p>
          <a:p>
            <a:r>
              <a:rPr lang="en-CA" dirty="0"/>
              <a:t>CPOL: clock polarity, means when SPI is in idle time, the clock signal is a high level or low level.</a:t>
            </a:r>
          </a:p>
          <a:p>
            <a:r>
              <a:rPr lang="en-CA" dirty="0"/>
              <a:t>CPHA: clock phase, SPI equipment is sampling (reading) in the rising edge or falling edge of the clock.</a:t>
            </a:r>
          </a:p>
          <a:p>
            <a:pPr marL="0" indent="0">
              <a:buNone/>
            </a:pPr>
            <a:r>
              <a:rPr lang="en-CA" dirty="0"/>
              <a:t>So according to the standard, SPI data transmission there are four modes.</a:t>
            </a:r>
          </a:p>
          <a:p>
            <a:endParaRPr lang="en-CA" dirty="0"/>
          </a:p>
        </p:txBody>
      </p:sp>
    </p:spTree>
    <p:extLst>
      <p:ext uri="{BB962C8B-B14F-4D97-AF65-F5344CB8AC3E}">
        <p14:creationId xmlns:p14="http://schemas.microsoft.com/office/powerpoint/2010/main" val="28222302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5B945-B379-43E1-BCBC-07EF3593ABB7}"/>
              </a:ext>
            </a:extLst>
          </p:cNvPr>
          <p:cNvSpPr>
            <a:spLocks noGrp="1"/>
          </p:cNvSpPr>
          <p:nvPr>
            <p:ph type="title"/>
          </p:nvPr>
        </p:nvSpPr>
        <p:spPr/>
        <p:txBody>
          <a:bodyPr/>
          <a:lstStyle/>
          <a:p>
            <a:r>
              <a:rPr lang="en-CA" dirty="0"/>
              <a:t>Data transmission in SPI</a:t>
            </a:r>
          </a:p>
        </p:txBody>
      </p:sp>
      <p:sp>
        <p:nvSpPr>
          <p:cNvPr id="3" name="内容占位符 2">
            <a:extLst>
              <a:ext uri="{FF2B5EF4-FFF2-40B4-BE49-F238E27FC236}">
                <a16:creationId xmlns:a16="http://schemas.microsoft.com/office/drawing/2014/main" id="{08C44DD2-C434-4D2C-86C0-26D6C0549C98}"/>
              </a:ext>
            </a:extLst>
          </p:cNvPr>
          <p:cNvSpPr>
            <a:spLocks noGrp="1"/>
          </p:cNvSpPr>
          <p:nvPr>
            <p:ph idx="1"/>
          </p:nvPr>
        </p:nvSpPr>
        <p:spPr/>
        <p:txBody>
          <a:bodyPr/>
          <a:lstStyle/>
          <a:p>
            <a:pPr marL="0" indent="0">
              <a:buNone/>
            </a:pPr>
            <a:r>
              <a:rPr lang="en-CA" dirty="0"/>
              <a:t>SPI data transmission there are four modes.</a:t>
            </a:r>
          </a:p>
          <a:p>
            <a:endParaRPr lang="en-CA" dirty="0"/>
          </a:p>
        </p:txBody>
      </p:sp>
      <p:graphicFrame>
        <p:nvGraphicFramePr>
          <p:cNvPr id="4" name="表格 3">
            <a:extLst>
              <a:ext uri="{FF2B5EF4-FFF2-40B4-BE49-F238E27FC236}">
                <a16:creationId xmlns:a16="http://schemas.microsoft.com/office/drawing/2014/main" id="{BDE5A21C-9B3E-4396-9C79-0F1F296EE71B}"/>
              </a:ext>
            </a:extLst>
          </p:cNvPr>
          <p:cNvGraphicFramePr>
            <a:graphicFrameLocks noGrp="1"/>
          </p:cNvGraphicFramePr>
          <p:nvPr>
            <p:extLst>
              <p:ext uri="{D42A27DB-BD31-4B8C-83A1-F6EECF244321}">
                <p14:modId xmlns:p14="http://schemas.microsoft.com/office/powerpoint/2010/main" val="313006683"/>
              </p:ext>
            </p:extLst>
          </p:nvPr>
        </p:nvGraphicFramePr>
        <p:xfrm>
          <a:off x="1878349" y="2764405"/>
          <a:ext cx="8127999" cy="2931160"/>
        </p:xfrm>
        <a:graphic>
          <a:graphicData uri="http://schemas.openxmlformats.org/drawingml/2006/table">
            <a:tbl>
              <a:tblPr firstRow="1" bandRow="1">
                <a:tableStyleId>{073A0DAA-6AF3-43AB-8588-CEC1D06C72B9}</a:tableStyleId>
              </a:tblPr>
              <a:tblGrid>
                <a:gridCol w="1985108">
                  <a:extLst>
                    <a:ext uri="{9D8B030D-6E8A-4147-A177-3AD203B41FA5}">
                      <a16:colId xmlns:a16="http://schemas.microsoft.com/office/drawing/2014/main" val="20000"/>
                    </a:ext>
                  </a:extLst>
                </a:gridCol>
                <a:gridCol w="2633784">
                  <a:extLst>
                    <a:ext uri="{9D8B030D-6E8A-4147-A177-3AD203B41FA5}">
                      <a16:colId xmlns:a16="http://schemas.microsoft.com/office/drawing/2014/main" val="20001"/>
                    </a:ext>
                  </a:extLst>
                </a:gridCol>
                <a:gridCol w="3509107">
                  <a:extLst>
                    <a:ext uri="{9D8B030D-6E8A-4147-A177-3AD203B41FA5}">
                      <a16:colId xmlns:a16="http://schemas.microsoft.com/office/drawing/2014/main" val="20002"/>
                    </a:ext>
                  </a:extLst>
                </a:gridCol>
              </a:tblGrid>
              <a:tr h="370840">
                <a:tc>
                  <a:txBody>
                    <a:bodyPr/>
                    <a:lstStyle/>
                    <a:p>
                      <a:r>
                        <a:rPr lang="en-US" altLang="zh-CN" dirty="0"/>
                        <a:t>Mode</a:t>
                      </a:r>
                      <a:endParaRPr lang="zh-CN" altLang="en-US" dirty="0"/>
                    </a:p>
                  </a:txBody>
                  <a:tcPr/>
                </a:tc>
                <a:tc>
                  <a:txBody>
                    <a:bodyPr/>
                    <a:lstStyle/>
                    <a:p>
                      <a:r>
                        <a:rPr lang="en-US" altLang="zh-CN" dirty="0"/>
                        <a:t>Clock Polarity (CPOL)</a:t>
                      </a:r>
                      <a:endParaRPr lang="zh-CN" altLang="en-US" dirty="0"/>
                    </a:p>
                  </a:txBody>
                  <a:tcPr/>
                </a:tc>
                <a:tc>
                  <a:txBody>
                    <a:bodyPr/>
                    <a:lstStyle/>
                    <a:p>
                      <a:r>
                        <a:rPr lang="en-US" altLang="zh-CN" dirty="0"/>
                        <a:t>Clock Phase (CPHA)</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0</a:t>
                      </a:r>
                      <a:endParaRPr lang="zh-CN" altLang="en-US" dirty="0"/>
                    </a:p>
                  </a:txBody>
                  <a:tcPr/>
                </a:tc>
                <a:tc>
                  <a:txBody>
                    <a:bodyPr/>
                    <a:lstStyle/>
                    <a:p>
                      <a:r>
                        <a:rPr lang="en-US" altLang="zh-CN" dirty="0"/>
                        <a:t>0 (low at</a:t>
                      </a:r>
                      <a:r>
                        <a:rPr lang="en-US" altLang="zh-CN" baseline="0" dirty="0"/>
                        <a:t> idle</a:t>
                      </a:r>
                      <a:r>
                        <a:rPr lang="en-US" altLang="zh-CN" dirty="0"/>
                        <a:t>)</a:t>
                      </a:r>
                      <a:endParaRPr lang="zh-CN" altLang="en-US" dirty="0"/>
                    </a:p>
                  </a:txBody>
                  <a:tcPr/>
                </a:tc>
                <a:tc>
                  <a:txBody>
                    <a:bodyPr/>
                    <a:lstStyle/>
                    <a:p>
                      <a:r>
                        <a:rPr lang="en-US" altLang="zh-CN" dirty="0"/>
                        <a:t>0 (data captured on the rising</a:t>
                      </a:r>
                      <a:r>
                        <a:rPr lang="en-US" altLang="zh-CN" baseline="0" dirty="0"/>
                        <a:t> edge of the clock signal</a:t>
                      </a:r>
                      <a:r>
                        <a:rPr lang="en-US" altLang="zh-CN" dirty="0"/>
                        <a:t>)</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1</a:t>
                      </a:r>
                      <a:endParaRPr lang="zh-CN" altLang="en-US" dirty="0"/>
                    </a:p>
                  </a:txBody>
                  <a:tcPr/>
                </a:tc>
                <a:tc>
                  <a:txBody>
                    <a:bodyPr/>
                    <a:lstStyle/>
                    <a:p>
                      <a:r>
                        <a:rPr lang="en-US" altLang="zh-CN" dirty="0"/>
                        <a:t>0 (low at</a:t>
                      </a:r>
                      <a:r>
                        <a:rPr lang="en-US" altLang="zh-CN" baseline="0" dirty="0"/>
                        <a:t> idle</a:t>
                      </a:r>
                      <a:r>
                        <a:rPr lang="en-US" altLang="zh-CN" dirty="0"/>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(data captured on the falling</a:t>
                      </a:r>
                      <a:r>
                        <a:rPr lang="en-US" altLang="zh-CN" baseline="0" dirty="0"/>
                        <a:t> edge of the clock signal</a:t>
                      </a:r>
                      <a:r>
                        <a:rPr lang="en-US" altLang="zh-CN" dirty="0"/>
                        <a:t>)</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2</a:t>
                      </a:r>
                      <a:endParaRPr lang="zh-CN" altLang="en-US" dirty="0"/>
                    </a:p>
                  </a:txBody>
                  <a:tcPr/>
                </a:tc>
                <a:tc>
                  <a:txBody>
                    <a:bodyPr/>
                    <a:lstStyle/>
                    <a:p>
                      <a:r>
                        <a:rPr lang="en-US" altLang="zh-CN" dirty="0"/>
                        <a:t>1 (high at idle)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0 (data captured on the falling</a:t>
                      </a:r>
                      <a:r>
                        <a:rPr lang="en-US" altLang="zh-CN" baseline="0" dirty="0"/>
                        <a:t> edge of the clock signal</a:t>
                      </a:r>
                      <a:r>
                        <a:rPr lang="en-US" altLang="zh-CN" dirty="0"/>
                        <a:t>)</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a:t>3</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(high at idle)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(data captured on the rising</a:t>
                      </a:r>
                      <a:r>
                        <a:rPr lang="en-US" altLang="zh-CN" baseline="0" dirty="0"/>
                        <a:t> edge of the clock signal</a:t>
                      </a:r>
                      <a:r>
                        <a:rPr lang="en-US" altLang="zh-CN" dirty="0"/>
                        <a:t>)</a:t>
                      </a:r>
                      <a:endParaRPr lang="zh-CN" alt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435549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5B945-B379-43E1-BCBC-07EF3593ABB7}"/>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Data transmission in SPI</a:t>
            </a:r>
          </a:p>
        </p:txBody>
      </p:sp>
      <p:sp>
        <p:nvSpPr>
          <p:cNvPr id="3" name="内容占位符 2">
            <a:extLst>
              <a:ext uri="{FF2B5EF4-FFF2-40B4-BE49-F238E27FC236}">
                <a16:creationId xmlns:a16="http://schemas.microsoft.com/office/drawing/2014/main" id="{08C44DD2-C434-4D2C-86C0-26D6C0549C98}"/>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buNone/>
            </a:pPr>
            <a:r>
              <a:rPr lang="en-US" sz="2000" kern="1200" dirty="0">
                <a:solidFill>
                  <a:schemeClr val="bg1"/>
                </a:solidFill>
                <a:latin typeface="+mn-lt"/>
                <a:ea typeface="+mn-ea"/>
                <a:cs typeface="+mn-cs"/>
              </a:rPr>
              <a:t>Mode 0</a:t>
            </a:r>
          </a:p>
        </p:txBody>
      </p:sp>
      <p:pic>
        <p:nvPicPr>
          <p:cNvPr id="4" name="图片 3">
            <a:extLst>
              <a:ext uri="{FF2B5EF4-FFF2-40B4-BE49-F238E27FC236}">
                <a16:creationId xmlns:a16="http://schemas.microsoft.com/office/drawing/2014/main" id="{C38EA9E5-CB14-48C6-974D-37453B1185B4}"/>
              </a:ext>
            </a:extLst>
          </p:cNvPr>
          <p:cNvPicPr>
            <a:picLocks noChangeAspect="1"/>
          </p:cNvPicPr>
          <p:nvPr/>
        </p:nvPicPr>
        <p:blipFill>
          <a:blip r:embed="rId2"/>
          <a:stretch>
            <a:fillRect/>
          </a:stretch>
        </p:blipFill>
        <p:spPr>
          <a:xfrm>
            <a:off x="385572" y="2560267"/>
            <a:ext cx="11420856" cy="3254945"/>
          </a:xfrm>
          <a:prstGeom prst="rect">
            <a:avLst/>
          </a:prstGeom>
        </p:spPr>
      </p:pic>
    </p:spTree>
    <p:extLst>
      <p:ext uri="{BB962C8B-B14F-4D97-AF65-F5344CB8AC3E}">
        <p14:creationId xmlns:p14="http://schemas.microsoft.com/office/powerpoint/2010/main" val="74717413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5B945-B379-43E1-BCBC-07EF3593ABB7}"/>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Data transmission in SPI</a:t>
            </a:r>
          </a:p>
        </p:txBody>
      </p:sp>
      <p:sp>
        <p:nvSpPr>
          <p:cNvPr id="3" name="内容占位符 2">
            <a:extLst>
              <a:ext uri="{FF2B5EF4-FFF2-40B4-BE49-F238E27FC236}">
                <a16:creationId xmlns:a16="http://schemas.microsoft.com/office/drawing/2014/main" id="{08C44DD2-C434-4D2C-86C0-26D6C0549C98}"/>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buNone/>
            </a:pPr>
            <a:r>
              <a:rPr lang="en-US" sz="2000" kern="1200">
                <a:solidFill>
                  <a:schemeClr val="bg1"/>
                </a:solidFill>
                <a:latin typeface="+mn-lt"/>
                <a:ea typeface="+mn-ea"/>
                <a:cs typeface="+mn-cs"/>
              </a:rPr>
              <a:t>Mode 1</a:t>
            </a:r>
          </a:p>
        </p:txBody>
      </p:sp>
      <p:pic>
        <p:nvPicPr>
          <p:cNvPr id="4" name="图片 3">
            <a:extLst>
              <a:ext uri="{FF2B5EF4-FFF2-40B4-BE49-F238E27FC236}">
                <a16:creationId xmlns:a16="http://schemas.microsoft.com/office/drawing/2014/main" id="{D33704CB-4539-49AF-807B-0FAAD0B2911D}"/>
              </a:ext>
            </a:extLst>
          </p:cNvPr>
          <p:cNvPicPr>
            <a:picLocks noChangeAspect="1"/>
          </p:cNvPicPr>
          <p:nvPr/>
        </p:nvPicPr>
        <p:blipFill>
          <a:blip r:embed="rId2"/>
          <a:stretch>
            <a:fillRect/>
          </a:stretch>
        </p:blipFill>
        <p:spPr>
          <a:xfrm>
            <a:off x="385572" y="2388955"/>
            <a:ext cx="11420856" cy="3597570"/>
          </a:xfrm>
          <a:prstGeom prst="rect">
            <a:avLst/>
          </a:prstGeom>
        </p:spPr>
      </p:pic>
    </p:spTree>
    <p:extLst>
      <p:ext uri="{BB962C8B-B14F-4D97-AF65-F5344CB8AC3E}">
        <p14:creationId xmlns:p14="http://schemas.microsoft.com/office/powerpoint/2010/main" val="149700649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5B945-B379-43E1-BCBC-07EF3593ABB7}"/>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Data transmission in SPI</a:t>
            </a:r>
          </a:p>
        </p:txBody>
      </p:sp>
      <p:sp>
        <p:nvSpPr>
          <p:cNvPr id="3" name="内容占位符 2">
            <a:extLst>
              <a:ext uri="{FF2B5EF4-FFF2-40B4-BE49-F238E27FC236}">
                <a16:creationId xmlns:a16="http://schemas.microsoft.com/office/drawing/2014/main" id="{08C44DD2-C434-4D2C-86C0-26D6C0549C98}"/>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buNone/>
            </a:pPr>
            <a:r>
              <a:rPr lang="en-US" sz="2000" kern="1200" dirty="0">
                <a:solidFill>
                  <a:schemeClr val="bg1"/>
                </a:solidFill>
                <a:latin typeface="+mn-lt"/>
                <a:ea typeface="+mn-ea"/>
                <a:cs typeface="+mn-cs"/>
              </a:rPr>
              <a:t>Mode 2</a:t>
            </a:r>
          </a:p>
        </p:txBody>
      </p:sp>
      <p:pic>
        <p:nvPicPr>
          <p:cNvPr id="5" name="图片 4">
            <a:extLst>
              <a:ext uri="{FF2B5EF4-FFF2-40B4-BE49-F238E27FC236}">
                <a16:creationId xmlns:a16="http://schemas.microsoft.com/office/drawing/2014/main" id="{9C46D4BC-7DB4-451F-8836-1683B5B462A4}"/>
              </a:ext>
            </a:extLst>
          </p:cNvPr>
          <p:cNvPicPr>
            <a:picLocks noChangeAspect="1"/>
          </p:cNvPicPr>
          <p:nvPr/>
        </p:nvPicPr>
        <p:blipFill>
          <a:blip r:embed="rId2"/>
          <a:stretch>
            <a:fillRect/>
          </a:stretch>
        </p:blipFill>
        <p:spPr>
          <a:xfrm>
            <a:off x="385572" y="2388955"/>
            <a:ext cx="11420856" cy="3597570"/>
          </a:xfrm>
          <a:prstGeom prst="rect">
            <a:avLst/>
          </a:prstGeom>
        </p:spPr>
      </p:pic>
    </p:spTree>
    <p:extLst>
      <p:ext uri="{BB962C8B-B14F-4D97-AF65-F5344CB8AC3E}">
        <p14:creationId xmlns:p14="http://schemas.microsoft.com/office/powerpoint/2010/main" val="25112934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5B945-B379-43E1-BCBC-07EF3593ABB7}"/>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Data transmission in SPI</a:t>
            </a:r>
          </a:p>
        </p:txBody>
      </p:sp>
      <p:sp>
        <p:nvSpPr>
          <p:cNvPr id="3" name="内容占位符 2">
            <a:extLst>
              <a:ext uri="{FF2B5EF4-FFF2-40B4-BE49-F238E27FC236}">
                <a16:creationId xmlns:a16="http://schemas.microsoft.com/office/drawing/2014/main" id="{08C44DD2-C434-4D2C-86C0-26D6C0549C98}"/>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buNone/>
            </a:pPr>
            <a:r>
              <a:rPr lang="en-US" sz="2000" kern="1200" dirty="0">
                <a:solidFill>
                  <a:schemeClr val="bg1"/>
                </a:solidFill>
                <a:latin typeface="+mn-lt"/>
                <a:ea typeface="+mn-ea"/>
                <a:cs typeface="+mn-cs"/>
              </a:rPr>
              <a:t>Mode 3</a:t>
            </a:r>
          </a:p>
        </p:txBody>
      </p:sp>
      <p:pic>
        <p:nvPicPr>
          <p:cNvPr id="5" name="图片 4">
            <a:extLst>
              <a:ext uri="{FF2B5EF4-FFF2-40B4-BE49-F238E27FC236}">
                <a16:creationId xmlns:a16="http://schemas.microsoft.com/office/drawing/2014/main" id="{DCEF1E6C-2FD4-48A4-A1FF-290C0665238D}"/>
              </a:ext>
            </a:extLst>
          </p:cNvPr>
          <p:cNvPicPr>
            <a:picLocks noChangeAspect="1"/>
          </p:cNvPicPr>
          <p:nvPr/>
        </p:nvPicPr>
        <p:blipFill>
          <a:blip r:embed="rId2"/>
          <a:stretch>
            <a:fillRect/>
          </a:stretch>
        </p:blipFill>
        <p:spPr>
          <a:xfrm>
            <a:off x="385572" y="2317575"/>
            <a:ext cx="11420856" cy="3740329"/>
          </a:xfrm>
          <a:prstGeom prst="rect">
            <a:avLst/>
          </a:prstGeom>
        </p:spPr>
      </p:pic>
    </p:spTree>
    <p:extLst>
      <p:ext uri="{BB962C8B-B14F-4D97-AF65-F5344CB8AC3E}">
        <p14:creationId xmlns:p14="http://schemas.microsoft.com/office/powerpoint/2010/main" val="850191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56968" y="1050430"/>
            <a:ext cx="10515600" cy="5645517"/>
          </a:xfrm>
        </p:spPr>
        <p:txBody>
          <a:bodyPr/>
          <a:lstStyle/>
          <a:p>
            <a:pPr marL="0" indent="0">
              <a:buNone/>
            </a:pPr>
            <a:r>
              <a:rPr lang="en-US" altLang="zh-CN" dirty="0"/>
              <a:t>Digital decoder: Process waveform to data symbol.</a:t>
            </a:r>
          </a:p>
          <a:p>
            <a:endParaRPr lang="en-US" altLang="zh-CN" dirty="0"/>
          </a:p>
          <a:p>
            <a:pPr marL="0" indent="0">
              <a:buNone/>
            </a:pPr>
            <a:r>
              <a:rPr lang="en-US" altLang="zh-CN" dirty="0"/>
              <a:t>Channel decoder: Determine and pick up the signal we want from a lot of signals we get.</a:t>
            </a:r>
          </a:p>
          <a:p>
            <a:endParaRPr lang="en-US" altLang="zh-CN" dirty="0"/>
          </a:p>
          <a:p>
            <a:pPr marL="0" indent="0">
              <a:buNone/>
            </a:pPr>
            <a:r>
              <a:rPr lang="en-US" altLang="zh-CN" dirty="0"/>
              <a:t>Source decoder: Attempts to reconstruct the original signal from the source.</a:t>
            </a:r>
            <a:endParaRPr lang="zh-CN" altLang="en-US" dirty="0"/>
          </a:p>
        </p:txBody>
      </p:sp>
    </p:spTree>
    <p:extLst>
      <p:ext uri="{BB962C8B-B14F-4D97-AF65-F5344CB8AC3E}">
        <p14:creationId xmlns:p14="http://schemas.microsoft.com/office/powerpoint/2010/main" val="5058608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5B945-B379-43E1-BCBC-07EF3593ABB7}"/>
              </a:ext>
            </a:extLst>
          </p:cNvPr>
          <p:cNvSpPr>
            <a:spLocks noGrp="1"/>
          </p:cNvSpPr>
          <p:nvPr>
            <p:ph type="title"/>
          </p:nvPr>
        </p:nvSpPr>
        <p:spPr/>
        <p:txBody>
          <a:bodyPr/>
          <a:lstStyle/>
          <a:p>
            <a:r>
              <a:rPr lang="en-CA" dirty="0"/>
              <a:t>Data transmission in SPI</a:t>
            </a:r>
          </a:p>
        </p:txBody>
      </p:sp>
      <p:sp>
        <p:nvSpPr>
          <p:cNvPr id="3" name="内容占位符 2">
            <a:extLst>
              <a:ext uri="{FF2B5EF4-FFF2-40B4-BE49-F238E27FC236}">
                <a16:creationId xmlns:a16="http://schemas.microsoft.com/office/drawing/2014/main" id="{08C44DD2-C434-4D2C-86C0-26D6C0549C98}"/>
              </a:ext>
            </a:extLst>
          </p:cNvPr>
          <p:cNvSpPr>
            <a:spLocks noGrp="1"/>
          </p:cNvSpPr>
          <p:nvPr>
            <p:ph idx="1"/>
          </p:nvPr>
        </p:nvSpPr>
        <p:spPr/>
        <p:txBody>
          <a:bodyPr/>
          <a:lstStyle/>
          <a:p>
            <a:pPr marL="0" indent="0">
              <a:buNone/>
            </a:pPr>
            <a:r>
              <a:rPr lang="en-CA" dirty="0"/>
              <a:t>SPI in the hardware design adopts double cable system, according to the design, in the process of SPI communication, it can form a data link between master-slave equipment as a ring - the master to write a data to the slave, and the slave will be back to a data.</a:t>
            </a:r>
          </a:p>
        </p:txBody>
      </p:sp>
      <p:pic>
        <p:nvPicPr>
          <p:cNvPr id="5" name="图片 4">
            <a:extLst>
              <a:ext uri="{FF2B5EF4-FFF2-40B4-BE49-F238E27FC236}">
                <a16:creationId xmlns:a16="http://schemas.microsoft.com/office/drawing/2014/main" id="{3EF37FF0-079D-4F0D-B0E8-BE6E367EB44A}"/>
              </a:ext>
            </a:extLst>
          </p:cNvPr>
          <p:cNvPicPr>
            <a:picLocks noChangeAspect="1"/>
          </p:cNvPicPr>
          <p:nvPr/>
        </p:nvPicPr>
        <p:blipFill>
          <a:blip r:embed="rId2"/>
          <a:stretch>
            <a:fillRect/>
          </a:stretch>
        </p:blipFill>
        <p:spPr>
          <a:xfrm>
            <a:off x="3034246" y="4001294"/>
            <a:ext cx="6123507" cy="2402895"/>
          </a:xfrm>
          <a:prstGeom prst="rect">
            <a:avLst/>
          </a:prstGeom>
        </p:spPr>
      </p:pic>
    </p:spTree>
    <p:extLst>
      <p:ext uri="{BB962C8B-B14F-4D97-AF65-F5344CB8AC3E}">
        <p14:creationId xmlns:p14="http://schemas.microsoft.com/office/powerpoint/2010/main" val="9373714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5B945-B379-43E1-BCBC-07EF3593ABB7}"/>
              </a:ext>
            </a:extLst>
          </p:cNvPr>
          <p:cNvSpPr>
            <a:spLocks noGrp="1"/>
          </p:cNvSpPr>
          <p:nvPr>
            <p:ph type="title"/>
          </p:nvPr>
        </p:nvSpPr>
        <p:spPr/>
        <p:txBody>
          <a:bodyPr/>
          <a:lstStyle/>
          <a:p>
            <a:r>
              <a:rPr lang="en-CA" dirty="0"/>
              <a:t>Data transmission in SPI</a:t>
            </a:r>
          </a:p>
        </p:txBody>
      </p:sp>
      <p:sp>
        <p:nvSpPr>
          <p:cNvPr id="3" name="内容占位符 2">
            <a:extLst>
              <a:ext uri="{FF2B5EF4-FFF2-40B4-BE49-F238E27FC236}">
                <a16:creationId xmlns:a16="http://schemas.microsoft.com/office/drawing/2014/main" id="{08C44DD2-C434-4D2C-86C0-26D6C0549C98}"/>
              </a:ext>
            </a:extLst>
          </p:cNvPr>
          <p:cNvSpPr>
            <a:spLocks noGrp="1"/>
          </p:cNvSpPr>
          <p:nvPr>
            <p:ph idx="1"/>
          </p:nvPr>
        </p:nvSpPr>
        <p:spPr/>
        <p:txBody>
          <a:bodyPr/>
          <a:lstStyle/>
          <a:p>
            <a:pPr marL="0" indent="0">
              <a:buNone/>
            </a:pPr>
            <a:r>
              <a:rPr lang="en-CA" dirty="0"/>
              <a:t>Assume that the master and slave are initialized and that the master's buff=0xAA=0b1010 1010 and the slave's buff=0x55=0b0101 0101. And we are in sending in rising edge, and reading in falling edge.</a:t>
            </a:r>
          </a:p>
          <a:p>
            <a:pPr marL="0" indent="0">
              <a:buNone/>
            </a:pPr>
            <a:endParaRPr lang="en-CA" dirty="0"/>
          </a:p>
          <a:p>
            <a:pPr marL="0" indent="0">
              <a:buNone/>
            </a:pPr>
            <a:endParaRPr lang="en-CA" dirty="0"/>
          </a:p>
          <a:p>
            <a:pPr marL="0" indent="0">
              <a:buNone/>
            </a:pPr>
            <a:r>
              <a:rPr lang="en-CA" dirty="0"/>
              <a:t>At the rising edge of clock (pulse) 1, master send out data as one bit from left side (MSB), plus the shifter, i.e., shift from right to left.</a:t>
            </a:r>
          </a:p>
          <a:p>
            <a:pPr marL="0" indent="0">
              <a:buNone/>
            </a:pPr>
            <a:endParaRPr lang="en-CA" dirty="0"/>
          </a:p>
        </p:txBody>
      </p:sp>
      <p:sp>
        <p:nvSpPr>
          <p:cNvPr id="4" name="文本框 3">
            <a:extLst>
              <a:ext uri="{FF2B5EF4-FFF2-40B4-BE49-F238E27FC236}">
                <a16:creationId xmlns:a16="http://schemas.microsoft.com/office/drawing/2014/main" id="{984A2366-438B-43AE-8BF4-9BEA1D5F391C}"/>
              </a:ext>
            </a:extLst>
          </p:cNvPr>
          <p:cNvSpPr txBox="1"/>
          <p:nvPr/>
        </p:nvSpPr>
        <p:spPr>
          <a:xfrm>
            <a:off x="1664677" y="3294429"/>
            <a:ext cx="890954" cy="830997"/>
          </a:xfrm>
          <a:prstGeom prst="rect">
            <a:avLst/>
          </a:prstGeom>
          <a:noFill/>
        </p:spPr>
        <p:txBody>
          <a:bodyPr wrap="square" rtlCol="0">
            <a:spAutoFit/>
          </a:bodyPr>
          <a:lstStyle/>
          <a:p>
            <a:r>
              <a:rPr lang="en-CA" sz="2400" dirty="0"/>
              <a:t>Clock </a:t>
            </a:r>
          </a:p>
          <a:p>
            <a:pPr algn="ctr"/>
            <a:r>
              <a:rPr lang="en-CA" sz="2400" dirty="0"/>
              <a:t>0</a:t>
            </a:r>
          </a:p>
        </p:txBody>
      </p:sp>
      <p:sp>
        <p:nvSpPr>
          <p:cNvPr id="6" name="文本框 5">
            <a:extLst>
              <a:ext uri="{FF2B5EF4-FFF2-40B4-BE49-F238E27FC236}">
                <a16:creationId xmlns:a16="http://schemas.microsoft.com/office/drawing/2014/main" id="{9CFD3F76-79E8-4B07-BBB7-3A261145340A}"/>
              </a:ext>
            </a:extLst>
          </p:cNvPr>
          <p:cNvSpPr txBox="1"/>
          <p:nvPr/>
        </p:nvSpPr>
        <p:spPr>
          <a:xfrm>
            <a:off x="3259015" y="3294429"/>
            <a:ext cx="2047631" cy="830997"/>
          </a:xfrm>
          <a:prstGeom prst="rect">
            <a:avLst/>
          </a:prstGeom>
          <a:noFill/>
        </p:spPr>
        <p:txBody>
          <a:bodyPr wrap="square" rtlCol="0">
            <a:spAutoFit/>
          </a:bodyPr>
          <a:lstStyle/>
          <a:p>
            <a:pPr algn="ctr"/>
            <a:r>
              <a:rPr lang="en-CA" sz="2400" dirty="0"/>
              <a:t>Master</a:t>
            </a:r>
          </a:p>
          <a:p>
            <a:pPr algn="ctr"/>
            <a:r>
              <a:rPr lang="en-CA" sz="2400" dirty="0"/>
              <a:t>1010 1010</a:t>
            </a:r>
          </a:p>
        </p:txBody>
      </p:sp>
      <p:sp>
        <p:nvSpPr>
          <p:cNvPr id="7" name="文本框 6">
            <a:extLst>
              <a:ext uri="{FF2B5EF4-FFF2-40B4-BE49-F238E27FC236}">
                <a16:creationId xmlns:a16="http://schemas.microsoft.com/office/drawing/2014/main" id="{37DCEEE2-F400-4BF4-BC0E-559AB23A54FE}"/>
              </a:ext>
            </a:extLst>
          </p:cNvPr>
          <p:cNvSpPr txBox="1"/>
          <p:nvPr/>
        </p:nvSpPr>
        <p:spPr>
          <a:xfrm>
            <a:off x="5306646" y="3294429"/>
            <a:ext cx="2047631" cy="830997"/>
          </a:xfrm>
          <a:prstGeom prst="rect">
            <a:avLst/>
          </a:prstGeom>
          <a:noFill/>
        </p:spPr>
        <p:txBody>
          <a:bodyPr wrap="square" rtlCol="0">
            <a:spAutoFit/>
          </a:bodyPr>
          <a:lstStyle/>
          <a:p>
            <a:pPr algn="ctr"/>
            <a:r>
              <a:rPr lang="en-CA" sz="2400" dirty="0"/>
              <a:t>Slave</a:t>
            </a:r>
          </a:p>
          <a:p>
            <a:pPr algn="ctr"/>
            <a:r>
              <a:rPr lang="en-CA" sz="2400" dirty="0"/>
              <a:t>0101 0101</a:t>
            </a:r>
          </a:p>
        </p:txBody>
      </p:sp>
      <p:sp>
        <p:nvSpPr>
          <p:cNvPr id="8" name="文本框 7">
            <a:extLst>
              <a:ext uri="{FF2B5EF4-FFF2-40B4-BE49-F238E27FC236}">
                <a16:creationId xmlns:a16="http://schemas.microsoft.com/office/drawing/2014/main" id="{12A0CABD-4B76-46E2-8101-4D969E9223A3}"/>
              </a:ext>
            </a:extLst>
          </p:cNvPr>
          <p:cNvSpPr txBox="1"/>
          <p:nvPr/>
        </p:nvSpPr>
        <p:spPr>
          <a:xfrm>
            <a:off x="7354277" y="3294429"/>
            <a:ext cx="2047631" cy="830997"/>
          </a:xfrm>
          <a:prstGeom prst="rect">
            <a:avLst/>
          </a:prstGeom>
          <a:noFill/>
        </p:spPr>
        <p:txBody>
          <a:bodyPr wrap="square" rtlCol="0">
            <a:spAutoFit/>
          </a:bodyPr>
          <a:lstStyle/>
          <a:p>
            <a:pPr algn="ctr"/>
            <a:r>
              <a:rPr lang="en-CA" sz="2400" dirty="0"/>
              <a:t>SDI</a:t>
            </a:r>
          </a:p>
          <a:p>
            <a:pPr algn="ctr"/>
            <a:r>
              <a:rPr lang="en-CA" sz="2400" dirty="0"/>
              <a:t>X</a:t>
            </a:r>
          </a:p>
        </p:txBody>
      </p:sp>
      <p:sp>
        <p:nvSpPr>
          <p:cNvPr id="9" name="文本框 8">
            <a:extLst>
              <a:ext uri="{FF2B5EF4-FFF2-40B4-BE49-F238E27FC236}">
                <a16:creationId xmlns:a16="http://schemas.microsoft.com/office/drawing/2014/main" id="{B9A122C3-D1D4-41CA-9373-FBC1810CBA8B}"/>
              </a:ext>
            </a:extLst>
          </p:cNvPr>
          <p:cNvSpPr txBox="1"/>
          <p:nvPr/>
        </p:nvSpPr>
        <p:spPr>
          <a:xfrm>
            <a:off x="8874369" y="3294429"/>
            <a:ext cx="2047631" cy="830997"/>
          </a:xfrm>
          <a:prstGeom prst="rect">
            <a:avLst/>
          </a:prstGeom>
          <a:noFill/>
        </p:spPr>
        <p:txBody>
          <a:bodyPr wrap="square" rtlCol="0">
            <a:spAutoFit/>
          </a:bodyPr>
          <a:lstStyle/>
          <a:p>
            <a:pPr algn="ctr"/>
            <a:r>
              <a:rPr lang="en-CA" sz="2400" dirty="0"/>
              <a:t>SDO</a:t>
            </a:r>
          </a:p>
          <a:p>
            <a:pPr algn="ctr"/>
            <a:r>
              <a:rPr lang="en-CA" sz="2400" dirty="0"/>
              <a:t>X</a:t>
            </a:r>
          </a:p>
        </p:txBody>
      </p:sp>
      <p:sp>
        <p:nvSpPr>
          <p:cNvPr id="10" name="文本框 9">
            <a:extLst>
              <a:ext uri="{FF2B5EF4-FFF2-40B4-BE49-F238E27FC236}">
                <a16:creationId xmlns:a16="http://schemas.microsoft.com/office/drawing/2014/main" id="{73DD72F7-7B2B-472A-9E5E-83A40AFDECE0}"/>
              </a:ext>
            </a:extLst>
          </p:cNvPr>
          <p:cNvSpPr txBox="1"/>
          <p:nvPr/>
        </p:nvSpPr>
        <p:spPr>
          <a:xfrm>
            <a:off x="3176954" y="4963014"/>
            <a:ext cx="2047631" cy="830997"/>
          </a:xfrm>
          <a:prstGeom prst="rect">
            <a:avLst/>
          </a:prstGeom>
          <a:noFill/>
        </p:spPr>
        <p:txBody>
          <a:bodyPr wrap="square" rtlCol="0">
            <a:spAutoFit/>
          </a:bodyPr>
          <a:lstStyle/>
          <a:p>
            <a:pPr algn="ctr"/>
            <a:r>
              <a:rPr lang="en-CA" sz="2400" dirty="0"/>
              <a:t>Master</a:t>
            </a:r>
          </a:p>
          <a:p>
            <a:pPr algn="ctr"/>
            <a:r>
              <a:rPr lang="en-CA" sz="2400" dirty="0"/>
              <a:t>1  0101 010X</a:t>
            </a:r>
          </a:p>
        </p:txBody>
      </p:sp>
      <p:sp>
        <p:nvSpPr>
          <p:cNvPr id="11" name="文本框 10">
            <a:extLst>
              <a:ext uri="{FF2B5EF4-FFF2-40B4-BE49-F238E27FC236}">
                <a16:creationId xmlns:a16="http://schemas.microsoft.com/office/drawing/2014/main" id="{526ECD30-5FCC-4926-85EA-49975F13F423}"/>
              </a:ext>
            </a:extLst>
          </p:cNvPr>
          <p:cNvSpPr txBox="1"/>
          <p:nvPr/>
        </p:nvSpPr>
        <p:spPr>
          <a:xfrm>
            <a:off x="1379415" y="6041759"/>
            <a:ext cx="2352431" cy="369332"/>
          </a:xfrm>
          <a:prstGeom prst="rect">
            <a:avLst/>
          </a:prstGeom>
          <a:noFill/>
        </p:spPr>
        <p:txBody>
          <a:bodyPr wrap="square" rtlCol="0">
            <a:spAutoFit/>
          </a:bodyPr>
          <a:lstStyle/>
          <a:p>
            <a:r>
              <a:rPr lang="en-CA" dirty="0"/>
              <a:t>Just move (send) out</a:t>
            </a:r>
          </a:p>
        </p:txBody>
      </p:sp>
      <p:cxnSp>
        <p:nvCxnSpPr>
          <p:cNvPr id="13" name="直接箭头连接符 12">
            <a:extLst>
              <a:ext uri="{FF2B5EF4-FFF2-40B4-BE49-F238E27FC236}">
                <a16:creationId xmlns:a16="http://schemas.microsoft.com/office/drawing/2014/main" id="{17EFF864-1229-4137-A6F3-0FB9D1088060}"/>
              </a:ext>
            </a:extLst>
          </p:cNvPr>
          <p:cNvCxnSpPr>
            <a:endCxn id="11" idx="0"/>
          </p:cNvCxnSpPr>
          <p:nvPr/>
        </p:nvCxnSpPr>
        <p:spPr>
          <a:xfrm flipH="1">
            <a:off x="2555631" y="5673969"/>
            <a:ext cx="844061" cy="3677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本框 13">
            <a:extLst>
              <a:ext uri="{FF2B5EF4-FFF2-40B4-BE49-F238E27FC236}">
                <a16:creationId xmlns:a16="http://schemas.microsoft.com/office/drawing/2014/main" id="{ADFCDDCC-E1D8-4261-B6F4-728FC469EEBE}"/>
              </a:ext>
            </a:extLst>
          </p:cNvPr>
          <p:cNvSpPr txBox="1"/>
          <p:nvPr/>
        </p:nvSpPr>
        <p:spPr>
          <a:xfrm>
            <a:off x="4833815" y="6044235"/>
            <a:ext cx="2825262" cy="646331"/>
          </a:xfrm>
          <a:prstGeom prst="rect">
            <a:avLst/>
          </a:prstGeom>
          <a:noFill/>
        </p:spPr>
        <p:txBody>
          <a:bodyPr wrap="square" rtlCol="0">
            <a:spAutoFit/>
          </a:bodyPr>
          <a:lstStyle/>
          <a:p>
            <a:r>
              <a:rPr lang="en-CA" dirty="0"/>
              <a:t>Don’t know yet since it didn’t read data from slave</a:t>
            </a:r>
          </a:p>
        </p:txBody>
      </p:sp>
      <p:cxnSp>
        <p:nvCxnSpPr>
          <p:cNvPr id="16" name="直接箭头连接符 15">
            <a:extLst>
              <a:ext uri="{FF2B5EF4-FFF2-40B4-BE49-F238E27FC236}">
                <a16:creationId xmlns:a16="http://schemas.microsoft.com/office/drawing/2014/main" id="{8F3F696D-E1B4-4645-BE60-9185189EC6E9}"/>
              </a:ext>
            </a:extLst>
          </p:cNvPr>
          <p:cNvCxnSpPr/>
          <p:nvPr/>
        </p:nvCxnSpPr>
        <p:spPr>
          <a:xfrm flipH="1" flipV="1">
            <a:off x="5017477" y="5594230"/>
            <a:ext cx="1156677" cy="4475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17925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5B945-B379-43E1-BCBC-07EF3593ABB7}"/>
              </a:ext>
            </a:extLst>
          </p:cNvPr>
          <p:cNvSpPr>
            <a:spLocks noGrp="1"/>
          </p:cNvSpPr>
          <p:nvPr>
            <p:ph type="title"/>
          </p:nvPr>
        </p:nvSpPr>
        <p:spPr/>
        <p:txBody>
          <a:bodyPr/>
          <a:lstStyle/>
          <a:p>
            <a:r>
              <a:rPr lang="en-CA" dirty="0"/>
              <a:t>Data transmission in SPI</a:t>
            </a:r>
          </a:p>
        </p:txBody>
      </p:sp>
      <p:sp>
        <p:nvSpPr>
          <p:cNvPr id="3" name="内容占位符 2">
            <a:extLst>
              <a:ext uri="{FF2B5EF4-FFF2-40B4-BE49-F238E27FC236}">
                <a16:creationId xmlns:a16="http://schemas.microsoft.com/office/drawing/2014/main" id="{08C44DD2-C434-4D2C-86C0-26D6C0549C98}"/>
              </a:ext>
            </a:extLst>
          </p:cNvPr>
          <p:cNvSpPr>
            <a:spLocks noGrp="1"/>
          </p:cNvSpPr>
          <p:nvPr>
            <p:ph idx="1"/>
          </p:nvPr>
        </p:nvSpPr>
        <p:spPr/>
        <p:txBody>
          <a:bodyPr/>
          <a:lstStyle/>
          <a:p>
            <a:pPr marL="0" indent="0">
              <a:buNone/>
            </a:pPr>
            <a:r>
              <a:rPr lang="en-CA" dirty="0"/>
              <a:t>At the same time, slave send out data from its left side (MSB), plus the shifter, i.e., shift from right to left.</a:t>
            </a:r>
          </a:p>
          <a:p>
            <a:pPr marL="0" indent="0">
              <a:buNone/>
            </a:pPr>
            <a:endParaRPr lang="en-CA" dirty="0"/>
          </a:p>
        </p:txBody>
      </p:sp>
      <p:sp>
        <p:nvSpPr>
          <p:cNvPr id="11" name="文本框 10">
            <a:extLst>
              <a:ext uri="{FF2B5EF4-FFF2-40B4-BE49-F238E27FC236}">
                <a16:creationId xmlns:a16="http://schemas.microsoft.com/office/drawing/2014/main" id="{526ECD30-5FCC-4926-85EA-49975F13F423}"/>
              </a:ext>
            </a:extLst>
          </p:cNvPr>
          <p:cNvSpPr txBox="1"/>
          <p:nvPr/>
        </p:nvSpPr>
        <p:spPr>
          <a:xfrm>
            <a:off x="4153877" y="3621402"/>
            <a:ext cx="2352431" cy="369332"/>
          </a:xfrm>
          <a:prstGeom prst="rect">
            <a:avLst/>
          </a:prstGeom>
          <a:noFill/>
        </p:spPr>
        <p:txBody>
          <a:bodyPr wrap="square" rtlCol="0">
            <a:spAutoFit/>
          </a:bodyPr>
          <a:lstStyle/>
          <a:p>
            <a:r>
              <a:rPr lang="en-CA" dirty="0"/>
              <a:t>Just move (send) out</a:t>
            </a:r>
          </a:p>
        </p:txBody>
      </p:sp>
      <p:cxnSp>
        <p:nvCxnSpPr>
          <p:cNvPr id="13" name="直接箭头连接符 12">
            <a:extLst>
              <a:ext uri="{FF2B5EF4-FFF2-40B4-BE49-F238E27FC236}">
                <a16:creationId xmlns:a16="http://schemas.microsoft.com/office/drawing/2014/main" id="{17EFF864-1229-4137-A6F3-0FB9D1088060}"/>
              </a:ext>
            </a:extLst>
          </p:cNvPr>
          <p:cNvCxnSpPr>
            <a:endCxn id="11" idx="0"/>
          </p:cNvCxnSpPr>
          <p:nvPr/>
        </p:nvCxnSpPr>
        <p:spPr>
          <a:xfrm flipH="1">
            <a:off x="5330093" y="3253612"/>
            <a:ext cx="844061" cy="3677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本框 13">
            <a:extLst>
              <a:ext uri="{FF2B5EF4-FFF2-40B4-BE49-F238E27FC236}">
                <a16:creationId xmlns:a16="http://schemas.microsoft.com/office/drawing/2014/main" id="{ADFCDDCC-E1D8-4261-B6F4-728FC469EEBE}"/>
              </a:ext>
            </a:extLst>
          </p:cNvPr>
          <p:cNvSpPr txBox="1"/>
          <p:nvPr/>
        </p:nvSpPr>
        <p:spPr>
          <a:xfrm>
            <a:off x="7498863" y="3703617"/>
            <a:ext cx="2872154" cy="646331"/>
          </a:xfrm>
          <a:prstGeom prst="rect">
            <a:avLst/>
          </a:prstGeom>
          <a:noFill/>
        </p:spPr>
        <p:txBody>
          <a:bodyPr wrap="square" rtlCol="0">
            <a:spAutoFit/>
          </a:bodyPr>
          <a:lstStyle/>
          <a:p>
            <a:r>
              <a:rPr lang="en-CA" dirty="0"/>
              <a:t>Don’t know yet since it didn’t read data from master</a:t>
            </a:r>
          </a:p>
        </p:txBody>
      </p:sp>
      <p:cxnSp>
        <p:nvCxnSpPr>
          <p:cNvPr id="16" name="直接箭头连接符 15">
            <a:extLst>
              <a:ext uri="{FF2B5EF4-FFF2-40B4-BE49-F238E27FC236}">
                <a16:creationId xmlns:a16="http://schemas.microsoft.com/office/drawing/2014/main" id="{8F3F696D-E1B4-4645-BE60-9185189EC6E9}"/>
              </a:ext>
            </a:extLst>
          </p:cNvPr>
          <p:cNvCxnSpPr/>
          <p:nvPr/>
        </p:nvCxnSpPr>
        <p:spPr>
          <a:xfrm flipH="1" flipV="1">
            <a:off x="7682524" y="3253612"/>
            <a:ext cx="1156677" cy="4475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F20542EE-E1C9-42D8-BE91-74688D84C84C}"/>
              </a:ext>
            </a:extLst>
          </p:cNvPr>
          <p:cNvSpPr txBox="1"/>
          <p:nvPr/>
        </p:nvSpPr>
        <p:spPr>
          <a:xfrm>
            <a:off x="5877169" y="2528521"/>
            <a:ext cx="2047631" cy="830997"/>
          </a:xfrm>
          <a:prstGeom prst="rect">
            <a:avLst/>
          </a:prstGeom>
          <a:noFill/>
        </p:spPr>
        <p:txBody>
          <a:bodyPr wrap="square" rtlCol="0">
            <a:spAutoFit/>
          </a:bodyPr>
          <a:lstStyle/>
          <a:p>
            <a:pPr algn="ctr"/>
            <a:r>
              <a:rPr lang="en-CA" sz="2400" dirty="0"/>
              <a:t>Slave</a:t>
            </a:r>
          </a:p>
          <a:p>
            <a:pPr algn="ctr"/>
            <a:r>
              <a:rPr lang="en-CA" sz="2400" dirty="0"/>
              <a:t>0  1010 101X</a:t>
            </a:r>
          </a:p>
        </p:txBody>
      </p:sp>
    </p:spTree>
    <p:extLst>
      <p:ext uri="{BB962C8B-B14F-4D97-AF65-F5344CB8AC3E}">
        <p14:creationId xmlns:p14="http://schemas.microsoft.com/office/powerpoint/2010/main" val="28964037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5B945-B379-43E1-BCBC-07EF3593ABB7}"/>
              </a:ext>
            </a:extLst>
          </p:cNvPr>
          <p:cNvSpPr>
            <a:spLocks noGrp="1"/>
          </p:cNvSpPr>
          <p:nvPr>
            <p:ph type="title"/>
          </p:nvPr>
        </p:nvSpPr>
        <p:spPr/>
        <p:txBody>
          <a:bodyPr/>
          <a:lstStyle/>
          <a:p>
            <a:r>
              <a:rPr lang="en-CA" dirty="0"/>
              <a:t>Data transmission in SPI</a:t>
            </a:r>
          </a:p>
        </p:txBody>
      </p:sp>
      <p:sp>
        <p:nvSpPr>
          <p:cNvPr id="3" name="内容占位符 2">
            <a:extLst>
              <a:ext uri="{FF2B5EF4-FFF2-40B4-BE49-F238E27FC236}">
                <a16:creationId xmlns:a16="http://schemas.microsoft.com/office/drawing/2014/main" id="{08C44DD2-C434-4D2C-86C0-26D6C0549C98}"/>
              </a:ext>
            </a:extLst>
          </p:cNvPr>
          <p:cNvSpPr>
            <a:spLocks noGrp="1"/>
          </p:cNvSpPr>
          <p:nvPr>
            <p:ph idx="1"/>
          </p:nvPr>
        </p:nvSpPr>
        <p:spPr/>
        <p:txBody>
          <a:bodyPr/>
          <a:lstStyle/>
          <a:p>
            <a:pPr marL="0" indent="0">
              <a:buNone/>
            </a:pPr>
            <a:r>
              <a:rPr lang="en-CA" dirty="0"/>
              <a:t>At the falling edge of clock (pulse) 1, it is time to read data.</a:t>
            </a:r>
          </a:p>
        </p:txBody>
      </p:sp>
      <p:sp>
        <p:nvSpPr>
          <p:cNvPr id="9" name="文本框 8">
            <a:extLst>
              <a:ext uri="{FF2B5EF4-FFF2-40B4-BE49-F238E27FC236}">
                <a16:creationId xmlns:a16="http://schemas.microsoft.com/office/drawing/2014/main" id="{EA40CA73-86B0-4E24-A3A9-D3C0FFC8309D}"/>
              </a:ext>
            </a:extLst>
          </p:cNvPr>
          <p:cNvSpPr txBox="1"/>
          <p:nvPr/>
        </p:nvSpPr>
        <p:spPr>
          <a:xfrm>
            <a:off x="2325077" y="2657475"/>
            <a:ext cx="2047631" cy="830997"/>
          </a:xfrm>
          <a:prstGeom prst="rect">
            <a:avLst/>
          </a:prstGeom>
          <a:noFill/>
        </p:spPr>
        <p:txBody>
          <a:bodyPr wrap="square" rtlCol="0">
            <a:spAutoFit/>
          </a:bodyPr>
          <a:lstStyle/>
          <a:p>
            <a:pPr algn="ctr"/>
            <a:r>
              <a:rPr lang="en-CA" sz="2400" dirty="0"/>
              <a:t>Master</a:t>
            </a:r>
          </a:p>
          <a:p>
            <a:pPr algn="ctr"/>
            <a:r>
              <a:rPr lang="en-CA" sz="2400" dirty="0"/>
              <a:t>0101 010X</a:t>
            </a:r>
          </a:p>
        </p:txBody>
      </p:sp>
      <p:sp>
        <p:nvSpPr>
          <p:cNvPr id="10" name="文本框 9">
            <a:extLst>
              <a:ext uri="{FF2B5EF4-FFF2-40B4-BE49-F238E27FC236}">
                <a16:creationId xmlns:a16="http://schemas.microsoft.com/office/drawing/2014/main" id="{37B83FF9-BB9F-4E02-834B-709CBACE05A1}"/>
              </a:ext>
            </a:extLst>
          </p:cNvPr>
          <p:cNvSpPr txBox="1"/>
          <p:nvPr/>
        </p:nvSpPr>
        <p:spPr>
          <a:xfrm>
            <a:off x="2325076" y="4138490"/>
            <a:ext cx="2047631" cy="830997"/>
          </a:xfrm>
          <a:prstGeom prst="rect">
            <a:avLst/>
          </a:prstGeom>
          <a:noFill/>
        </p:spPr>
        <p:txBody>
          <a:bodyPr wrap="square" rtlCol="0">
            <a:spAutoFit/>
          </a:bodyPr>
          <a:lstStyle/>
          <a:p>
            <a:pPr algn="ctr"/>
            <a:r>
              <a:rPr lang="en-CA" sz="2400" dirty="0"/>
              <a:t>Slave</a:t>
            </a:r>
          </a:p>
          <a:p>
            <a:pPr algn="ctr"/>
            <a:r>
              <a:rPr lang="en-CA" sz="2400" dirty="0"/>
              <a:t>1010 101X</a:t>
            </a:r>
          </a:p>
        </p:txBody>
      </p:sp>
      <p:sp>
        <p:nvSpPr>
          <p:cNvPr id="12" name="文本框 11">
            <a:extLst>
              <a:ext uri="{FF2B5EF4-FFF2-40B4-BE49-F238E27FC236}">
                <a16:creationId xmlns:a16="http://schemas.microsoft.com/office/drawing/2014/main" id="{8306DCB6-AF5A-4277-A78C-159B92E37D61}"/>
              </a:ext>
            </a:extLst>
          </p:cNvPr>
          <p:cNvSpPr txBox="1"/>
          <p:nvPr/>
        </p:nvSpPr>
        <p:spPr>
          <a:xfrm>
            <a:off x="5815622" y="2657475"/>
            <a:ext cx="2047631" cy="830997"/>
          </a:xfrm>
          <a:prstGeom prst="rect">
            <a:avLst/>
          </a:prstGeom>
          <a:noFill/>
        </p:spPr>
        <p:txBody>
          <a:bodyPr wrap="square" rtlCol="0">
            <a:spAutoFit/>
          </a:bodyPr>
          <a:lstStyle/>
          <a:p>
            <a:pPr algn="ctr"/>
            <a:r>
              <a:rPr lang="en-CA" sz="2400" dirty="0"/>
              <a:t>Master</a:t>
            </a:r>
          </a:p>
          <a:p>
            <a:pPr algn="ctr"/>
            <a:r>
              <a:rPr lang="en-CA" sz="2400" dirty="0"/>
              <a:t>0101 0100</a:t>
            </a:r>
          </a:p>
        </p:txBody>
      </p:sp>
      <p:sp>
        <p:nvSpPr>
          <p:cNvPr id="17" name="文本框 16">
            <a:extLst>
              <a:ext uri="{FF2B5EF4-FFF2-40B4-BE49-F238E27FC236}">
                <a16:creationId xmlns:a16="http://schemas.microsoft.com/office/drawing/2014/main" id="{70D5BA6D-5FD9-434F-AEFA-75C53175331E}"/>
              </a:ext>
            </a:extLst>
          </p:cNvPr>
          <p:cNvSpPr txBox="1"/>
          <p:nvPr/>
        </p:nvSpPr>
        <p:spPr>
          <a:xfrm>
            <a:off x="5815622" y="4138489"/>
            <a:ext cx="2047631" cy="830997"/>
          </a:xfrm>
          <a:prstGeom prst="rect">
            <a:avLst/>
          </a:prstGeom>
          <a:noFill/>
        </p:spPr>
        <p:txBody>
          <a:bodyPr wrap="square" rtlCol="0">
            <a:spAutoFit/>
          </a:bodyPr>
          <a:lstStyle/>
          <a:p>
            <a:pPr algn="ctr"/>
            <a:r>
              <a:rPr lang="en-CA" sz="2400" dirty="0"/>
              <a:t>Slave</a:t>
            </a:r>
          </a:p>
          <a:p>
            <a:pPr algn="ctr"/>
            <a:r>
              <a:rPr lang="en-CA" sz="2400" dirty="0"/>
              <a:t>1010 1011</a:t>
            </a:r>
          </a:p>
        </p:txBody>
      </p:sp>
      <p:sp>
        <p:nvSpPr>
          <p:cNvPr id="4" name="箭头: 右 3">
            <a:extLst>
              <a:ext uri="{FF2B5EF4-FFF2-40B4-BE49-F238E27FC236}">
                <a16:creationId xmlns:a16="http://schemas.microsoft.com/office/drawing/2014/main" id="{A6F228CC-5245-428D-ABF6-28E1BCE7B1EB}"/>
              </a:ext>
            </a:extLst>
          </p:cNvPr>
          <p:cNvSpPr/>
          <p:nvPr/>
        </p:nvSpPr>
        <p:spPr>
          <a:xfrm>
            <a:off x="4532922" y="2938036"/>
            <a:ext cx="1282699" cy="2485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 name="箭头: 右 17">
            <a:extLst>
              <a:ext uri="{FF2B5EF4-FFF2-40B4-BE49-F238E27FC236}">
                <a16:creationId xmlns:a16="http://schemas.microsoft.com/office/drawing/2014/main" id="{5541E65E-99F7-493F-A4F8-7A1E8E8D4081}"/>
              </a:ext>
            </a:extLst>
          </p:cNvPr>
          <p:cNvSpPr/>
          <p:nvPr/>
        </p:nvSpPr>
        <p:spPr>
          <a:xfrm>
            <a:off x="4532921" y="4476600"/>
            <a:ext cx="1282699" cy="2485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 name="文本框 18">
            <a:extLst>
              <a:ext uri="{FF2B5EF4-FFF2-40B4-BE49-F238E27FC236}">
                <a16:creationId xmlns:a16="http://schemas.microsoft.com/office/drawing/2014/main" id="{0BC5A7E9-FDA5-4F62-B5C9-AD9716C5106C}"/>
              </a:ext>
            </a:extLst>
          </p:cNvPr>
          <p:cNvSpPr txBox="1"/>
          <p:nvPr/>
        </p:nvSpPr>
        <p:spPr>
          <a:xfrm>
            <a:off x="7334740" y="3769157"/>
            <a:ext cx="2872154" cy="369332"/>
          </a:xfrm>
          <a:prstGeom prst="rect">
            <a:avLst/>
          </a:prstGeom>
          <a:noFill/>
        </p:spPr>
        <p:txBody>
          <a:bodyPr wrap="square" rtlCol="0">
            <a:spAutoFit/>
          </a:bodyPr>
          <a:lstStyle/>
          <a:p>
            <a:r>
              <a:rPr lang="en-CA" dirty="0"/>
              <a:t>Send from slave</a:t>
            </a:r>
          </a:p>
        </p:txBody>
      </p:sp>
      <p:cxnSp>
        <p:nvCxnSpPr>
          <p:cNvPr id="20" name="直接箭头连接符 19">
            <a:extLst>
              <a:ext uri="{FF2B5EF4-FFF2-40B4-BE49-F238E27FC236}">
                <a16:creationId xmlns:a16="http://schemas.microsoft.com/office/drawing/2014/main" id="{76BBAA1B-B13D-47A3-B799-E2AD61F3623E}"/>
              </a:ext>
            </a:extLst>
          </p:cNvPr>
          <p:cNvCxnSpPr/>
          <p:nvPr/>
        </p:nvCxnSpPr>
        <p:spPr>
          <a:xfrm flipH="1" flipV="1">
            <a:off x="7518401" y="3319152"/>
            <a:ext cx="1156677" cy="4475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文本框 20">
            <a:extLst>
              <a:ext uri="{FF2B5EF4-FFF2-40B4-BE49-F238E27FC236}">
                <a16:creationId xmlns:a16="http://schemas.microsoft.com/office/drawing/2014/main" id="{4D0CFE01-7ADB-4CE2-80AE-22343DF55D2C}"/>
              </a:ext>
            </a:extLst>
          </p:cNvPr>
          <p:cNvSpPr txBox="1"/>
          <p:nvPr/>
        </p:nvSpPr>
        <p:spPr>
          <a:xfrm>
            <a:off x="7334740" y="5338818"/>
            <a:ext cx="2872154" cy="369332"/>
          </a:xfrm>
          <a:prstGeom prst="rect">
            <a:avLst/>
          </a:prstGeom>
          <a:noFill/>
        </p:spPr>
        <p:txBody>
          <a:bodyPr wrap="square" rtlCol="0">
            <a:spAutoFit/>
          </a:bodyPr>
          <a:lstStyle/>
          <a:p>
            <a:r>
              <a:rPr lang="en-CA" dirty="0"/>
              <a:t>Send from master</a:t>
            </a:r>
          </a:p>
        </p:txBody>
      </p:sp>
      <p:cxnSp>
        <p:nvCxnSpPr>
          <p:cNvPr id="22" name="直接箭头连接符 21">
            <a:extLst>
              <a:ext uri="{FF2B5EF4-FFF2-40B4-BE49-F238E27FC236}">
                <a16:creationId xmlns:a16="http://schemas.microsoft.com/office/drawing/2014/main" id="{C69AB3F4-1F61-4615-986D-6B5E267AC721}"/>
              </a:ext>
            </a:extLst>
          </p:cNvPr>
          <p:cNvCxnSpPr/>
          <p:nvPr/>
        </p:nvCxnSpPr>
        <p:spPr>
          <a:xfrm flipH="1" flipV="1">
            <a:off x="7518401" y="4888813"/>
            <a:ext cx="1156677" cy="4475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004065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5B945-B379-43E1-BCBC-07EF3593ABB7}"/>
              </a:ext>
            </a:extLst>
          </p:cNvPr>
          <p:cNvSpPr>
            <a:spLocks noGrp="1"/>
          </p:cNvSpPr>
          <p:nvPr>
            <p:ph type="title"/>
          </p:nvPr>
        </p:nvSpPr>
        <p:spPr/>
        <p:txBody>
          <a:bodyPr/>
          <a:lstStyle/>
          <a:p>
            <a:r>
              <a:rPr lang="en-CA" dirty="0"/>
              <a:t>Data transmission in SPI</a:t>
            </a:r>
          </a:p>
        </p:txBody>
      </p:sp>
      <p:sp>
        <p:nvSpPr>
          <p:cNvPr id="3" name="内容占位符 2">
            <a:extLst>
              <a:ext uri="{FF2B5EF4-FFF2-40B4-BE49-F238E27FC236}">
                <a16:creationId xmlns:a16="http://schemas.microsoft.com/office/drawing/2014/main" id="{08C44DD2-C434-4D2C-86C0-26D6C0549C98}"/>
              </a:ext>
            </a:extLst>
          </p:cNvPr>
          <p:cNvSpPr>
            <a:spLocks noGrp="1"/>
          </p:cNvSpPr>
          <p:nvPr>
            <p:ph idx="1"/>
          </p:nvPr>
        </p:nvSpPr>
        <p:spPr/>
        <p:txBody>
          <a:bodyPr/>
          <a:lstStyle/>
          <a:p>
            <a:pPr marL="0" indent="0">
              <a:buNone/>
            </a:pPr>
            <a:r>
              <a:rPr lang="en-CA" dirty="0"/>
              <a:t>Summary: </a:t>
            </a:r>
          </a:p>
          <a:p>
            <a:pPr marL="0" indent="0">
              <a:buNone/>
            </a:pPr>
            <a:r>
              <a:rPr lang="en-CA" dirty="0"/>
              <a:t>1. A clock cycle completes the sending and receiving of data.</a:t>
            </a:r>
          </a:p>
          <a:p>
            <a:pPr marL="0" indent="0">
              <a:buNone/>
            </a:pPr>
            <a:r>
              <a:rPr lang="en-CA" dirty="0"/>
              <a:t>2. Both the master and the slave send first from the MSB (left side), and the data received is added to the right side.</a:t>
            </a:r>
          </a:p>
          <a:p>
            <a:pPr marL="0" indent="0">
              <a:buNone/>
            </a:pPr>
            <a:r>
              <a:rPr lang="en-CA" dirty="0"/>
              <a:t>3. Eight clock cycles complete a data exchange for one byte.</a:t>
            </a:r>
          </a:p>
          <a:p>
            <a:pPr marL="0" indent="0">
              <a:buNone/>
            </a:pPr>
            <a:endParaRPr lang="en-CA" dirty="0"/>
          </a:p>
        </p:txBody>
      </p:sp>
    </p:spTree>
    <p:extLst>
      <p:ext uri="{BB962C8B-B14F-4D97-AF65-F5344CB8AC3E}">
        <p14:creationId xmlns:p14="http://schemas.microsoft.com/office/powerpoint/2010/main" val="12255884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a:t>
            </a:r>
          </a:p>
        </p:txBody>
      </p:sp>
      <p:sp>
        <p:nvSpPr>
          <p:cNvPr id="3" name="Content Placeholder 2"/>
          <p:cNvSpPr>
            <a:spLocks noGrp="1"/>
          </p:cNvSpPr>
          <p:nvPr>
            <p:ph idx="1"/>
          </p:nvPr>
        </p:nvSpPr>
        <p:spPr/>
        <p:txBody>
          <a:bodyPr>
            <a:normAutofit/>
          </a:bodyPr>
          <a:lstStyle/>
          <a:p>
            <a:pPr marL="0" indent="0">
              <a:buNone/>
            </a:pPr>
            <a:r>
              <a:rPr lang="en-US" dirty="0"/>
              <a:t>Do not connect a 5V SPI slave device to your BBB, if so, use logic-level translation.</a:t>
            </a:r>
          </a:p>
          <a:p>
            <a:pPr marL="0" indent="0">
              <a:buNone/>
            </a:pPr>
            <a:r>
              <a:rPr lang="en-US" dirty="0"/>
              <a:t>Both SPI0 and SPI1 bus are accessible from P9, SPI1 clashes with the mcasp0_pins, so to use SPI1, you should disable HDMI to remove device tree, and enable SPI0 and SPI1 since they are disabled by default (Ref: Exploring Beagle bone, Derek Molloy).</a:t>
            </a:r>
          </a:p>
          <a:p>
            <a:pPr marL="0" indent="0">
              <a:buNone/>
            </a:pPr>
            <a:r>
              <a:rPr lang="en-US" dirty="0"/>
              <a:t> </a:t>
            </a:r>
          </a:p>
        </p:txBody>
      </p:sp>
    </p:spTree>
    <p:extLst>
      <p:ext uri="{BB962C8B-B14F-4D97-AF65-F5344CB8AC3E}">
        <p14:creationId xmlns:p14="http://schemas.microsoft.com/office/powerpoint/2010/main" val="157297959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a:t>
            </a:r>
          </a:p>
        </p:txBody>
      </p:sp>
      <p:sp>
        <p:nvSpPr>
          <p:cNvPr id="3" name="Content Placeholder 2"/>
          <p:cNvSpPr>
            <a:spLocks noGrp="1"/>
          </p:cNvSpPr>
          <p:nvPr>
            <p:ph idx="1"/>
          </p:nvPr>
        </p:nvSpPr>
        <p:spPr/>
        <p:txBody>
          <a:bodyPr/>
          <a:lstStyle/>
          <a:p>
            <a:pPr marL="0" indent="0">
              <a:buNone/>
            </a:pPr>
            <a:r>
              <a:rPr lang="en-US" dirty="0"/>
              <a:t>The pin for SPI1 are shown:</a:t>
            </a:r>
          </a:p>
          <a:p>
            <a:r>
              <a:rPr lang="en-US" dirty="0"/>
              <a:t> Chip Select:  P9_28 spi1_cs0 (Mode 3) $PINS 103 Offset 0x19C. </a:t>
            </a:r>
          </a:p>
          <a:p>
            <a:r>
              <a:rPr lang="en-US" dirty="0"/>
              <a:t> MOSI:  P9_30 spi1_d1 (Mode 3) $PINS 102 Offset 0x198. </a:t>
            </a:r>
          </a:p>
          <a:p>
            <a:r>
              <a:rPr lang="en-US" dirty="0"/>
              <a:t> MISO:  P9_29 spi1_d0 (Mode 3) $PINS 101 Offset 0x194. </a:t>
            </a:r>
          </a:p>
          <a:p>
            <a:r>
              <a:rPr lang="en-US" dirty="0"/>
              <a:t> Clock:  P9_31 spi1_sclk (Mode 3) $PINS 100 Offset 0x190. </a:t>
            </a:r>
          </a:p>
        </p:txBody>
      </p:sp>
      <p:pic>
        <p:nvPicPr>
          <p:cNvPr id="4" name="图片 3"/>
          <p:cNvPicPr>
            <a:picLocks noChangeAspect="1"/>
          </p:cNvPicPr>
          <p:nvPr/>
        </p:nvPicPr>
        <p:blipFill>
          <a:blip r:embed="rId2"/>
          <a:stretch>
            <a:fillRect/>
          </a:stretch>
        </p:blipFill>
        <p:spPr>
          <a:xfrm>
            <a:off x="2602523" y="4303628"/>
            <a:ext cx="6525846" cy="2356414"/>
          </a:xfrm>
          <a:prstGeom prst="rect">
            <a:avLst/>
          </a:prstGeom>
        </p:spPr>
      </p:pic>
    </p:spTree>
    <p:extLst>
      <p:ext uri="{BB962C8B-B14F-4D97-AF65-F5344CB8AC3E}">
        <p14:creationId xmlns:p14="http://schemas.microsoft.com/office/powerpoint/2010/main" val="20695605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SPI</a:t>
            </a:r>
          </a:p>
        </p:txBody>
      </p:sp>
      <p:sp>
        <p:nvSpPr>
          <p:cNvPr id="3" name="Content Placeholder 2"/>
          <p:cNvSpPr>
            <a:spLocks noGrp="1"/>
          </p:cNvSpPr>
          <p:nvPr>
            <p:ph idx="1"/>
          </p:nvPr>
        </p:nvSpPr>
        <p:spPr/>
        <p:txBody>
          <a:bodyPr>
            <a:normAutofit/>
          </a:bodyPr>
          <a:lstStyle/>
          <a:p>
            <a:pPr marL="0" indent="0">
              <a:buNone/>
            </a:pPr>
            <a:r>
              <a:rPr lang="en-US" dirty="0"/>
              <a:t>• Full duplex</a:t>
            </a:r>
          </a:p>
          <a:p>
            <a:pPr marL="0" indent="0">
              <a:buNone/>
            </a:pPr>
            <a:r>
              <a:rPr lang="en-US" dirty="0"/>
              <a:t>• Push-pull drivers </a:t>
            </a:r>
          </a:p>
          <a:p>
            <a:pPr marL="0" indent="0">
              <a:buNone/>
            </a:pPr>
            <a:r>
              <a:rPr lang="en-US" dirty="0"/>
              <a:t>• Higher throughput than I²C or </a:t>
            </a:r>
            <a:r>
              <a:rPr lang="en-US" dirty="0" err="1"/>
              <a:t>SMBus</a:t>
            </a:r>
            <a:r>
              <a:rPr lang="en-US" dirty="0"/>
              <a:t>.</a:t>
            </a:r>
          </a:p>
          <a:p>
            <a:pPr marL="0" indent="0">
              <a:buNone/>
            </a:pPr>
            <a:r>
              <a:rPr lang="en-US" dirty="0"/>
              <a:t>• Not limited to any maximum clock speed, enabling potentially high       </a:t>
            </a:r>
          </a:p>
          <a:p>
            <a:pPr marL="0" indent="0">
              <a:buNone/>
            </a:pPr>
            <a:r>
              <a:rPr lang="en-US" dirty="0"/>
              <a:t>   speed</a:t>
            </a:r>
          </a:p>
          <a:p>
            <a:pPr marL="0" indent="0">
              <a:buNone/>
            </a:pPr>
            <a:r>
              <a:rPr lang="en-US" dirty="0"/>
              <a:t>• Not limited to 8-bit words</a:t>
            </a:r>
          </a:p>
          <a:p>
            <a:pPr marL="0" indent="0">
              <a:buNone/>
            </a:pPr>
            <a:r>
              <a:rPr lang="en-US" dirty="0"/>
              <a:t>• Slaves use the master's clock and do not need precision oscillators</a:t>
            </a:r>
          </a:p>
          <a:p>
            <a:pPr marL="0" indent="0">
              <a:buNone/>
            </a:pPr>
            <a:r>
              <a:rPr lang="en-US" dirty="0"/>
              <a:t>• Slaves do not need a unique address — unlike I²C or GPIB or SCSI</a:t>
            </a:r>
          </a:p>
        </p:txBody>
      </p:sp>
    </p:spTree>
    <p:extLst>
      <p:ext uri="{BB962C8B-B14F-4D97-AF65-F5344CB8AC3E}">
        <p14:creationId xmlns:p14="http://schemas.microsoft.com/office/powerpoint/2010/main" val="57683006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Limitations of SPI</a:t>
            </a:r>
            <a:endParaRPr lang="en-US" dirty="0"/>
          </a:p>
        </p:txBody>
      </p:sp>
      <p:sp>
        <p:nvSpPr>
          <p:cNvPr id="3" name="Content Placeholder 2"/>
          <p:cNvSpPr>
            <a:spLocks noGrp="1"/>
          </p:cNvSpPr>
          <p:nvPr>
            <p:ph idx="1"/>
          </p:nvPr>
        </p:nvSpPr>
        <p:spPr/>
        <p:txBody>
          <a:bodyPr>
            <a:normAutofit/>
          </a:bodyPr>
          <a:lstStyle/>
          <a:p>
            <a:pPr marL="0" indent="0">
              <a:buNone/>
            </a:pPr>
            <a:r>
              <a:rPr lang="en-US" dirty="0"/>
              <a:t>• Requires more pins on IC packages than I²C</a:t>
            </a:r>
          </a:p>
          <a:p>
            <a:pPr marL="0" indent="0">
              <a:buNone/>
            </a:pPr>
            <a:r>
              <a:rPr lang="en-US" dirty="0"/>
              <a:t>• No hardware flow control by the slave (but the master can delay the        </a:t>
            </a:r>
          </a:p>
          <a:p>
            <a:pPr marL="0" indent="0">
              <a:buNone/>
            </a:pPr>
            <a:r>
              <a:rPr lang="en-US" dirty="0"/>
              <a:t>   next clock edge to slow the transfer rate)</a:t>
            </a:r>
          </a:p>
          <a:p>
            <a:pPr marL="0" indent="0">
              <a:buNone/>
            </a:pPr>
            <a:r>
              <a:rPr lang="en-US" dirty="0"/>
              <a:t>• No hardware slave acknowledgment (the master could be    </a:t>
            </a:r>
          </a:p>
          <a:p>
            <a:pPr marL="0" indent="0">
              <a:buNone/>
            </a:pPr>
            <a:r>
              <a:rPr lang="en-US" dirty="0"/>
              <a:t>   transmitting to nowhere and not know it)</a:t>
            </a:r>
          </a:p>
          <a:p>
            <a:pPr marL="0" indent="0">
              <a:buNone/>
            </a:pPr>
            <a:r>
              <a:rPr lang="en-US" dirty="0"/>
              <a:t>• Typically supports only one master device (depends on device’s   </a:t>
            </a:r>
          </a:p>
          <a:p>
            <a:pPr marL="0" indent="0">
              <a:buNone/>
            </a:pPr>
            <a:r>
              <a:rPr lang="en-US" dirty="0"/>
              <a:t>    hardware implementation)</a:t>
            </a:r>
          </a:p>
          <a:p>
            <a:pPr marL="0" indent="0">
              <a:buNone/>
            </a:pPr>
            <a:r>
              <a:rPr lang="en-US" dirty="0"/>
              <a:t>• No error-checking protocol is defined</a:t>
            </a:r>
          </a:p>
        </p:txBody>
      </p:sp>
    </p:spTree>
    <p:extLst>
      <p:ext uri="{BB962C8B-B14F-4D97-AF65-F5344CB8AC3E}">
        <p14:creationId xmlns:p14="http://schemas.microsoft.com/office/powerpoint/2010/main" val="10017728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107093" y="1871800"/>
            <a:ext cx="11625908" cy="2862400"/>
          </a:xfrm>
          <a:prstGeom prst="rect">
            <a:avLst/>
          </a:prstGeom>
          <a:solidFill>
            <a:srgbClr val="FFFFFF"/>
          </a:solidFill>
          <a:ln>
            <a:noFill/>
          </a:ln>
        </p:spPr>
        <p:txBody>
          <a:bodyPr spcFirstLastPara="1" wrap="square" lIns="121897" tIns="121897" rIns="121897" bIns="121897" anchor="ctr" anchorCtr="0">
            <a:noAutofit/>
          </a:bodyPr>
          <a:lstStyle/>
          <a:p>
            <a:pPr lvl="0"/>
            <a:r>
              <a:rPr lang="en-US" sz="6400" dirty="0"/>
              <a:t>Session – </a:t>
            </a:r>
            <a:r>
              <a:rPr lang="en-US" sz="6400"/>
              <a:t>February 22</a:t>
            </a:r>
            <a:endParaRPr sz="6400" dirty="0"/>
          </a:p>
        </p:txBody>
      </p:sp>
      <p:pic>
        <p:nvPicPr>
          <p:cNvPr id="4" name="Picture 3"/>
          <p:cNvPicPr>
            <a:picLocks noChangeAspect="1"/>
          </p:cNvPicPr>
          <p:nvPr/>
        </p:nvPicPr>
        <p:blipFill>
          <a:blip r:embed="rId3"/>
          <a:stretch>
            <a:fillRect/>
          </a:stretch>
        </p:blipFill>
        <p:spPr>
          <a:xfrm>
            <a:off x="459001" y="5638800"/>
            <a:ext cx="1622156" cy="1219200"/>
          </a:xfrm>
          <a:prstGeom prst="rect">
            <a:avLst/>
          </a:prstGeom>
        </p:spPr>
      </p:pic>
    </p:spTree>
    <p:extLst>
      <p:ext uri="{BB962C8B-B14F-4D97-AF65-F5344CB8AC3E}">
        <p14:creationId xmlns:p14="http://schemas.microsoft.com/office/powerpoint/2010/main" val="1069466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Channel</a:t>
            </a:r>
            <a:endParaRPr lang="zh-CN" altLang="en-US" dirty="0"/>
          </a:p>
        </p:txBody>
      </p:sp>
      <p:sp>
        <p:nvSpPr>
          <p:cNvPr id="3" name="内容占位符 2"/>
          <p:cNvSpPr>
            <a:spLocks noGrp="1"/>
          </p:cNvSpPr>
          <p:nvPr>
            <p:ph idx="1"/>
          </p:nvPr>
        </p:nvSpPr>
        <p:spPr/>
        <p:txBody>
          <a:bodyPr/>
          <a:lstStyle/>
          <a:p>
            <a:pPr marL="0" indent="0">
              <a:buNone/>
            </a:pPr>
            <a:r>
              <a:rPr lang="en-US" altLang="zh-CN" dirty="0"/>
              <a:t>Physical media that do transmission</a:t>
            </a:r>
          </a:p>
          <a:p>
            <a:endParaRPr lang="en-US" altLang="zh-CN" dirty="0"/>
          </a:p>
          <a:p>
            <a:pPr marL="0" indent="0">
              <a:buNone/>
            </a:pPr>
            <a:r>
              <a:rPr lang="en-US" altLang="zh-CN" dirty="0"/>
              <a:t>We choose five different channels for special attenuation, Telephone channels, Twisted-pair, Optical fibers, Mobile radio channels, and Satellite channels.</a:t>
            </a:r>
          </a:p>
          <a:p>
            <a:endParaRPr lang="en-US" altLang="zh-CN" dirty="0"/>
          </a:p>
          <a:p>
            <a:pPr marL="0" indent="0">
              <a:buNone/>
            </a:pPr>
            <a:r>
              <a:rPr lang="en-US" altLang="zh-CN" dirty="0"/>
              <a:t>They play important roles in today’s communication environment.</a:t>
            </a:r>
            <a:endParaRPr lang="zh-CN" altLang="en-US" dirty="0"/>
          </a:p>
        </p:txBody>
      </p:sp>
    </p:spTree>
    <p:extLst>
      <p:ext uri="{BB962C8B-B14F-4D97-AF65-F5344CB8AC3E}">
        <p14:creationId xmlns:p14="http://schemas.microsoft.com/office/powerpoint/2010/main" val="31873895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107093" y="1871799"/>
            <a:ext cx="11712374" cy="3196911"/>
          </a:xfrm>
          <a:prstGeom prst="rect">
            <a:avLst/>
          </a:prstGeom>
          <a:solidFill>
            <a:srgbClr val="FFFFFF"/>
          </a:solidFill>
          <a:ln>
            <a:noFill/>
          </a:ln>
        </p:spPr>
        <p:txBody>
          <a:bodyPr spcFirstLastPara="1" wrap="square" lIns="121897" tIns="121897" rIns="121897" bIns="121897" anchor="ctr" anchorCtr="0">
            <a:noAutofit/>
          </a:bodyPr>
          <a:lstStyle/>
          <a:p>
            <a:pPr lvl="0"/>
            <a:r>
              <a:rPr lang="en-US" sz="6400" dirty="0"/>
              <a:t>Elucidate the UART protocols and establish communications between devices in conjunction with RS-232</a:t>
            </a:r>
            <a:endParaRPr sz="6400" dirty="0"/>
          </a:p>
        </p:txBody>
      </p:sp>
      <p:pic>
        <p:nvPicPr>
          <p:cNvPr id="4" name="Picture 3"/>
          <p:cNvPicPr>
            <a:picLocks noChangeAspect="1"/>
          </p:cNvPicPr>
          <p:nvPr/>
        </p:nvPicPr>
        <p:blipFill>
          <a:blip r:embed="rId3"/>
          <a:stretch>
            <a:fillRect/>
          </a:stretch>
        </p:blipFill>
        <p:spPr>
          <a:xfrm>
            <a:off x="459001" y="5638800"/>
            <a:ext cx="1622156" cy="1219200"/>
          </a:xfrm>
          <a:prstGeom prst="rect">
            <a:avLst/>
          </a:prstGeom>
        </p:spPr>
      </p:pic>
    </p:spTree>
    <p:extLst>
      <p:ext uri="{BB962C8B-B14F-4D97-AF65-F5344CB8AC3E}">
        <p14:creationId xmlns:p14="http://schemas.microsoft.com/office/powerpoint/2010/main" val="419616149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UART</a:t>
            </a:r>
          </a:p>
        </p:txBody>
      </p:sp>
      <p:sp>
        <p:nvSpPr>
          <p:cNvPr id="3" name="Content Placeholder 2"/>
          <p:cNvSpPr>
            <a:spLocks noGrp="1"/>
          </p:cNvSpPr>
          <p:nvPr>
            <p:ph idx="1"/>
          </p:nvPr>
        </p:nvSpPr>
        <p:spPr/>
        <p:txBody>
          <a:bodyPr/>
          <a:lstStyle/>
          <a:p>
            <a:pPr marL="0" indent="0">
              <a:buNone/>
            </a:pPr>
            <a:r>
              <a:rPr lang="en-US" dirty="0"/>
              <a:t>UART(Universal Asynchronous Receiver/Transmitter), it is a microprocessor peripheral device used for the serial transfer of data , one bit at a time, between two electronic devices. UARTs were originally standalone ICs, but now are often integrated with the host microprocessor/microcontroller.</a:t>
            </a:r>
          </a:p>
        </p:txBody>
      </p:sp>
    </p:spTree>
    <p:extLst>
      <p:ext uri="{BB962C8B-B14F-4D97-AF65-F5344CB8AC3E}">
        <p14:creationId xmlns:p14="http://schemas.microsoft.com/office/powerpoint/2010/main" val="243942386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UART</a:t>
            </a:r>
          </a:p>
        </p:txBody>
      </p:sp>
      <p:sp>
        <p:nvSpPr>
          <p:cNvPr id="3" name="Content Placeholder 2"/>
          <p:cNvSpPr>
            <a:spLocks noGrp="1"/>
          </p:cNvSpPr>
          <p:nvPr>
            <p:ph idx="1"/>
          </p:nvPr>
        </p:nvSpPr>
        <p:spPr/>
        <p:txBody>
          <a:bodyPr/>
          <a:lstStyle/>
          <a:p>
            <a:pPr marL="0" indent="0">
              <a:buNone/>
            </a:pPr>
            <a:r>
              <a:rPr lang="en-US" dirty="0"/>
              <a:t>A UART is not, a strictly speaking bus, but its capacity to implement serial data communications overlaps with similar capacities with I2C and SPI. It is described as asynchronous because the sender does not have to send a clock signal to synchronize the transmission, rather a communication structure is agreed upon that uses start and stop bit to synchronize the transmission of data.</a:t>
            </a:r>
          </a:p>
          <a:p>
            <a:endParaRPr lang="en-US" dirty="0"/>
          </a:p>
          <a:p>
            <a:pPr marL="0" indent="0">
              <a:buNone/>
            </a:pPr>
            <a:endParaRPr lang="en-US" dirty="0"/>
          </a:p>
        </p:txBody>
      </p:sp>
    </p:spTree>
    <p:extLst>
      <p:ext uri="{BB962C8B-B14F-4D97-AF65-F5344CB8AC3E}">
        <p14:creationId xmlns:p14="http://schemas.microsoft.com/office/powerpoint/2010/main" val="59390147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86CFAE41-C49E-44DA-9D4E-B9B6527B11FC}"/>
              </a:ext>
            </a:extLst>
          </p:cNvPr>
          <p:cNvSpPr>
            <a:spLocks noGrp="1"/>
          </p:cNvSpPr>
          <p:nvPr>
            <p:ph type="title"/>
          </p:nvPr>
        </p:nvSpPr>
        <p:spPr>
          <a:xfrm>
            <a:off x="838200" y="587374"/>
            <a:ext cx="10515600" cy="1325563"/>
          </a:xfrm>
        </p:spPr>
        <p:txBody>
          <a:bodyPr/>
          <a:lstStyle/>
          <a:p>
            <a:r>
              <a:rPr lang="en-US" altLang="en-US" dirty="0">
                <a:ea typeface="ＭＳ Ｐゴシック" panose="020B0600070205080204" pitchFamily="34" charset="-128"/>
              </a:rPr>
              <a:t>Variations and fun times</a:t>
            </a:r>
          </a:p>
        </p:txBody>
      </p:sp>
      <p:sp>
        <p:nvSpPr>
          <p:cNvPr id="41986" name="Content Placeholder 2">
            <a:extLst>
              <a:ext uri="{FF2B5EF4-FFF2-40B4-BE49-F238E27FC236}">
                <a16:creationId xmlns:a16="http://schemas.microsoft.com/office/drawing/2014/main" id="{97EA7EB1-ADDF-4680-88AD-8D61F9ED12F3}"/>
              </a:ext>
            </a:extLst>
          </p:cNvPr>
          <p:cNvSpPr>
            <a:spLocks noGrp="1"/>
          </p:cNvSpPr>
          <p:nvPr>
            <p:ph idx="1"/>
          </p:nvPr>
        </p:nvSpPr>
        <p:spPr>
          <a:xfrm>
            <a:off x="838200" y="2141537"/>
            <a:ext cx="10515600" cy="4351338"/>
          </a:xfrm>
        </p:spPr>
        <p:txBody>
          <a:bodyPr/>
          <a:lstStyle/>
          <a:p>
            <a:r>
              <a:rPr lang="en-US" altLang="en-US" dirty="0">
                <a:ea typeface="ＭＳ Ｐゴシック" panose="020B0600070205080204" pitchFamily="34" charset="-128"/>
              </a:rPr>
              <a:t>UART is actually a generic term that includes a large number of different devices/standards.</a:t>
            </a:r>
          </a:p>
          <a:p>
            <a:pPr lvl="1"/>
            <a:r>
              <a:rPr lang="en-US" altLang="en-US" dirty="0">
                <a:ea typeface="ＭＳ Ｐゴシック" panose="020B0600070205080204" pitchFamily="34" charset="-128"/>
              </a:rPr>
              <a:t>RS-232 is a standard that specifies </a:t>
            </a:r>
          </a:p>
          <a:p>
            <a:pPr lvl="2"/>
            <a:r>
              <a:rPr lang="en-US" altLang="en-US" dirty="0">
                <a:ea typeface="ＭＳ Ｐゴシック" panose="020B0600070205080204" pitchFamily="34" charset="-128"/>
              </a:rPr>
              <a:t>“electrical characteristics and timing of signals, the meaning of signals, and the physical size and pin out of connectors.</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UART</a:t>
            </a:r>
          </a:p>
        </p:txBody>
      </p:sp>
      <p:sp>
        <p:nvSpPr>
          <p:cNvPr id="3" name="Content Placeholder 2"/>
          <p:cNvSpPr>
            <a:spLocks noGrp="1"/>
          </p:cNvSpPr>
          <p:nvPr>
            <p:ph idx="1"/>
          </p:nvPr>
        </p:nvSpPr>
        <p:spPr/>
        <p:txBody>
          <a:bodyPr/>
          <a:lstStyle/>
          <a:p>
            <a:pPr marL="0" indent="0">
              <a:buNone/>
            </a:pPr>
            <a:r>
              <a:rPr lang="en-US" dirty="0"/>
              <a:t>No clock = only two signal lines.</a:t>
            </a:r>
          </a:p>
          <a:p>
            <a:endParaRPr lang="en-US" dirty="0"/>
          </a:p>
          <a:p>
            <a:pPr marL="0" indent="0">
              <a:buNone/>
            </a:pPr>
            <a:r>
              <a:rPr lang="en-US" dirty="0"/>
              <a:t>Just like a regular telephone line, the transmit data connection (TXD) from one end is connected to the receive data connection (RXD) on the other end of connection.</a:t>
            </a:r>
          </a:p>
        </p:txBody>
      </p:sp>
    </p:spTree>
    <p:extLst>
      <p:ext uri="{BB962C8B-B14F-4D97-AF65-F5344CB8AC3E}">
        <p14:creationId xmlns:p14="http://schemas.microsoft.com/office/powerpoint/2010/main" val="39023110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UART</a:t>
            </a:r>
          </a:p>
        </p:txBody>
      </p:sp>
      <p:sp>
        <p:nvSpPr>
          <p:cNvPr id="3" name="Content Placeholder 2"/>
          <p:cNvSpPr>
            <a:spLocks noGrp="1"/>
          </p:cNvSpPr>
          <p:nvPr>
            <p:ph idx="1"/>
          </p:nvPr>
        </p:nvSpPr>
        <p:spPr/>
        <p:txBody>
          <a:bodyPr/>
          <a:lstStyle/>
          <a:p>
            <a:pPr marL="0" indent="0">
              <a:buNone/>
            </a:pPr>
            <a:r>
              <a:rPr lang="en-US" dirty="0"/>
              <a:t>Normally, UARTs have been used with level converters/ line drivers </a:t>
            </a:r>
            <a:r>
              <a:rPr lang="en-US"/>
              <a:t>to implement </a:t>
            </a:r>
            <a:r>
              <a:rPr lang="en-US" dirty="0"/>
              <a:t>such as RS-232 or RS-485, but for short-distance communications, it is possible to use the original logic level for the UART outputs and inputs to enable two UART to communicate with each other.</a:t>
            </a:r>
          </a:p>
        </p:txBody>
      </p:sp>
    </p:spTree>
    <p:extLst>
      <p:ext uri="{BB962C8B-B14F-4D97-AF65-F5344CB8AC3E}">
        <p14:creationId xmlns:p14="http://schemas.microsoft.com/office/powerpoint/2010/main" val="303101576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EBCF7EB9-C25A-4C45-B9AF-4EB85A0874A8}"/>
              </a:ext>
            </a:extLst>
          </p:cNvPr>
          <p:cNvSpPr>
            <a:spLocks noGrp="1"/>
          </p:cNvSpPr>
          <p:nvPr>
            <p:ph type="title"/>
          </p:nvPr>
        </p:nvSpPr>
        <p:spPr/>
        <p:txBody>
          <a:bodyPr/>
          <a:lstStyle/>
          <a:p>
            <a:r>
              <a:rPr lang="en-US" altLang="en-US">
                <a:ea typeface="ＭＳ Ｐゴシック" panose="020B0600070205080204" pitchFamily="34" charset="-128"/>
              </a:rPr>
              <a:t>Protocol</a:t>
            </a:r>
          </a:p>
        </p:txBody>
      </p:sp>
      <p:sp>
        <p:nvSpPr>
          <p:cNvPr id="39938" name="Content Placeholder 2">
            <a:extLst>
              <a:ext uri="{FF2B5EF4-FFF2-40B4-BE49-F238E27FC236}">
                <a16:creationId xmlns:a16="http://schemas.microsoft.com/office/drawing/2014/main" id="{0E71A9B0-2571-4F2E-BD87-4292BB48D67D}"/>
              </a:ext>
            </a:extLst>
          </p:cNvPr>
          <p:cNvSpPr>
            <a:spLocks noGrp="1"/>
          </p:cNvSpPr>
          <p:nvPr>
            <p:ph idx="1"/>
          </p:nvPr>
        </p:nvSpPr>
        <p:spPr>
          <a:xfrm>
            <a:off x="2133600" y="1340556"/>
            <a:ext cx="7848600" cy="4876800"/>
          </a:xfrm>
        </p:spPr>
        <p:txBody>
          <a:bodyPr/>
          <a:lstStyle/>
          <a:p>
            <a:r>
              <a:rPr lang="en-US" altLang="en-US" dirty="0">
                <a:ea typeface="ＭＳ Ｐゴシック" panose="020B0600070205080204" pitchFamily="34" charset="-128"/>
              </a:rPr>
              <a:t>Each character is sent as </a:t>
            </a:r>
          </a:p>
          <a:p>
            <a:pPr lvl="1"/>
            <a:r>
              <a:rPr lang="en-US" altLang="en-US" dirty="0">
                <a:ea typeface="ＭＳ Ｐゴシック" panose="020B0600070205080204" pitchFamily="34" charset="-128"/>
              </a:rPr>
              <a:t>a logic </a:t>
            </a:r>
            <a:r>
              <a:rPr lang="en-US" altLang="en-US" i="1" dirty="0">
                <a:ea typeface="ＭＳ Ｐゴシック" panose="020B0600070205080204" pitchFamily="34" charset="-128"/>
              </a:rPr>
              <a:t>low</a:t>
            </a:r>
            <a:r>
              <a:rPr lang="en-US" altLang="en-US" dirty="0">
                <a:ea typeface="ＭＳ Ｐゴシック" panose="020B0600070205080204" pitchFamily="34" charset="-128"/>
              </a:rPr>
              <a:t> </a:t>
            </a:r>
            <a:r>
              <a:rPr lang="en-US" altLang="en-US" b="1" u="sng" dirty="0">
                <a:ea typeface="ＭＳ Ｐゴシック" panose="020B0600070205080204" pitchFamily="34" charset="-128"/>
              </a:rPr>
              <a:t>start</a:t>
            </a:r>
            <a:r>
              <a:rPr lang="en-US" altLang="en-US" dirty="0">
                <a:ea typeface="ＭＳ Ｐゴシック" panose="020B0600070205080204" pitchFamily="34" charset="-128"/>
              </a:rPr>
              <a:t> bit</a:t>
            </a:r>
          </a:p>
          <a:p>
            <a:pPr lvl="1"/>
            <a:r>
              <a:rPr lang="en-US" altLang="en-US" dirty="0">
                <a:ea typeface="ＭＳ Ｐゴシック" panose="020B0600070205080204" pitchFamily="34" charset="-128"/>
              </a:rPr>
              <a:t>a configurable number of data bits (usually 7 or 8, sometimes 5)</a:t>
            </a:r>
          </a:p>
          <a:p>
            <a:pPr lvl="1"/>
            <a:r>
              <a:rPr lang="en-US" altLang="en-US" dirty="0">
                <a:ea typeface="ＭＳ Ｐゴシック" panose="020B0600070205080204" pitchFamily="34" charset="-128"/>
              </a:rPr>
              <a:t>an optional parity bit</a:t>
            </a:r>
          </a:p>
          <a:p>
            <a:pPr lvl="1"/>
            <a:r>
              <a:rPr lang="en-US" altLang="en-US" i="1" dirty="0">
                <a:ea typeface="ＭＳ Ｐゴシック" panose="020B0600070205080204" pitchFamily="34" charset="-128"/>
              </a:rPr>
              <a:t>one or more logic high </a:t>
            </a:r>
            <a:r>
              <a:rPr lang="en-US" altLang="en-US" b="1" u="sng" dirty="0">
                <a:ea typeface="ＭＳ Ｐゴシック" panose="020B0600070205080204" pitchFamily="34" charset="-128"/>
              </a:rPr>
              <a:t>stop</a:t>
            </a:r>
            <a:r>
              <a:rPr lang="en-US" altLang="en-US" dirty="0">
                <a:ea typeface="ＭＳ Ｐゴシック" panose="020B0600070205080204" pitchFamily="34" charset="-128"/>
              </a:rPr>
              <a:t> bits</a:t>
            </a:r>
          </a:p>
          <a:p>
            <a:pPr lvl="1"/>
            <a:r>
              <a:rPr lang="en-US" altLang="en-US" dirty="0">
                <a:ea typeface="ＭＳ Ｐゴシック" panose="020B0600070205080204" pitchFamily="34" charset="-128"/>
              </a:rPr>
              <a:t>with a particular bit timing (“baud”)</a:t>
            </a:r>
          </a:p>
          <a:p>
            <a:r>
              <a:rPr lang="en-US" altLang="en-US" dirty="0">
                <a:ea typeface="ＭＳ Ｐゴシック" panose="020B0600070205080204" pitchFamily="34" charset="-128"/>
              </a:rPr>
              <a:t>Examples</a:t>
            </a:r>
          </a:p>
          <a:p>
            <a:pPr lvl="1"/>
            <a:r>
              <a:rPr lang="en-US" altLang="en-US" dirty="0">
                <a:ea typeface="ＭＳ Ｐゴシック" panose="020B0600070205080204" pitchFamily="34" charset="-128"/>
              </a:rPr>
              <a:t>“9600-N-8-1” </a:t>
            </a:r>
            <a:r>
              <a:rPr lang="en-US" altLang="en-US" dirty="0">
                <a:ea typeface="ＭＳ Ｐゴシック" panose="020B0600070205080204" pitchFamily="34" charset="-128"/>
                <a:sym typeface="Wingdings" panose="05000000000000000000" pitchFamily="2" charset="2"/>
              </a:rPr>
              <a:t> &lt;</a:t>
            </a:r>
            <a:r>
              <a:rPr lang="en-US" altLang="en-US" dirty="0" err="1">
                <a:ea typeface="ＭＳ Ｐゴシック" panose="020B0600070205080204" pitchFamily="34" charset="-128"/>
                <a:sym typeface="Wingdings" panose="05000000000000000000" pitchFamily="2" charset="2"/>
              </a:rPr>
              <a:t>baudrate</a:t>
            </a:r>
            <a:r>
              <a:rPr lang="en-US" altLang="en-US" dirty="0">
                <a:ea typeface="ＭＳ Ｐゴシック" panose="020B0600070205080204" pitchFamily="34" charset="-128"/>
                <a:sym typeface="Wingdings" panose="05000000000000000000" pitchFamily="2" charset="2"/>
              </a:rPr>
              <a:t>&gt;&lt;parity&gt;&lt;</a:t>
            </a:r>
            <a:r>
              <a:rPr lang="en-US" altLang="en-US" dirty="0" err="1">
                <a:ea typeface="ＭＳ Ｐゴシック" panose="020B0600070205080204" pitchFamily="34" charset="-128"/>
                <a:sym typeface="Wingdings" panose="05000000000000000000" pitchFamily="2" charset="2"/>
              </a:rPr>
              <a:t>databits</a:t>
            </a:r>
            <a:r>
              <a:rPr lang="en-US" altLang="en-US" dirty="0">
                <a:ea typeface="ＭＳ Ｐゴシック" panose="020B0600070205080204" pitchFamily="34" charset="-128"/>
                <a:sym typeface="Wingdings" panose="05000000000000000000" pitchFamily="2" charset="2"/>
              </a:rPr>
              <a:t>&gt;&lt;</a:t>
            </a:r>
            <a:r>
              <a:rPr lang="en-US" altLang="en-US" dirty="0" err="1">
                <a:ea typeface="ＭＳ Ｐゴシック" panose="020B0600070205080204" pitchFamily="34" charset="-128"/>
                <a:sym typeface="Wingdings" panose="05000000000000000000" pitchFamily="2" charset="2"/>
              </a:rPr>
              <a:t>stopbits</a:t>
            </a:r>
            <a:r>
              <a:rPr lang="en-US" altLang="en-US" dirty="0">
                <a:ea typeface="ＭＳ Ｐゴシック" panose="020B0600070205080204" pitchFamily="34" charset="-128"/>
                <a:sym typeface="Wingdings" panose="05000000000000000000" pitchFamily="2" charset="2"/>
              </a:rPr>
              <a:t>&gt;</a:t>
            </a:r>
          </a:p>
          <a:p>
            <a:pPr lvl="1"/>
            <a:r>
              <a:rPr lang="en-US" altLang="en-US" dirty="0">
                <a:ea typeface="ＭＳ Ｐゴシック" panose="020B0600070205080204" pitchFamily="34" charset="-128"/>
              </a:rPr>
              <a:t>“9600-8-N-1” </a:t>
            </a:r>
            <a:r>
              <a:rPr lang="en-US" altLang="en-US" dirty="0">
                <a:ea typeface="ＭＳ Ｐゴシック" panose="020B0600070205080204" pitchFamily="34" charset="-128"/>
                <a:sym typeface="Wingdings" panose="05000000000000000000" pitchFamily="2" charset="2"/>
              </a:rPr>
              <a:t> &lt;</a:t>
            </a:r>
            <a:r>
              <a:rPr lang="en-US" altLang="en-US" dirty="0" err="1">
                <a:ea typeface="ＭＳ Ｐゴシック" panose="020B0600070205080204" pitchFamily="34" charset="-128"/>
                <a:sym typeface="Wingdings" panose="05000000000000000000" pitchFamily="2" charset="2"/>
              </a:rPr>
              <a:t>baudrate</a:t>
            </a:r>
            <a:r>
              <a:rPr lang="en-US" altLang="en-US" dirty="0">
                <a:ea typeface="ＭＳ Ｐゴシック" panose="020B0600070205080204" pitchFamily="34" charset="-128"/>
                <a:sym typeface="Wingdings" panose="05000000000000000000" pitchFamily="2" charset="2"/>
              </a:rPr>
              <a:t>&gt;&lt;</a:t>
            </a:r>
            <a:r>
              <a:rPr lang="en-US" altLang="en-US" dirty="0" err="1">
                <a:ea typeface="ＭＳ Ｐゴシック" panose="020B0600070205080204" pitchFamily="34" charset="-128"/>
                <a:sym typeface="Wingdings" panose="05000000000000000000" pitchFamily="2" charset="2"/>
              </a:rPr>
              <a:t>databits</a:t>
            </a:r>
            <a:r>
              <a:rPr lang="en-US" altLang="en-US" dirty="0">
                <a:ea typeface="ＭＳ Ｐゴシック" panose="020B0600070205080204" pitchFamily="34" charset="-128"/>
                <a:sym typeface="Wingdings" panose="05000000000000000000" pitchFamily="2" charset="2"/>
              </a:rPr>
              <a:t>&gt;&lt;parity&gt;&lt;</a:t>
            </a:r>
            <a:r>
              <a:rPr lang="en-US" altLang="en-US" dirty="0" err="1">
                <a:ea typeface="ＭＳ Ｐゴシック" panose="020B0600070205080204" pitchFamily="34" charset="-128"/>
                <a:sym typeface="Wingdings" panose="05000000000000000000" pitchFamily="2" charset="2"/>
              </a:rPr>
              <a:t>stopbits</a:t>
            </a:r>
            <a:r>
              <a:rPr lang="en-US" altLang="en-US" dirty="0">
                <a:ea typeface="ＭＳ Ｐゴシック" panose="020B0600070205080204" pitchFamily="34" charset="-128"/>
                <a:sym typeface="Wingdings" panose="05000000000000000000" pitchFamily="2" charset="2"/>
              </a:rPr>
              <a:t>&gt;</a:t>
            </a:r>
            <a:endParaRPr lang="en-US" altLang="en-US" dirty="0">
              <a:ea typeface="ＭＳ Ｐゴシック" panose="020B0600070205080204" pitchFamily="34" charset="-128"/>
            </a:endParaRPr>
          </a:p>
        </p:txBody>
      </p:sp>
      <p:pic>
        <p:nvPicPr>
          <p:cNvPr id="39940" name="Picture 2" descr="http://upload.wikimedia.org/wikipedia/commons/3/3d/Charactercode.png">
            <a:extLst>
              <a:ext uri="{FF2B5EF4-FFF2-40B4-BE49-F238E27FC236}">
                <a16:creationId xmlns:a16="http://schemas.microsoft.com/office/drawing/2014/main" id="{B2464835-BF42-407B-9CB2-9940D6353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2362" y="5454650"/>
            <a:ext cx="7589838"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UART</a:t>
            </a:r>
          </a:p>
        </p:txBody>
      </p:sp>
      <p:sp>
        <p:nvSpPr>
          <p:cNvPr id="3" name="Content Placeholder 2"/>
          <p:cNvSpPr>
            <a:spLocks noGrp="1"/>
          </p:cNvSpPr>
          <p:nvPr>
            <p:ph idx="1"/>
          </p:nvPr>
        </p:nvSpPr>
        <p:spPr/>
        <p:txBody>
          <a:bodyPr/>
          <a:lstStyle/>
          <a:p>
            <a:pPr marL="0" indent="0">
              <a:buNone/>
            </a:pPr>
            <a:r>
              <a:rPr lang="en-US" dirty="0"/>
              <a:t>In UART, transmission begins when the transmitter sends a start bit (logic low) on the receiver’s end, the falling edge of the start bit is detected and then after 1.5 bit periods, the first bit value is sampled. Every subsequent bit is sampled after 1.0 bit period, until the agreed upon number of bits is transferred. (normally seven or eight).</a:t>
            </a:r>
          </a:p>
        </p:txBody>
      </p:sp>
      <p:pic>
        <p:nvPicPr>
          <p:cNvPr id="4" name="图片 3"/>
          <p:cNvPicPr>
            <a:picLocks noChangeAspect="1"/>
          </p:cNvPicPr>
          <p:nvPr/>
        </p:nvPicPr>
        <p:blipFill>
          <a:blip r:embed="rId2"/>
          <a:stretch>
            <a:fillRect/>
          </a:stretch>
        </p:blipFill>
        <p:spPr>
          <a:xfrm>
            <a:off x="255709" y="3822212"/>
            <a:ext cx="11868150" cy="2933700"/>
          </a:xfrm>
          <a:prstGeom prst="rect">
            <a:avLst/>
          </a:prstGeom>
        </p:spPr>
      </p:pic>
    </p:spTree>
    <p:extLst>
      <p:ext uri="{BB962C8B-B14F-4D97-AF65-F5344CB8AC3E}">
        <p14:creationId xmlns:p14="http://schemas.microsoft.com/office/powerpoint/2010/main" val="417744097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UART</a:t>
            </a:r>
          </a:p>
        </p:txBody>
      </p:sp>
      <p:sp>
        <p:nvSpPr>
          <p:cNvPr id="3" name="Content Placeholder 2"/>
          <p:cNvSpPr>
            <a:spLocks noGrp="1"/>
          </p:cNvSpPr>
          <p:nvPr>
            <p:ph idx="1"/>
          </p:nvPr>
        </p:nvSpPr>
        <p:spPr/>
        <p:txBody>
          <a:bodyPr/>
          <a:lstStyle/>
          <a:p>
            <a:pPr marL="0" indent="0">
              <a:buNone/>
            </a:pPr>
            <a:r>
              <a:rPr lang="en-US" dirty="0"/>
              <a:t>The parity bit is optional, if used, it can identify whether a transmission error has occurred. Finally, one stop bit is sent, which is always a logic high. This is a standard 8N1 form, means that 8 bits are sent in each frame.</a:t>
            </a:r>
          </a:p>
        </p:txBody>
      </p:sp>
      <p:pic>
        <p:nvPicPr>
          <p:cNvPr id="4" name="图片 3"/>
          <p:cNvPicPr>
            <a:picLocks noChangeAspect="1"/>
          </p:cNvPicPr>
          <p:nvPr/>
        </p:nvPicPr>
        <p:blipFill>
          <a:blip r:embed="rId2"/>
          <a:stretch>
            <a:fillRect/>
          </a:stretch>
        </p:blipFill>
        <p:spPr>
          <a:xfrm>
            <a:off x="255710" y="3822702"/>
            <a:ext cx="11868150" cy="2933700"/>
          </a:xfrm>
          <a:prstGeom prst="rect">
            <a:avLst/>
          </a:prstGeom>
        </p:spPr>
      </p:pic>
    </p:spTree>
    <p:extLst>
      <p:ext uri="{BB962C8B-B14F-4D97-AF65-F5344CB8AC3E}">
        <p14:creationId xmlns:p14="http://schemas.microsoft.com/office/powerpoint/2010/main" val="282681915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UART</a:t>
            </a:r>
          </a:p>
        </p:txBody>
      </p:sp>
      <p:sp>
        <p:nvSpPr>
          <p:cNvPr id="3" name="Content Placeholder 2"/>
          <p:cNvSpPr>
            <a:spLocks noGrp="1"/>
          </p:cNvSpPr>
          <p:nvPr>
            <p:ph idx="1"/>
          </p:nvPr>
        </p:nvSpPr>
        <p:spPr/>
        <p:txBody>
          <a:bodyPr/>
          <a:lstStyle/>
          <a:p>
            <a:pPr marL="0" indent="0">
              <a:buNone/>
            </a:pPr>
            <a:r>
              <a:rPr lang="en-US" altLang="zh-CN" dirty="0"/>
              <a:t>Baud rate: </a:t>
            </a:r>
            <a:r>
              <a:rPr lang="en-CA" dirty="0"/>
              <a:t>Data transfer rate. There are the following: 300, 600, 1200, 2400, 4800, 9600, 19200, 38400, 43000, 56000, 57600, 115200. On both sides of data transmission and reception, the baud rate needs to be unified in advance in order to transmit data correctly.</a:t>
            </a:r>
            <a:endParaRPr lang="en-US" dirty="0"/>
          </a:p>
        </p:txBody>
      </p:sp>
      <p:pic>
        <p:nvPicPr>
          <p:cNvPr id="4" name="图片 3"/>
          <p:cNvPicPr>
            <a:picLocks noChangeAspect="1"/>
          </p:cNvPicPr>
          <p:nvPr/>
        </p:nvPicPr>
        <p:blipFill>
          <a:blip r:embed="rId2"/>
          <a:stretch>
            <a:fillRect/>
          </a:stretch>
        </p:blipFill>
        <p:spPr>
          <a:xfrm>
            <a:off x="255710" y="3822702"/>
            <a:ext cx="11868150" cy="2933700"/>
          </a:xfrm>
          <a:prstGeom prst="rect">
            <a:avLst/>
          </a:prstGeom>
        </p:spPr>
      </p:pic>
    </p:spTree>
    <p:extLst>
      <p:ext uri="{BB962C8B-B14F-4D97-AF65-F5344CB8AC3E}">
        <p14:creationId xmlns:p14="http://schemas.microsoft.com/office/powerpoint/2010/main" val="1283576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Telephone channel</a:t>
            </a:r>
            <a:endParaRPr lang="zh-CN" altLang="en-US" dirty="0"/>
          </a:p>
        </p:txBody>
      </p:sp>
      <p:sp>
        <p:nvSpPr>
          <p:cNvPr id="3" name="内容占位符 2"/>
          <p:cNvSpPr>
            <a:spLocks noGrp="1"/>
          </p:cNvSpPr>
          <p:nvPr>
            <p:ph idx="1"/>
          </p:nvPr>
        </p:nvSpPr>
        <p:spPr/>
        <p:txBody>
          <a:bodyPr>
            <a:normAutofit lnSpcReduction="10000"/>
          </a:bodyPr>
          <a:lstStyle/>
          <a:p>
            <a:pPr marL="0" indent="0">
              <a:buNone/>
            </a:pPr>
            <a:r>
              <a:rPr lang="en-US" altLang="zh-CN" dirty="0"/>
              <a:t>It uses a switching mechanism called circuit switching to establish an end – to – end communication link on a temporary basis.</a:t>
            </a:r>
          </a:p>
          <a:p>
            <a:pPr marL="0" indent="0">
              <a:buNone/>
            </a:pPr>
            <a:r>
              <a:rPr lang="en-US" altLang="zh-CN" dirty="0"/>
              <a:t>The primary purpose of the network is to ensure that the telephone transmission between a speaker at one end and a listener at the other end.</a:t>
            </a:r>
          </a:p>
          <a:p>
            <a:pPr marL="0" indent="0">
              <a:buNone/>
            </a:pPr>
            <a:r>
              <a:rPr lang="en-US" altLang="zh-CN" dirty="0"/>
              <a:t>In this form, message source is : sound from speaker’s voice to listener’s ear.</a:t>
            </a:r>
          </a:p>
          <a:p>
            <a:pPr marL="0" indent="0">
              <a:buNone/>
            </a:pPr>
            <a:r>
              <a:rPr lang="en-US" altLang="zh-CN" dirty="0"/>
              <a:t>Transducer: a microphone is placed near speaker’s mouth to convert sound waves into an electrical signal. And a moving – coil receiver is placed near listener’s ear to convert electrical signal back into acoustic form.</a:t>
            </a:r>
            <a:endParaRPr lang="zh-CN" altLang="en-US" dirty="0"/>
          </a:p>
        </p:txBody>
      </p:sp>
    </p:spTree>
    <p:extLst>
      <p:ext uri="{BB962C8B-B14F-4D97-AF65-F5344CB8AC3E}">
        <p14:creationId xmlns:p14="http://schemas.microsoft.com/office/powerpoint/2010/main" val="7489067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UART</a:t>
            </a:r>
          </a:p>
        </p:txBody>
      </p:sp>
      <p:sp>
        <p:nvSpPr>
          <p:cNvPr id="3" name="Content Placeholder 2"/>
          <p:cNvSpPr>
            <a:spLocks noGrp="1"/>
          </p:cNvSpPr>
          <p:nvPr>
            <p:ph idx="1"/>
          </p:nvPr>
        </p:nvSpPr>
        <p:spPr/>
        <p:txBody>
          <a:bodyPr/>
          <a:lstStyle/>
          <a:p>
            <a:pPr marL="0" indent="0">
              <a:buNone/>
            </a:pPr>
            <a:r>
              <a:rPr lang="en-US" dirty="0"/>
              <a:t>BBB UART Header Pins</a:t>
            </a:r>
          </a:p>
          <a:p>
            <a:endParaRPr lang="en-US" dirty="0"/>
          </a:p>
          <a:p>
            <a:endParaRPr lang="en-US" dirty="0"/>
          </a:p>
          <a:p>
            <a:endParaRPr lang="en-US" dirty="0"/>
          </a:p>
          <a:p>
            <a:endParaRPr lang="en-US" dirty="0"/>
          </a:p>
          <a:p>
            <a:pPr marL="0" indent="0">
              <a:buNone/>
            </a:pPr>
            <a:r>
              <a:rPr lang="en-US" dirty="0"/>
              <a:t>We use UART4 of BBB. We can test UART4 by loopback (wiring) P9_11 to P9_13 “talking to itself”. Once the wiring is complete, the UART4 overlap is loaded in order to enable UART.  </a:t>
            </a:r>
          </a:p>
        </p:txBody>
      </p:sp>
      <p:graphicFrame>
        <p:nvGraphicFramePr>
          <p:cNvPr id="4" name="Table 3"/>
          <p:cNvGraphicFramePr>
            <a:graphicFrameLocks noGrp="1"/>
          </p:cNvGraphicFramePr>
          <p:nvPr/>
        </p:nvGraphicFramePr>
        <p:xfrm>
          <a:off x="1128747" y="2436952"/>
          <a:ext cx="8360940" cy="1532881"/>
        </p:xfrm>
        <a:graphic>
          <a:graphicData uri="http://schemas.openxmlformats.org/drawingml/2006/table">
            <a:tbl>
              <a:tblPr firstRow="1" bandRow="1">
                <a:tableStyleId>{073A0DAA-6AF3-43AB-8588-CEC1D06C72B9}</a:tableStyleId>
              </a:tblPr>
              <a:tblGrid>
                <a:gridCol w="1393490">
                  <a:extLst>
                    <a:ext uri="{9D8B030D-6E8A-4147-A177-3AD203B41FA5}">
                      <a16:colId xmlns:a16="http://schemas.microsoft.com/office/drawing/2014/main" val="4208804690"/>
                    </a:ext>
                  </a:extLst>
                </a:gridCol>
                <a:gridCol w="1393490">
                  <a:extLst>
                    <a:ext uri="{9D8B030D-6E8A-4147-A177-3AD203B41FA5}">
                      <a16:colId xmlns:a16="http://schemas.microsoft.com/office/drawing/2014/main" val="3301203672"/>
                    </a:ext>
                  </a:extLst>
                </a:gridCol>
                <a:gridCol w="1393490">
                  <a:extLst>
                    <a:ext uri="{9D8B030D-6E8A-4147-A177-3AD203B41FA5}">
                      <a16:colId xmlns:a16="http://schemas.microsoft.com/office/drawing/2014/main" val="307335156"/>
                    </a:ext>
                  </a:extLst>
                </a:gridCol>
                <a:gridCol w="1393490">
                  <a:extLst>
                    <a:ext uri="{9D8B030D-6E8A-4147-A177-3AD203B41FA5}">
                      <a16:colId xmlns:a16="http://schemas.microsoft.com/office/drawing/2014/main" val="2350202677"/>
                    </a:ext>
                  </a:extLst>
                </a:gridCol>
                <a:gridCol w="1393490">
                  <a:extLst>
                    <a:ext uri="{9D8B030D-6E8A-4147-A177-3AD203B41FA5}">
                      <a16:colId xmlns:a16="http://schemas.microsoft.com/office/drawing/2014/main" val="2895652993"/>
                    </a:ext>
                  </a:extLst>
                </a:gridCol>
                <a:gridCol w="1393490">
                  <a:extLst>
                    <a:ext uri="{9D8B030D-6E8A-4147-A177-3AD203B41FA5}">
                      <a16:colId xmlns:a16="http://schemas.microsoft.com/office/drawing/2014/main" val="4121757512"/>
                    </a:ext>
                  </a:extLst>
                </a:gridCol>
              </a:tblGrid>
              <a:tr h="710085">
                <a:tc>
                  <a:txBody>
                    <a:bodyPr/>
                    <a:lstStyle/>
                    <a:p>
                      <a:endParaRPr lang="en-US" dirty="0"/>
                    </a:p>
                  </a:txBody>
                  <a:tcPr/>
                </a:tc>
                <a:tc>
                  <a:txBody>
                    <a:bodyPr/>
                    <a:lstStyle/>
                    <a:p>
                      <a:r>
                        <a:rPr lang="en-US" dirty="0"/>
                        <a:t>UART1</a:t>
                      </a:r>
                    </a:p>
                  </a:txBody>
                  <a:tcPr/>
                </a:tc>
                <a:tc>
                  <a:txBody>
                    <a:bodyPr/>
                    <a:lstStyle/>
                    <a:p>
                      <a:r>
                        <a:rPr lang="en-US" dirty="0"/>
                        <a:t>UART2</a:t>
                      </a:r>
                    </a:p>
                  </a:txBody>
                  <a:tcPr/>
                </a:tc>
                <a:tc>
                  <a:txBody>
                    <a:bodyPr/>
                    <a:lstStyle/>
                    <a:p>
                      <a:r>
                        <a:rPr lang="en-US" dirty="0"/>
                        <a:t>UART3</a:t>
                      </a:r>
                    </a:p>
                  </a:txBody>
                  <a:tcPr/>
                </a:tc>
                <a:tc>
                  <a:txBody>
                    <a:bodyPr/>
                    <a:lstStyle/>
                    <a:p>
                      <a:r>
                        <a:rPr lang="en-US" dirty="0"/>
                        <a:t>UART4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UART5</a:t>
                      </a:r>
                    </a:p>
                    <a:p>
                      <a:endParaRPr lang="en-US" dirty="0"/>
                    </a:p>
                  </a:txBody>
                  <a:tcPr/>
                </a:tc>
                <a:extLst>
                  <a:ext uri="{0D108BD9-81ED-4DB2-BD59-A6C34878D82A}">
                    <a16:rowId xmlns:a16="http://schemas.microsoft.com/office/drawing/2014/main" val="209828811"/>
                  </a:ext>
                </a:extLst>
              </a:tr>
              <a:tr h="411398">
                <a:tc>
                  <a:txBody>
                    <a:bodyPr/>
                    <a:lstStyle/>
                    <a:p>
                      <a:r>
                        <a:rPr lang="en-US" dirty="0"/>
                        <a:t>TXD</a:t>
                      </a:r>
                    </a:p>
                  </a:txBody>
                  <a:tcPr/>
                </a:tc>
                <a:tc>
                  <a:txBody>
                    <a:bodyPr/>
                    <a:lstStyle/>
                    <a:p>
                      <a:r>
                        <a:rPr lang="en-US" dirty="0"/>
                        <a:t>P9_24 (0)</a:t>
                      </a:r>
                    </a:p>
                  </a:txBody>
                  <a:tcPr/>
                </a:tc>
                <a:tc>
                  <a:txBody>
                    <a:bodyPr/>
                    <a:lstStyle/>
                    <a:p>
                      <a:r>
                        <a:rPr lang="en-US" dirty="0"/>
                        <a:t>P9_21 (1)</a:t>
                      </a:r>
                    </a:p>
                  </a:txBody>
                  <a:tcPr/>
                </a:tc>
                <a:tc>
                  <a:txBody>
                    <a:bodyPr/>
                    <a:lstStyle/>
                    <a:p>
                      <a:r>
                        <a:rPr lang="en-US" dirty="0"/>
                        <a:t>Not exposed </a:t>
                      </a:r>
                    </a:p>
                  </a:txBody>
                  <a:tcPr/>
                </a:tc>
                <a:tc>
                  <a:txBody>
                    <a:bodyPr/>
                    <a:lstStyle/>
                    <a:p>
                      <a:r>
                        <a:rPr lang="en-US" dirty="0"/>
                        <a:t>P9_13 (6)</a:t>
                      </a:r>
                    </a:p>
                  </a:txBody>
                  <a:tcPr/>
                </a:tc>
                <a:tc>
                  <a:txBody>
                    <a:bodyPr/>
                    <a:lstStyle/>
                    <a:p>
                      <a:r>
                        <a:rPr lang="en-US" dirty="0"/>
                        <a:t>P8_37 (4)</a:t>
                      </a:r>
                    </a:p>
                  </a:txBody>
                  <a:tcPr/>
                </a:tc>
                <a:extLst>
                  <a:ext uri="{0D108BD9-81ED-4DB2-BD59-A6C34878D82A}">
                    <a16:rowId xmlns:a16="http://schemas.microsoft.com/office/drawing/2014/main" val="959866420"/>
                  </a:ext>
                </a:extLst>
              </a:tr>
              <a:tr h="411398">
                <a:tc>
                  <a:txBody>
                    <a:bodyPr/>
                    <a:lstStyle/>
                    <a:p>
                      <a:r>
                        <a:rPr lang="en-US" dirty="0"/>
                        <a:t>RXD</a:t>
                      </a:r>
                    </a:p>
                  </a:txBody>
                  <a:tcPr/>
                </a:tc>
                <a:tc>
                  <a:txBody>
                    <a:bodyPr/>
                    <a:lstStyle/>
                    <a:p>
                      <a:r>
                        <a:rPr lang="en-US" dirty="0"/>
                        <a:t>P9_26 (0)</a:t>
                      </a:r>
                    </a:p>
                  </a:txBody>
                  <a:tcPr/>
                </a:tc>
                <a:tc>
                  <a:txBody>
                    <a:bodyPr/>
                    <a:lstStyle/>
                    <a:p>
                      <a:r>
                        <a:rPr lang="en-US" dirty="0"/>
                        <a:t>P9_22 (1)</a:t>
                      </a:r>
                    </a:p>
                  </a:txBody>
                  <a:tcPr/>
                </a:tc>
                <a:tc>
                  <a:txBody>
                    <a:bodyPr/>
                    <a:lstStyle/>
                    <a:p>
                      <a:r>
                        <a:rPr lang="en-US" dirty="0"/>
                        <a:t>Not exposed </a:t>
                      </a:r>
                    </a:p>
                  </a:txBody>
                  <a:tcPr/>
                </a:tc>
                <a:tc>
                  <a:txBody>
                    <a:bodyPr/>
                    <a:lstStyle/>
                    <a:p>
                      <a:r>
                        <a:rPr lang="en-US" dirty="0"/>
                        <a:t>P9_11 (6)</a:t>
                      </a:r>
                    </a:p>
                  </a:txBody>
                  <a:tcPr/>
                </a:tc>
                <a:tc>
                  <a:txBody>
                    <a:bodyPr/>
                    <a:lstStyle/>
                    <a:p>
                      <a:r>
                        <a:rPr lang="en-US" dirty="0"/>
                        <a:t>P8_38 (4)</a:t>
                      </a:r>
                    </a:p>
                  </a:txBody>
                  <a:tcPr/>
                </a:tc>
                <a:extLst>
                  <a:ext uri="{0D108BD9-81ED-4DB2-BD59-A6C34878D82A}">
                    <a16:rowId xmlns:a16="http://schemas.microsoft.com/office/drawing/2014/main" val="372712750"/>
                  </a:ext>
                </a:extLst>
              </a:tr>
            </a:tbl>
          </a:graphicData>
        </a:graphic>
      </p:graphicFrame>
    </p:spTree>
    <p:extLst>
      <p:ext uri="{BB962C8B-B14F-4D97-AF65-F5344CB8AC3E}">
        <p14:creationId xmlns:p14="http://schemas.microsoft.com/office/powerpoint/2010/main" val="104822147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UART</a:t>
            </a:r>
          </a:p>
        </p:txBody>
      </p:sp>
      <p:sp>
        <p:nvSpPr>
          <p:cNvPr id="3" name="Content Placeholder 2"/>
          <p:cNvSpPr>
            <a:spLocks noGrp="1"/>
          </p:cNvSpPr>
          <p:nvPr>
            <p:ph idx="1"/>
          </p:nvPr>
        </p:nvSpPr>
        <p:spPr/>
        <p:txBody>
          <a:bodyPr>
            <a:normAutofit/>
          </a:bodyPr>
          <a:lstStyle/>
          <a:p>
            <a:endParaRPr lang="es-ES" dirty="0"/>
          </a:p>
          <a:p>
            <a:endParaRPr lang="es-ES" dirty="0"/>
          </a:p>
          <a:p>
            <a:endParaRPr lang="es-ES" dirty="0"/>
          </a:p>
          <a:p>
            <a:endParaRPr lang="es-ES" dirty="0"/>
          </a:p>
          <a:p>
            <a:endParaRPr lang="es-ES" dirty="0"/>
          </a:p>
        </p:txBody>
      </p:sp>
      <p:pic>
        <p:nvPicPr>
          <p:cNvPr id="4" name="图片 3"/>
          <p:cNvPicPr>
            <a:picLocks noChangeAspect="1"/>
          </p:cNvPicPr>
          <p:nvPr/>
        </p:nvPicPr>
        <p:blipFill>
          <a:blip r:embed="rId2"/>
          <a:stretch>
            <a:fillRect/>
          </a:stretch>
        </p:blipFill>
        <p:spPr>
          <a:xfrm>
            <a:off x="6340611" y="3202872"/>
            <a:ext cx="3910501" cy="2974091"/>
          </a:xfrm>
          <a:prstGeom prst="rect">
            <a:avLst/>
          </a:prstGeom>
        </p:spPr>
      </p:pic>
      <p:sp>
        <p:nvSpPr>
          <p:cNvPr id="5" name="文本框 4"/>
          <p:cNvSpPr txBox="1"/>
          <p:nvPr/>
        </p:nvSpPr>
        <p:spPr>
          <a:xfrm>
            <a:off x="937846" y="1825625"/>
            <a:ext cx="5158154" cy="1815882"/>
          </a:xfrm>
          <a:prstGeom prst="rect">
            <a:avLst/>
          </a:prstGeom>
          <a:noFill/>
        </p:spPr>
        <p:txBody>
          <a:bodyPr wrap="square" rtlCol="0">
            <a:spAutoFit/>
          </a:bodyPr>
          <a:lstStyle/>
          <a:p>
            <a:r>
              <a:rPr lang="en-US" altLang="zh-CN" sz="2800" dirty="0"/>
              <a:t>P9_13 UART4_TXD:  Output that transmits data to a receiver </a:t>
            </a:r>
          </a:p>
          <a:p>
            <a:r>
              <a:rPr lang="en-US" altLang="zh-CN" sz="2800" dirty="0"/>
              <a:t>P9_11 UART4_RXD:  Input that receives data from a transmitter</a:t>
            </a:r>
            <a:endParaRPr lang="zh-CN" altLang="en-US" sz="2800" dirty="0"/>
          </a:p>
        </p:txBody>
      </p:sp>
    </p:spTree>
    <p:extLst>
      <p:ext uri="{BB962C8B-B14F-4D97-AF65-F5344CB8AC3E}">
        <p14:creationId xmlns:p14="http://schemas.microsoft.com/office/powerpoint/2010/main" val="39483089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UART</a:t>
            </a:r>
          </a:p>
        </p:txBody>
      </p:sp>
      <p:sp>
        <p:nvSpPr>
          <p:cNvPr id="3" name="Content Placeholder 2"/>
          <p:cNvSpPr>
            <a:spLocks noGrp="1"/>
          </p:cNvSpPr>
          <p:nvPr>
            <p:ph idx="1"/>
          </p:nvPr>
        </p:nvSpPr>
        <p:spPr>
          <a:xfrm>
            <a:off x="838200" y="1825625"/>
            <a:ext cx="10515600" cy="4764746"/>
          </a:xfrm>
        </p:spPr>
        <p:txBody>
          <a:bodyPr>
            <a:normAutofit/>
          </a:bodyPr>
          <a:lstStyle/>
          <a:p>
            <a:pPr marL="0" indent="0">
              <a:buNone/>
            </a:pPr>
            <a:r>
              <a:rPr lang="en-US" dirty="0"/>
              <a:t>When the overlay is loaded, the contents of the /dev directory now includes a new entry for ttyO4 (letter O, not zero).</a:t>
            </a:r>
          </a:p>
          <a:p>
            <a:pPr marL="0" indent="0">
              <a:buNone/>
            </a:pPr>
            <a:r>
              <a:rPr lang="en-US" dirty="0"/>
              <a:t>The first human computer interface was the teletypewriter, also known as the teletype or TTY, an electromechanical typewriter that can be used to send and receive messages. It is still in use today.</a:t>
            </a:r>
          </a:p>
          <a:p>
            <a:pPr marL="0" indent="0">
              <a:buNone/>
            </a:pPr>
            <a:r>
              <a:rPr lang="en-US" dirty="0"/>
              <a:t>This “teletype” (terminal) device, which is a software interface that enables you to send and receive data. On the UART we can check the available terminal devices:</a:t>
            </a:r>
          </a:p>
          <a:p>
            <a:r>
              <a:rPr lang="en-US" dirty="0"/>
              <a:t> /dev$ ls </a:t>
            </a:r>
            <a:r>
              <a:rPr lang="en-US" dirty="0" err="1"/>
              <a:t>ttyO</a:t>
            </a:r>
            <a:r>
              <a:rPr lang="en-US" dirty="0"/>
              <a:t>* </a:t>
            </a:r>
          </a:p>
          <a:p>
            <a:r>
              <a:rPr lang="en-US" dirty="0"/>
              <a:t>ttyO0  ttyO4</a:t>
            </a:r>
          </a:p>
        </p:txBody>
      </p:sp>
    </p:spTree>
    <p:extLst>
      <p:ext uri="{BB962C8B-B14F-4D97-AF65-F5344CB8AC3E}">
        <p14:creationId xmlns:p14="http://schemas.microsoft.com/office/powerpoint/2010/main" val="267427172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UART</a:t>
            </a:r>
          </a:p>
        </p:txBody>
      </p:sp>
      <p:sp>
        <p:nvSpPr>
          <p:cNvPr id="3" name="Content Placeholder 2"/>
          <p:cNvSpPr>
            <a:spLocks noGrp="1"/>
          </p:cNvSpPr>
          <p:nvPr>
            <p:ph idx="1"/>
          </p:nvPr>
        </p:nvSpPr>
        <p:spPr>
          <a:xfrm>
            <a:off x="838200" y="1825625"/>
            <a:ext cx="10515600" cy="4787048"/>
          </a:xfrm>
        </p:spPr>
        <p:txBody>
          <a:bodyPr>
            <a:normAutofit/>
          </a:bodyPr>
          <a:lstStyle/>
          <a:p>
            <a:r>
              <a:rPr lang="en-US" dirty="0"/>
              <a:t>By using </a:t>
            </a:r>
            <a:r>
              <a:rPr lang="en-US" dirty="0" err="1"/>
              <a:t>minicom</a:t>
            </a:r>
            <a:r>
              <a:rPr lang="en-US" dirty="0"/>
              <a:t>:</a:t>
            </a:r>
          </a:p>
          <a:p>
            <a:r>
              <a:rPr lang="pt-BR" dirty="0"/>
              <a:t>∼$ minicom ‐b 9200 ‐o ‐D /dev/ttyO4</a:t>
            </a:r>
          </a:p>
          <a:p>
            <a:r>
              <a:rPr lang="pt-BR" dirty="0"/>
              <a:t> </a:t>
            </a:r>
            <a:r>
              <a:rPr lang="en-US" dirty="0"/>
              <a:t>Port /dev/ttyO4</a:t>
            </a:r>
          </a:p>
          <a:p>
            <a:pPr marL="0" indent="0">
              <a:buNone/>
            </a:pPr>
            <a:r>
              <a:rPr lang="en-US" dirty="0"/>
              <a:t>Press CTRL-A Z for help on special keys</a:t>
            </a:r>
          </a:p>
          <a:p>
            <a:pPr marL="0" indent="0">
              <a:buNone/>
            </a:pPr>
            <a:r>
              <a:rPr lang="en-US" dirty="0"/>
              <a:t>Type </a:t>
            </a:r>
            <a:r>
              <a:rPr lang="en-US" dirty="0" err="1"/>
              <a:t>Ctrl+A</a:t>
            </a:r>
            <a:r>
              <a:rPr lang="en-US" dirty="0"/>
              <a:t> followed by Z and then E to turn on local Echo. Now, whichever key you press is transmitted from the TXD output, and is also echoed on the console. When the character is received on the RXD input, it is then displayed on console. So if you can see the characters you typed appearing twice, that means UART working correctly.</a:t>
            </a:r>
          </a:p>
        </p:txBody>
      </p:sp>
    </p:spTree>
    <p:extLst>
      <p:ext uri="{BB962C8B-B14F-4D97-AF65-F5344CB8AC3E}">
        <p14:creationId xmlns:p14="http://schemas.microsoft.com/office/powerpoint/2010/main" val="174641459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UART</a:t>
            </a:r>
          </a:p>
        </p:txBody>
      </p:sp>
      <p:sp>
        <p:nvSpPr>
          <p:cNvPr id="3" name="Content Placeholder 2"/>
          <p:cNvSpPr>
            <a:spLocks noGrp="1"/>
          </p:cNvSpPr>
          <p:nvPr>
            <p:ph idx="1"/>
          </p:nvPr>
        </p:nvSpPr>
        <p:spPr/>
        <p:txBody>
          <a:bodyPr/>
          <a:lstStyle/>
          <a:p>
            <a:pPr marL="0" indent="0">
              <a:buNone/>
            </a:pPr>
            <a:r>
              <a:rPr lang="en-US" dirty="0"/>
              <a:t>Arduino is a popular, </a:t>
            </a:r>
            <a:r>
              <a:rPr lang="en-US" dirty="0" err="1"/>
              <a:t>lowcost</a:t>
            </a:r>
            <a:r>
              <a:rPr lang="en-US" dirty="0"/>
              <a:t>, and powerful microcontroller that can be a very useful companion controller for the BBB.</a:t>
            </a:r>
          </a:p>
          <a:p>
            <a:pPr marL="0" indent="0">
              <a:buNone/>
            </a:pPr>
            <a:r>
              <a:rPr lang="en-US" dirty="0"/>
              <a:t>You can find some videos on </a:t>
            </a:r>
            <a:r>
              <a:rPr lang="en-US" dirty="0" err="1"/>
              <a:t>exploringbeaglebone</a:t>
            </a:r>
            <a:r>
              <a:rPr lang="en-US" dirty="0"/>
              <a:t> website on getting started with Arduino</a:t>
            </a:r>
          </a:p>
          <a:p>
            <a:pPr marL="0" indent="0">
              <a:buNone/>
            </a:pPr>
            <a:r>
              <a:rPr lang="en-US" dirty="0"/>
              <a:t>I post the link of GitHub for the programming environment (</a:t>
            </a:r>
            <a:r>
              <a:rPr lang="en-US" dirty="0" err="1"/>
              <a:t>BBBSerialEcho.ino</a:t>
            </a:r>
            <a:r>
              <a:rPr lang="en-US" dirty="0"/>
              <a:t>) for Arduino on your </a:t>
            </a:r>
            <a:r>
              <a:rPr lang="en-US" dirty="0" err="1"/>
              <a:t>moodle</a:t>
            </a:r>
            <a:r>
              <a:rPr lang="en-US" dirty="0"/>
              <a:t>.</a:t>
            </a:r>
          </a:p>
          <a:p>
            <a:endParaRPr lang="en-US" dirty="0"/>
          </a:p>
        </p:txBody>
      </p:sp>
    </p:spTree>
    <p:extLst>
      <p:ext uri="{BB962C8B-B14F-4D97-AF65-F5344CB8AC3E}">
        <p14:creationId xmlns:p14="http://schemas.microsoft.com/office/powerpoint/2010/main" val="38794025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UART</a:t>
            </a:r>
          </a:p>
        </p:txBody>
      </p:sp>
      <p:sp>
        <p:nvSpPr>
          <p:cNvPr id="3" name="Content Placeholder 2"/>
          <p:cNvSpPr>
            <a:spLocks noGrp="1"/>
          </p:cNvSpPr>
          <p:nvPr>
            <p:ph idx="1"/>
          </p:nvPr>
        </p:nvSpPr>
        <p:spPr>
          <a:xfrm>
            <a:off x="838200" y="1825624"/>
            <a:ext cx="5495925" cy="5032375"/>
          </a:xfrm>
        </p:spPr>
        <p:txBody>
          <a:bodyPr>
            <a:normAutofit/>
          </a:bodyPr>
          <a:lstStyle/>
          <a:p>
            <a:pPr marL="0" indent="0">
              <a:buNone/>
            </a:pPr>
            <a:r>
              <a:rPr lang="en-US" dirty="0"/>
              <a:t>The setup() function is called once when the program is started. It configures the serial port to use a baud rate with a 8N1 format.</a:t>
            </a:r>
          </a:p>
          <a:p>
            <a:pPr marL="0" indent="0">
              <a:buNone/>
            </a:pPr>
            <a:r>
              <a:rPr lang="en-US" dirty="0"/>
              <a:t>The loop() function will repeat as fast as it possible. </a:t>
            </a:r>
          </a:p>
          <a:p>
            <a:pPr marL="0" indent="0">
              <a:buNone/>
            </a:pPr>
            <a:r>
              <a:rPr lang="en-US" dirty="0"/>
              <a:t>Serial Monitor Window can be opened in the Arduino development environment by pressing the button in the top right-hand corner.</a:t>
            </a:r>
          </a:p>
        </p:txBody>
      </p:sp>
      <p:pic>
        <p:nvPicPr>
          <p:cNvPr id="5" name="Picture 2" descr="Arduino Uno Software Beginners Guide To Getting Started With Arduino We Must Be Gee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5" y="872836"/>
            <a:ext cx="5857875" cy="5867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4276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UART</a:t>
            </a:r>
          </a:p>
        </p:txBody>
      </p:sp>
      <p:sp>
        <p:nvSpPr>
          <p:cNvPr id="3" name="Content Placeholder 2"/>
          <p:cNvSpPr>
            <a:spLocks noGrp="1"/>
          </p:cNvSpPr>
          <p:nvPr>
            <p:ph idx="1"/>
          </p:nvPr>
        </p:nvSpPr>
        <p:spPr>
          <a:xfrm>
            <a:off x="838200" y="1825624"/>
            <a:ext cx="5898284" cy="4927157"/>
          </a:xfrm>
        </p:spPr>
        <p:txBody>
          <a:bodyPr/>
          <a:lstStyle/>
          <a:p>
            <a:pPr marL="0" indent="0">
              <a:buNone/>
            </a:pPr>
            <a:r>
              <a:rPr lang="en-US" dirty="0"/>
              <a:t>Choose the baud rate that corresponds in the program. When a string is entered in the text field and the send button is pressed, the string is sent to the Arduino and the response should display in the text area.</a:t>
            </a:r>
          </a:p>
          <a:p>
            <a:endParaRPr lang="en-US" dirty="0"/>
          </a:p>
        </p:txBody>
      </p:sp>
      <p:pic>
        <p:nvPicPr>
          <p:cNvPr id="5" name="Picture 2" descr="Arduino Uno Software Software Start Up And Test Of Arduino Uno Nar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6484" y="1417638"/>
            <a:ext cx="5233843" cy="53351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rduino Serial Monitor Wind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8865" y="4262425"/>
            <a:ext cx="2702164" cy="249035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V="1">
            <a:off x="5195455" y="3657600"/>
            <a:ext cx="2369127" cy="2923310"/>
          </a:xfrm>
          <a:prstGeom prst="straightConnector1">
            <a:avLst/>
          </a:prstGeom>
          <a:ln w="254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3091401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UART</a:t>
            </a:r>
          </a:p>
        </p:txBody>
      </p:sp>
      <p:sp>
        <p:nvSpPr>
          <p:cNvPr id="3" name="Content Placeholder 2"/>
          <p:cNvSpPr>
            <a:spLocks noGrp="1"/>
          </p:cNvSpPr>
          <p:nvPr>
            <p:ph idx="1"/>
          </p:nvPr>
        </p:nvSpPr>
        <p:spPr/>
        <p:txBody>
          <a:bodyPr/>
          <a:lstStyle/>
          <a:p>
            <a:pPr marL="0" indent="0">
              <a:buNone/>
            </a:pPr>
            <a:r>
              <a:rPr lang="en-US" dirty="0"/>
              <a:t>BBB 3.3V supply, TXD, and RXD are connected to lv, 1, 2. And on the other side of converter, Arduino 5V supply, RXD, TXD is connected to </a:t>
            </a:r>
            <a:r>
              <a:rPr lang="en-US" dirty="0" err="1"/>
              <a:t>hv</a:t>
            </a:r>
            <a:r>
              <a:rPr lang="en-US" dirty="0"/>
              <a:t>, 1, 2.</a:t>
            </a:r>
          </a:p>
        </p:txBody>
      </p:sp>
      <p:pic>
        <p:nvPicPr>
          <p:cNvPr id="4" name="图片 3"/>
          <p:cNvPicPr>
            <a:picLocks noChangeAspect="1"/>
          </p:cNvPicPr>
          <p:nvPr/>
        </p:nvPicPr>
        <p:blipFill>
          <a:blip r:embed="rId2"/>
          <a:stretch>
            <a:fillRect/>
          </a:stretch>
        </p:blipFill>
        <p:spPr>
          <a:xfrm>
            <a:off x="2633786" y="2797614"/>
            <a:ext cx="7033846" cy="3812594"/>
          </a:xfrm>
          <a:prstGeom prst="rect">
            <a:avLst/>
          </a:prstGeom>
        </p:spPr>
      </p:pic>
    </p:spTree>
    <p:extLst>
      <p:ext uri="{BB962C8B-B14F-4D97-AF65-F5344CB8AC3E}">
        <p14:creationId xmlns:p14="http://schemas.microsoft.com/office/powerpoint/2010/main" val="282545520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B5AFA10-4321-40E8-BCA5-6C74E1C485AC}"/>
              </a:ext>
            </a:extLst>
          </p:cNvPr>
          <p:cNvSpPr>
            <a:spLocks noGrp="1" noChangeArrowheads="1"/>
          </p:cNvSpPr>
          <p:nvPr>
            <p:ph type="title"/>
          </p:nvPr>
        </p:nvSpPr>
        <p:spPr/>
        <p:txBody>
          <a:bodyPr/>
          <a:lstStyle/>
          <a:p>
            <a:r>
              <a:rPr lang="en-US" altLang="en-US" dirty="0">
                <a:ea typeface="ＭＳ Ｐゴシック" panose="020B0600070205080204" pitchFamily="34" charset="-128"/>
              </a:rPr>
              <a:t>Rs-232 Standard</a:t>
            </a:r>
          </a:p>
        </p:txBody>
      </p:sp>
      <p:sp>
        <p:nvSpPr>
          <p:cNvPr id="7" name="Rectangle 3">
            <a:extLst>
              <a:ext uri="{FF2B5EF4-FFF2-40B4-BE49-F238E27FC236}">
                <a16:creationId xmlns:a16="http://schemas.microsoft.com/office/drawing/2014/main" id="{05E62E87-5CD8-4186-9EAC-834ACFA2E001}"/>
              </a:ext>
            </a:extLst>
          </p:cNvPr>
          <p:cNvSpPr txBox="1">
            <a:spLocks noChangeArrowheads="1"/>
          </p:cNvSpPr>
          <p:nvPr/>
        </p:nvSpPr>
        <p:spPr bwMode="auto">
          <a:xfrm>
            <a:off x="489303" y="1722569"/>
            <a:ext cx="10110963" cy="3412862"/>
          </a:xfrm>
          <a:prstGeom prst="rect">
            <a:avLst/>
          </a:prstGeom>
          <a:noFill/>
          <a:ln w="9525">
            <a:noFill/>
            <a:miter lim="800000"/>
            <a:headEnd/>
            <a:tailEnd/>
          </a:ln>
        </p:spPr>
        <p:txBody>
          <a:bodyPr/>
          <a:lstStyle/>
          <a:p>
            <a:pPr marL="342900" indent="-342900">
              <a:spcBef>
                <a:spcPct val="20000"/>
              </a:spcBef>
              <a:buFontTx/>
              <a:buChar char="•"/>
              <a:defRPr/>
            </a:pPr>
            <a:r>
              <a:rPr lang="en-US" sz="2000" kern="0" dirty="0"/>
              <a:t>In RS-232, user data is sent as a time series of bits.</a:t>
            </a:r>
          </a:p>
          <a:p>
            <a:pPr marL="342900" indent="-342900">
              <a:spcBef>
                <a:spcPct val="20000"/>
              </a:spcBef>
              <a:buFontTx/>
              <a:buChar char="•"/>
              <a:defRPr/>
            </a:pPr>
            <a:r>
              <a:rPr lang="en-US" sz="2000" kern="0" dirty="0"/>
              <a:t>Both synchronous and asynchronous transmissions are supported by the standard.</a:t>
            </a:r>
          </a:p>
          <a:p>
            <a:pPr marL="342900" indent="-342900">
              <a:spcBef>
                <a:spcPct val="20000"/>
              </a:spcBef>
              <a:buFontTx/>
              <a:buChar char="•"/>
              <a:defRPr/>
            </a:pPr>
            <a:r>
              <a:rPr lang="en-US" sz="2000" kern="0" dirty="0"/>
              <a:t>RS-232 devices may be classified as Data Terminal Equipment (DTE) or Data Communication as modems, that are responsible for data transferring Equipment (DCE), </a:t>
            </a:r>
          </a:p>
          <a:p>
            <a:pPr marL="342900" indent="-342900">
              <a:spcBef>
                <a:spcPct val="20000"/>
              </a:spcBef>
              <a:buFontTx/>
              <a:buChar char="•"/>
              <a:defRPr/>
            </a:pPr>
            <a:r>
              <a:rPr lang="en-US" sz="2000" kern="0" dirty="0"/>
              <a:t>this defines that each device which wires will be sending and receiving each signal.</a:t>
            </a:r>
          </a:p>
          <a:p>
            <a:pPr marL="342900" indent="-342900">
              <a:spcBef>
                <a:spcPct val="20000"/>
              </a:spcBef>
              <a:buFontTx/>
              <a:buChar char="•"/>
              <a:defRPr/>
            </a:pPr>
            <a:r>
              <a:rPr lang="en-US" sz="2000" kern="0" dirty="0"/>
              <a:t>DTE refers to terminals and computers that sends and receives data.</a:t>
            </a:r>
          </a:p>
          <a:p>
            <a:pPr marL="342900" indent="-342900">
              <a:spcBef>
                <a:spcPct val="20000"/>
              </a:spcBef>
              <a:buFontTx/>
              <a:buChar char="•"/>
              <a:defRPr/>
            </a:pPr>
            <a:r>
              <a:rPr lang="en-US" sz="2000" kern="0" dirty="0"/>
              <a:t>DCE refers to communication equipment, such</a:t>
            </a:r>
          </a:p>
        </p:txBody>
      </p:sp>
    </p:spTree>
    <p:extLst>
      <p:ext uri="{BB962C8B-B14F-4D97-AF65-F5344CB8AC3E}">
        <p14:creationId xmlns:p14="http://schemas.microsoft.com/office/powerpoint/2010/main" val="16237989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B5AFA10-4321-40E8-BCA5-6C74E1C485AC}"/>
              </a:ext>
            </a:extLst>
          </p:cNvPr>
          <p:cNvSpPr>
            <a:spLocks noGrp="1" noChangeArrowheads="1"/>
          </p:cNvSpPr>
          <p:nvPr>
            <p:ph type="title"/>
          </p:nvPr>
        </p:nvSpPr>
        <p:spPr/>
        <p:txBody>
          <a:bodyPr/>
          <a:lstStyle/>
          <a:p>
            <a:r>
              <a:rPr lang="en-US" altLang="en-US" dirty="0">
                <a:ea typeface="ＭＳ Ｐゴシック" panose="020B0600070205080204" pitchFamily="34" charset="-128"/>
              </a:rPr>
              <a:t>DIFFERENT TYPES OF RS-232 CABLES</a:t>
            </a:r>
          </a:p>
        </p:txBody>
      </p:sp>
      <p:pic>
        <p:nvPicPr>
          <p:cNvPr id="3" name="Picture 2">
            <a:extLst>
              <a:ext uri="{FF2B5EF4-FFF2-40B4-BE49-F238E27FC236}">
                <a16:creationId xmlns:a16="http://schemas.microsoft.com/office/drawing/2014/main" id="{80948DF4-AE0A-42AB-9D32-C8BD687EE57B}"/>
              </a:ext>
            </a:extLst>
          </p:cNvPr>
          <p:cNvPicPr>
            <a:picLocks noChangeAspect="1"/>
          </p:cNvPicPr>
          <p:nvPr/>
        </p:nvPicPr>
        <p:blipFill>
          <a:blip r:embed="rId3"/>
          <a:stretch>
            <a:fillRect/>
          </a:stretch>
        </p:blipFill>
        <p:spPr>
          <a:xfrm>
            <a:off x="1008414" y="1567921"/>
            <a:ext cx="9001125" cy="4467225"/>
          </a:xfrm>
          <a:prstGeom prst="rect">
            <a:avLst/>
          </a:prstGeom>
        </p:spPr>
      </p:pic>
    </p:spTree>
    <p:extLst>
      <p:ext uri="{BB962C8B-B14F-4D97-AF65-F5344CB8AC3E}">
        <p14:creationId xmlns:p14="http://schemas.microsoft.com/office/powerpoint/2010/main" val="2592250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107093" y="1871800"/>
            <a:ext cx="11625908" cy="2862400"/>
          </a:xfrm>
          <a:prstGeom prst="rect">
            <a:avLst/>
          </a:prstGeom>
          <a:solidFill>
            <a:srgbClr val="FFFFFF"/>
          </a:solidFill>
          <a:ln>
            <a:noFill/>
          </a:ln>
        </p:spPr>
        <p:txBody>
          <a:bodyPr spcFirstLastPara="1" wrap="square" lIns="121897" tIns="121897" rIns="121897" bIns="121897" anchor="ctr" anchorCtr="0">
            <a:noAutofit/>
          </a:bodyPr>
          <a:lstStyle/>
          <a:p>
            <a:pPr lvl="0"/>
            <a:r>
              <a:rPr lang="en-US" sz="6400" dirty="0"/>
              <a:t>Session – January 18</a:t>
            </a:r>
            <a:endParaRPr sz="6400" dirty="0"/>
          </a:p>
        </p:txBody>
      </p:sp>
      <p:pic>
        <p:nvPicPr>
          <p:cNvPr id="4" name="Picture 3"/>
          <p:cNvPicPr>
            <a:picLocks noChangeAspect="1"/>
          </p:cNvPicPr>
          <p:nvPr/>
        </p:nvPicPr>
        <p:blipFill>
          <a:blip r:embed="rId3"/>
          <a:stretch>
            <a:fillRect/>
          </a:stretch>
        </p:blipFill>
        <p:spPr>
          <a:xfrm>
            <a:off x="459001" y="5638800"/>
            <a:ext cx="1622156" cy="1219200"/>
          </a:xfrm>
          <a:prstGeom prst="rect">
            <a:avLst/>
          </a:prstGeom>
        </p:spPr>
      </p:pic>
    </p:spTree>
    <p:extLst>
      <p:ext uri="{BB962C8B-B14F-4D97-AF65-F5344CB8AC3E}">
        <p14:creationId xmlns:p14="http://schemas.microsoft.com/office/powerpoint/2010/main" val="3794029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a:t>Telephone channel</a:t>
            </a:r>
            <a:endParaRPr lang="zh-CN" altLang="en-US" dirty="0"/>
          </a:p>
        </p:txBody>
      </p:sp>
      <p:sp>
        <p:nvSpPr>
          <p:cNvPr id="3" name="内容占位符 2"/>
          <p:cNvSpPr>
            <a:spLocks noGrp="1"/>
          </p:cNvSpPr>
          <p:nvPr>
            <p:ph idx="1"/>
          </p:nvPr>
        </p:nvSpPr>
        <p:spPr/>
        <p:txBody>
          <a:bodyPr/>
          <a:lstStyle/>
          <a:p>
            <a:pPr marL="0" indent="0">
              <a:buNone/>
            </a:pPr>
            <a:r>
              <a:rPr lang="en-US" altLang="zh-CN" dirty="0"/>
              <a:t>Nowadays, these transducer can respond well to frequencies from 20 to 8000 Hz</a:t>
            </a:r>
          </a:p>
          <a:p>
            <a:pPr marL="0" indent="0">
              <a:buNone/>
            </a:pPr>
            <a:r>
              <a:rPr lang="en-US" altLang="zh-CN" dirty="0"/>
              <a:t>The telephone channel is essentially a linear, bandwidth – limited channel.</a:t>
            </a:r>
          </a:p>
          <a:p>
            <a:pPr marL="0" indent="0">
              <a:buNone/>
            </a:pPr>
            <a:r>
              <a:rPr lang="en-US" altLang="zh-CN" dirty="0"/>
              <a:t>A speech signal is essentially limited to a band from 300 to 3100 Hz, and frequencies outside this band range do not contribute much to articulation efficiency.</a:t>
            </a:r>
            <a:endParaRPr lang="zh-CN" altLang="en-US" dirty="0"/>
          </a:p>
        </p:txBody>
      </p:sp>
    </p:spTree>
    <p:extLst>
      <p:ext uri="{BB962C8B-B14F-4D97-AF65-F5344CB8AC3E}">
        <p14:creationId xmlns:p14="http://schemas.microsoft.com/office/powerpoint/2010/main" val="71538924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B5AFA10-4321-40E8-BCA5-6C74E1C485AC}"/>
              </a:ext>
            </a:extLst>
          </p:cNvPr>
          <p:cNvSpPr>
            <a:spLocks noGrp="1" noChangeArrowheads="1"/>
          </p:cNvSpPr>
          <p:nvPr>
            <p:ph type="title"/>
          </p:nvPr>
        </p:nvSpPr>
        <p:spPr/>
        <p:txBody>
          <a:bodyPr/>
          <a:lstStyle/>
          <a:p>
            <a:r>
              <a:rPr lang="en-US" altLang="en-US" dirty="0">
                <a:ea typeface="ＭＳ Ｐゴシック" panose="020B0600070205080204" pitchFamily="34" charset="-128"/>
              </a:rPr>
              <a:t>RS-232 pins</a:t>
            </a:r>
          </a:p>
        </p:txBody>
      </p:sp>
      <p:pic>
        <p:nvPicPr>
          <p:cNvPr id="4" name="Picture 3">
            <a:extLst>
              <a:ext uri="{FF2B5EF4-FFF2-40B4-BE49-F238E27FC236}">
                <a16:creationId xmlns:a16="http://schemas.microsoft.com/office/drawing/2014/main" id="{618588BF-8BDD-44B0-BE3F-01C467A82372}"/>
              </a:ext>
            </a:extLst>
          </p:cNvPr>
          <p:cNvPicPr>
            <a:picLocks noChangeAspect="1"/>
          </p:cNvPicPr>
          <p:nvPr/>
        </p:nvPicPr>
        <p:blipFill>
          <a:blip r:embed="rId3"/>
          <a:stretch>
            <a:fillRect/>
          </a:stretch>
        </p:blipFill>
        <p:spPr>
          <a:xfrm>
            <a:off x="1353032" y="1783587"/>
            <a:ext cx="8953500" cy="4286250"/>
          </a:xfrm>
          <a:prstGeom prst="rect">
            <a:avLst/>
          </a:prstGeom>
        </p:spPr>
      </p:pic>
    </p:spTree>
    <p:extLst>
      <p:ext uri="{BB962C8B-B14F-4D97-AF65-F5344CB8AC3E}">
        <p14:creationId xmlns:p14="http://schemas.microsoft.com/office/powerpoint/2010/main" val="209971814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B5AFA10-4321-40E8-BCA5-6C74E1C485AC}"/>
              </a:ext>
            </a:extLst>
          </p:cNvPr>
          <p:cNvSpPr>
            <a:spLocks noGrp="1" noChangeArrowheads="1"/>
          </p:cNvSpPr>
          <p:nvPr>
            <p:ph type="title"/>
          </p:nvPr>
        </p:nvSpPr>
        <p:spPr/>
        <p:txBody>
          <a:bodyPr/>
          <a:lstStyle/>
          <a:p>
            <a:r>
              <a:rPr lang="en-US" altLang="en-US" dirty="0">
                <a:ea typeface="ＭＳ Ｐゴシック" panose="020B0600070205080204" pitchFamily="34" charset="-128"/>
              </a:rPr>
              <a:t>Advantage of RS232</a:t>
            </a:r>
          </a:p>
        </p:txBody>
      </p:sp>
      <p:sp>
        <p:nvSpPr>
          <p:cNvPr id="7" name="Rectangle 3">
            <a:extLst>
              <a:ext uri="{FF2B5EF4-FFF2-40B4-BE49-F238E27FC236}">
                <a16:creationId xmlns:a16="http://schemas.microsoft.com/office/drawing/2014/main" id="{05E62E87-5CD8-4186-9EAC-834ACFA2E001}"/>
              </a:ext>
            </a:extLst>
          </p:cNvPr>
          <p:cNvSpPr txBox="1">
            <a:spLocks noChangeArrowheads="1"/>
          </p:cNvSpPr>
          <p:nvPr/>
        </p:nvSpPr>
        <p:spPr bwMode="auto">
          <a:xfrm>
            <a:off x="489303" y="1722569"/>
            <a:ext cx="10110963" cy="3412862"/>
          </a:xfrm>
          <a:prstGeom prst="rect">
            <a:avLst/>
          </a:prstGeom>
          <a:noFill/>
          <a:ln w="9525">
            <a:noFill/>
            <a:miter lim="800000"/>
            <a:headEnd/>
            <a:tailEnd/>
          </a:ln>
        </p:spPr>
        <p:txBody>
          <a:bodyPr/>
          <a:lstStyle/>
          <a:p>
            <a:pPr marL="342900" indent="-342900">
              <a:spcBef>
                <a:spcPct val="20000"/>
              </a:spcBef>
              <a:buFontTx/>
              <a:buChar char="•"/>
              <a:defRPr/>
            </a:pPr>
            <a:r>
              <a:rPr lang="en-US" sz="2000" kern="0" dirty="0"/>
              <a:t>RS232 interface is supported in many compatible legacy devices due to its simplicity.</a:t>
            </a:r>
          </a:p>
          <a:p>
            <a:pPr marL="342900" indent="-342900">
              <a:spcBef>
                <a:spcPct val="20000"/>
              </a:spcBef>
              <a:buFontTx/>
              <a:buChar char="•"/>
              <a:defRPr/>
            </a:pPr>
            <a:r>
              <a:rPr lang="en-US" sz="2000" kern="0" dirty="0"/>
              <a:t>It supports long distances of about 50 feet (for low baud rates) and with error correction capabilities.</a:t>
            </a:r>
          </a:p>
          <a:p>
            <a:pPr marL="342900" indent="-342900">
              <a:spcBef>
                <a:spcPct val="20000"/>
              </a:spcBef>
              <a:buFontTx/>
              <a:buChar char="•"/>
              <a:defRPr/>
            </a:pPr>
            <a:r>
              <a:rPr lang="en-US" sz="2000" kern="0" dirty="0"/>
              <a:t>RS232 is free from noise due to use of +/-5 Volts or higher for binary logic 0 and logic 1.</a:t>
            </a:r>
          </a:p>
          <a:p>
            <a:pPr marL="342900" indent="-342900">
              <a:spcBef>
                <a:spcPct val="20000"/>
              </a:spcBef>
              <a:buFontTx/>
              <a:buChar char="•"/>
              <a:defRPr/>
            </a:pPr>
            <a:r>
              <a:rPr lang="en-US" sz="2000" kern="0" dirty="0"/>
              <a:t>RS232 is low cost interface.</a:t>
            </a:r>
          </a:p>
          <a:p>
            <a:pPr marL="342900" indent="-342900">
              <a:spcBef>
                <a:spcPct val="20000"/>
              </a:spcBef>
              <a:buFontTx/>
              <a:buChar char="•"/>
              <a:defRPr/>
            </a:pPr>
            <a:r>
              <a:rPr lang="en-US" sz="2000" kern="0" dirty="0"/>
              <a:t>Converters or adaptors are available at cheaper rates for conversion from RS232 to RS485/USB/Ethernet </a:t>
            </a:r>
            <a:r>
              <a:rPr lang="en-US" sz="2000" kern="0" dirty="0" err="1"/>
              <a:t>etc</a:t>
            </a:r>
            <a:endParaRPr lang="en-US" sz="2000" kern="0" dirty="0"/>
          </a:p>
        </p:txBody>
      </p:sp>
    </p:spTree>
    <p:extLst>
      <p:ext uri="{BB962C8B-B14F-4D97-AF65-F5344CB8AC3E}">
        <p14:creationId xmlns:p14="http://schemas.microsoft.com/office/powerpoint/2010/main" val="4974696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B5AFA10-4321-40E8-BCA5-6C74E1C485AC}"/>
              </a:ext>
            </a:extLst>
          </p:cNvPr>
          <p:cNvSpPr>
            <a:spLocks noGrp="1" noChangeArrowheads="1"/>
          </p:cNvSpPr>
          <p:nvPr>
            <p:ph type="title"/>
          </p:nvPr>
        </p:nvSpPr>
        <p:spPr/>
        <p:txBody>
          <a:bodyPr/>
          <a:lstStyle/>
          <a:p>
            <a:r>
              <a:rPr lang="en-US" altLang="en-US" dirty="0">
                <a:ea typeface="ＭＳ Ｐゴシック" panose="020B0600070205080204" pitchFamily="34" charset="-128"/>
              </a:rPr>
              <a:t>Disadvantages of RS232</a:t>
            </a:r>
          </a:p>
        </p:txBody>
      </p:sp>
      <p:sp>
        <p:nvSpPr>
          <p:cNvPr id="7" name="Rectangle 3">
            <a:extLst>
              <a:ext uri="{FF2B5EF4-FFF2-40B4-BE49-F238E27FC236}">
                <a16:creationId xmlns:a16="http://schemas.microsoft.com/office/drawing/2014/main" id="{05E62E87-5CD8-4186-9EAC-834ACFA2E001}"/>
              </a:ext>
            </a:extLst>
          </p:cNvPr>
          <p:cNvSpPr txBox="1">
            <a:spLocks noChangeArrowheads="1"/>
          </p:cNvSpPr>
          <p:nvPr/>
        </p:nvSpPr>
        <p:spPr bwMode="auto">
          <a:xfrm>
            <a:off x="489303" y="1722569"/>
            <a:ext cx="10110963" cy="3412862"/>
          </a:xfrm>
          <a:prstGeom prst="rect">
            <a:avLst/>
          </a:prstGeom>
          <a:noFill/>
          <a:ln w="9525">
            <a:noFill/>
            <a:miter lim="800000"/>
            <a:headEnd/>
            <a:tailEnd/>
          </a:ln>
        </p:spPr>
        <p:txBody>
          <a:bodyPr/>
          <a:lstStyle/>
          <a:p>
            <a:pPr marL="342900" indent="-342900">
              <a:spcBef>
                <a:spcPct val="20000"/>
              </a:spcBef>
              <a:buFontTx/>
              <a:buChar char="•"/>
              <a:defRPr/>
            </a:pPr>
            <a:r>
              <a:rPr lang="en-US" sz="2000" kern="0" dirty="0"/>
              <a:t>Suitable for system to system communications. not suitable for chip to chip or chip to sensor device communications.</a:t>
            </a:r>
          </a:p>
          <a:p>
            <a:pPr marL="342900" indent="-342900">
              <a:spcBef>
                <a:spcPct val="20000"/>
              </a:spcBef>
              <a:buFontTx/>
              <a:buChar char="•"/>
              <a:defRPr/>
            </a:pPr>
            <a:r>
              <a:rPr lang="en-US" sz="2000" kern="0" dirty="0"/>
              <a:t>Supports lower speed for long distances. Higher speed (i.e. 115200 baud) can be achieved for short distances only.</a:t>
            </a:r>
          </a:p>
          <a:p>
            <a:pPr marL="342900" indent="-342900">
              <a:spcBef>
                <a:spcPct val="20000"/>
              </a:spcBef>
              <a:buFontTx/>
              <a:buChar char="•"/>
              <a:defRPr/>
            </a:pPr>
            <a:r>
              <a:rPr lang="en-US" sz="2000" kern="0" dirty="0"/>
              <a:t>RS232 interface requires separate transceiver chips which will add cost to the system.</a:t>
            </a:r>
          </a:p>
          <a:p>
            <a:pPr marL="342900" indent="-342900">
              <a:spcBef>
                <a:spcPct val="20000"/>
              </a:spcBef>
              <a:buFontTx/>
              <a:buChar char="•"/>
              <a:defRPr/>
            </a:pPr>
            <a:r>
              <a:rPr lang="en-US" sz="2000" kern="0" dirty="0"/>
              <a:t>It is used for single master and single slave configuration and not for single master-multiple slaves mode.</a:t>
            </a:r>
          </a:p>
          <a:p>
            <a:pPr marL="342900" indent="-342900">
              <a:spcBef>
                <a:spcPct val="20000"/>
              </a:spcBef>
              <a:buFontTx/>
              <a:buChar char="•"/>
              <a:defRPr/>
            </a:pPr>
            <a:r>
              <a:rPr lang="en-US" sz="2000" kern="0" dirty="0"/>
              <a:t>It is unbalanced transmission.</a:t>
            </a:r>
          </a:p>
        </p:txBody>
      </p:sp>
    </p:spTree>
    <p:extLst>
      <p:ext uri="{BB962C8B-B14F-4D97-AF65-F5344CB8AC3E}">
        <p14:creationId xmlns:p14="http://schemas.microsoft.com/office/powerpoint/2010/main" val="42168673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B5AFA10-4321-40E8-BCA5-6C74E1C485AC}"/>
              </a:ext>
            </a:extLst>
          </p:cNvPr>
          <p:cNvSpPr>
            <a:spLocks noGrp="1" noChangeArrowheads="1"/>
          </p:cNvSpPr>
          <p:nvPr>
            <p:ph type="title"/>
          </p:nvPr>
        </p:nvSpPr>
        <p:spPr/>
        <p:txBody>
          <a:bodyPr/>
          <a:lstStyle/>
          <a:p>
            <a:r>
              <a:rPr lang="en-US" altLang="en-US" dirty="0">
                <a:ea typeface="ＭＳ Ｐゴシック" panose="020B0600070205080204" pitchFamily="34" charset="-128"/>
              </a:rPr>
              <a:t>UART </a:t>
            </a:r>
            <a:r>
              <a:rPr lang="en-US" altLang="en-US" dirty="0" err="1">
                <a:ea typeface="ＭＳ Ｐゴシック" panose="020B0600070205080204" pitchFamily="34" charset="-128"/>
              </a:rPr>
              <a:t>v.s</a:t>
            </a:r>
            <a:r>
              <a:rPr lang="en-US" altLang="en-US" dirty="0">
                <a:ea typeface="ＭＳ Ｐゴシック" panose="020B0600070205080204" pitchFamily="34" charset="-128"/>
              </a:rPr>
              <a:t>. RS-232</a:t>
            </a:r>
          </a:p>
        </p:txBody>
      </p:sp>
      <p:sp>
        <p:nvSpPr>
          <p:cNvPr id="7" name="Rectangle 3">
            <a:extLst>
              <a:ext uri="{FF2B5EF4-FFF2-40B4-BE49-F238E27FC236}">
                <a16:creationId xmlns:a16="http://schemas.microsoft.com/office/drawing/2014/main" id="{05E62E87-5CD8-4186-9EAC-834ACFA2E001}"/>
              </a:ext>
            </a:extLst>
          </p:cNvPr>
          <p:cNvSpPr txBox="1">
            <a:spLocks noChangeArrowheads="1"/>
          </p:cNvSpPr>
          <p:nvPr/>
        </p:nvSpPr>
        <p:spPr bwMode="auto">
          <a:xfrm>
            <a:off x="489303" y="1722569"/>
            <a:ext cx="10110963" cy="4260542"/>
          </a:xfrm>
          <a:prstGeom prst="rect">
            <a:avLst/>
          </a:prstGeom>
          <a:noFill/>
          <a:ln w="9525">
            <a:noFill/>
            <a:miter lim="800000"/>
            <a:headEnd/>
            <a:tailEnd/>
          </a:ln>
        </p:spPr>
        <p:txBody>
          <a:bodyPr/>
          <a:lstStyle/>
          <a:p>
            <a:pPr marL="342900" indent="-342900">
              <a:spcBef>
                <a:spcPct val="20000"/>
              </a:spcBef>
              <a:buFontTx/>
              <a:buChar char="•"/>
              <a:defRPr/>
            </a:pPr>
            <a:r>
              <a:rPr lang="en-US" sz="2000" kern="0" dirty="0"/>
              <a:t>UART is responsible for sending and receiving a sequence of bits. At the output of a UART these bits are usually represented by logic level voltages. These bits can become RS-232, RS-422, RS-485, or perhaps some proprietary spec.</a:t>
            </a:r>
          </a:p>
          <a:p>
            <a:pPr marL="342900" indent="-342900">
              <a:spcBef>
                <a:spcPct val="20000"/>
              </a:spcBef>
              <a:buFontTx/>
              <a:buChar char="•"/>
              <a:defRPr/>
            </a:pPr>
            <a:endParaRPr lang="en-US" sz="2000" kern="0" dirty="0"/>
          </a:p>
          <a:p>
            <a:pPr marL="342900" indent="-342900">
              <a:spcBef>
                <a:spcPct val="20000"/>
              </a:spcBef>
              <a:buFontTx/>
              <a:buChar char="•"/>
              <a:defRPr/>
            </a:pPr>
            <a:r>
              <a:rPr lang="en-US" sz="2000" kern="0" dirty="0"/>
              <a:t>RS-232 specifies voltage levels. Notice that some of these voltage levels are negative, and they can also reach ±15V. Larger voltage swing makes RS-232 more resistant to interference (albeit only to some extent).</a:t>
            </a:r>
          </a:p>
          <a:p>
            <a:pPr marL="342900" indent="-342900">
              <a:spcBef>
                <a:spcPct val="20000"/>
              </a:spcBef>
              <a:buFontTx/>
              <a:buChar char="•"/>
              <a:defRPr/>
            </a:pPr>
            <a:endParaRPr lang="en-US" sz="2000" kern="0" dirty="0"/>
          </a:p>
          <a:p>
            <a:pPr marL="342900" indent="-342900">
              <a:spcBef>
                <a:spcPct val="20000"/>
              </a:spcBef>
              <a:buFontTx/>
              <a:buChar char="•"/>
              <a:defRPr/>
            </a:pPr>
            <a:r>
              <a:rPr lang="en-US" sz="2000" kern="0" dirty="0"/>
              <a:t>A microcontroller UART can not generate such voltages levels by itself. This is done with help of an additional component: RS-232 line driver. A classic example of an RS-232 line driver is MAX232. If you go through the datasheet, you'll notice that this IC has a charge pump, which generates ±10V from +5V.</a:t>
            </a:r>
          </a:p>
        </p:txBody>
      </p:sp>
    </p:spTree>
    <p:extLst>
      <p:ext uri="{BB962C8B-B14F-4D97-AF65-F5344CB8AC3E}">
        <p14:creationId xmlns:p14="http://schemas.microsoft.com/office/powerpoint/2010/main" val="36270795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B5AFA10-4321-40E8-BCA5-6C74E1C485AC}"/>
              </a:ext>
            </a:extLst>
          </p:cNvPr>
          <p:cNvSpPr>
            <a:spLocks noGrp="1" noChangeArrowheads="1"/>
          </p:cNvSpPr>
          <p:nvPr>
            <p:ph type="title"/>
          </p:nvPr>
        </p:nvSpPr>
        <p:spPr/>
        <p:txBody>
          <a:bodyPr/>
          <a:lstStyle/>
          <a:p>
            <a:r>
              <a:rPr lang="en-US" altLang="en-US" dirty="0">
                <a:ea typeface="ＭＳ Ｐゴシック" panose="020B0600070205080204" pitchFamily="34" charset="-128"/>
              </a:rPr>
              <a:t>UART </a:t>
            </a:r>
            <a:r>
              <a:rPr lang="en-US" altLang="en-US" dirty="0" err="1">
                <a:ea typeface="ＭＳ Ｐゴシック" panose="020B0600070205080204" pitchFamily="34" charset="-128"/>
              </a:rPr>
              <a:t>v.s</a:t>
            </a:r>
            <a:r>
              <a:rPr lang="en-US" altLang="en-US" dirty="0">
                <a:ea typeface="ＭＳ Ｐゴシック" panose="020B0600070205080204" pitchFamily="34" charset="-128"/>
              </a:rPr>
              <a:t>. RS-232</a:t>
            </a:r>
          </a:p>
        </p:txBody>
      </p:sp>
      <p:sp>
        <p:nvSpPr>
          <p:cNvPr id="7" name="Rectangle 3">
            <a:extLst>
              <a:ext uri="{FF2B5EF4-FFF2-40B4-BE49-F238E27FC236}">
                <a16:creationId xmlns:a16="http://schemas.microsoft.com/office/drawing/2014/main" id="{05E62E87-5CD8-4186-9EAC-834ACFA2E001}"/>
              </a:ext>
            </a:extLst>
          </p:cNvPr>
          <p:cNvSpPr txBox="1">
            <a:spLocks noChangeArrowheads="1"/>
          </p:cNvSpPr>
          <p:nvPr/>
        </p:nvSpPr>
        <p:spPr bwMode="auto">
          <a:xfrm>
            <a:off x="489303" y="1722569"/>
            <a:ext cx="10110963" cy="4260542"/>
          </a:xfrm>
          <a:prstGeom prst="rect">
            <a:avLst/>
          </a:prstGeom>
          <a:noFill/>
          <a:ln w="9525">
            <a:noFill/>
            <a:miter lim="800000"/>
            <a:headEnd/>
            <a:tailEnd/>
          </a:ln>
        </p:spPr>
        <p:txBody>
          <a:bodyPr/>
          <a:lstStyle/>
          <a:p>
            <a:pPr marL="342900" indent="-342900">
              <a:spcBef>
                <a:spcPct val="20000"/>
              </a:spcBef>
              <a:buFontTx/>
              <a:buChar char="•"/>
              <a:defRPr/>
            </a:pPr>
            <a:r>
              <a:rPr lang="en-US" sz="2000" kern="0" dirty="0"/>
              <a:t>As we mentioned UARTs do not typically interface directly with RS-232. You will need to convert the output of the UART to the +/-12V standard that RS-232 requires. A complete RS-232 interface will typically involve both a UART and an RS-232 level converter. Further, the RS-232 standard includes the definition of several other </a:t>
            </a:r>
            <a:r>
              <a:rPr lang="en-US" sz="2000" kern="0" dirty="0" err="1"/>
              <a:t>signalling</a:t>
            </a:r>
            <a:r>
              <a:rPr lang="en-US" sz="2000" kern="0" dirty="0"/>
              <a:t> pins besides TX and RX, which you may need to use depending on the equipment you need to connect to. These will also need to be level converted, and your UART may, or may not, support these signals. If it does not you will have to control them with your software/firmware directly.</a:t>
            </a:r>
          </a:p>
          <a:p>
            <a:pPr marL="342900" indent="-342900">
              <a:spcBef>
                <a:spcPct val="20000"/>
              </a:spcBef>
              <a:buFontTx/>
              <a:buChar char="•"/>
              <a:defRPr/>
            </a:pPr>
            <a:endParaRPr lang="en-US" sz="2000" kern="0" dirty="0"/>
          </a:p>
          <a:p>
            <a:pPr marL="342900" indent="-342900">
              <a:spcBef>
                <a:spcPct val="20000"/>
              </a:spcBef>
              <a:buFontTx/>
              <a:buChar char="•"/>
              <a:defRPr/>
            </a:pPr>
            <a:r>
              <a:rPr lang="en-US" sz="2000" kern="0" dirty="0"/>
              <a:t>So while a UART may help you implement an RS-232 interface, it is not an RS-232 interface itself.</a:t>
            </a:r>
          </a:p>
          <a:p>
            <a:pPr marL="342900" indent="-342900">
              <a:spcBef>
                <a:spcPct val="20000"/>
              </a:spcBef>
              <a:buFontTx/>
              <a:buChar char="•"/>
              <a:defRPr/>
            </a:pPr>
            <a:endParaRPr lang="en-US" sz="2000" kern="0" dirty="0"/>
          </a:p>
          <a:p>
            <a:pPr marL="342900" indent="-342900">
              <a:spcBef>
                <a:spcPct val="20000"/>
              </a:spcBef>
              <a:buFontTx/>
              <a:buChar char="•"/>
              <a:defRPr/>
            </a:pPr>
            <a:r>
              <a:rPr lang="en-US" sz="2000" kern="0" dirty="0"/>
              <a:t>﻿Final word: The UART functions to convert parallel data from PC bus lines to serial data for transmission via line drivers to RS-232, RS-422, and RS-485 devices.</a:t>
            </a:r>
          </a:p>
        </p:txBody>
      </p:sp>
    </p:spTree>
    <p:extLst>
      <p:ext uri="{BB962C8B-B14F-4D97-AF65-F5344CB8AC3E}">
        <p14:creationId xmlns:p14="http://schemas.microsoft.com/office/powerpoint/2010/main" val="39283901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40F8C5C4-F10B-467D-AC7A-56E86A38CDE0}"/>
              </a:ext>
            </a:extLst>
          </p:cNvPr>
          <p:cNvSpPr>
            <a:spLocks noGrp="1" noChangeArrowheads="1"/>
          </p:cNvSpPr>
          <p:nvPr>
            <p:ph type="title"/>
          </p:nvPr>
        </p:nvSpPr>
        <p:spPr/>
        <p:txBody>
          <a:bodyPr/>
          <a:lstStyle/>
          <a:p>
            <a:r>
              <a:rPr lang="en-US" altLang="en-US">
                <a:ea typeface="ＭＳ Ｐゴシック" panose="020B0600070205080204" pitchFamily="34" charset="-128"/>
              </a:rPr>
              <a:t>RS-232 transmission example</a:t>
            </a:r>
          </a:p>
        </p:txBody>
      </p:sp>
      <p:pic>
        <p:nvPicPr>
          <p:cNvPr id="48131" name="Picture 12">
            <a:extLst>
              <a:ext uri="{FF2B5EF4-FFF2-40B4-BE49-F238E27FC236}">
                <a16:creationId xmlns:a16="http://schemas.microsoft.com/office/drawing/2014/main" id="{D9EAB82A-7C66-4916-81A3-0D843C5C2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073" y="1407936"/>
            <a:ext cx="5143500" cy="517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899469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107093" y="1871800"/>
            <a:ext cx="11625908" cy="2862400"/>
          </a:xfrm>
          <a:prstGeom prst="rect">
            <a:avLst/>
          </a:prstGeom>
          <a:solidFill>
            <a:srgbClr val="FFFFFF"/>
          </a:solidFill>
          <a:ln>
            <a:noFill/>
          </a:ln>
        </p:spPr>
        <p:txBody>
          <a:bodyPr spcFirstLastPara="1" wrap="square" lIns="121897" tIns="121897" rIns="121897" bIns="121897" anchor="ctr" anchorCtr="0">
            <a:noAutofit/>
          </a:bodyPr>
          <a:lstStyle/>
          <a:p>
            <a:pPr lvl="0"/>
            <a:r>
              <a:rPr lang="en-US" sz="6400" dirty="0"/>
              <a:t>Session – March 1</a:t>
            </a:r>
            <a:endParaRPr sz="6400" dirty="0"/>
          </a:p>
        </p:txBody>
      </p:sp>
      <p:pic>
        <p:nvPicPr>
          <p:cNvPr id="4" name="Picture 3"/>
          <p:cNvPicPr>
            <a:picLocks noChangeAspect="1"/>
          </p:cNvPicPr>
          <p:nvPr/>
        </p:nvPicPr>
        <p:blipFill>
          <a:blip r:embed="rId3"/>
          <a:stretch>
            <a:fillRect/>
          </a:stretch>
        </p:blipFill>
        <p:spPr>
          <a:xfrm>
            <a:off x="459001" y="5638800"/>
            <a:ext cx="1622156" cy="1219200"/>
          </a:xfrm>
          <a:prstGeom prst="rect">
            <a:avLst/>
          </a:prstGeom>
        </p:spPr>
      </p:pic>
    </p:spTree>
    <p:extLst>
      <p:ext uri="{BB962C8B-B14F-4D97-AF65-F5344CB8AC3E}">
        <p14:creationId xmlns:p14="http://schemas.microsoft.com/office/powerpoint/2010/main" val="412883447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357" y="697770"/>
            <a:ext cx="10515600" cy="1325563"/>
          </a:xfrm>
        </p:spPr>
        <p:txBody>
          <a:bodyPr/>
          <a:lstStyle/>
          <a:p>
            <a:r>
              <a:rPr lang="x-none" altLang="en-CA"/>
              <a:t>H</a:t>
            </a:r>
            <a:r>
              <a:rPr lang="en-US" altLang="en-CA" dirty="0" err="1"/>
              <a:t>ave</a:t>
            </a:r>
            <a:r>
              <a:rPr lang="en-US" altLang="en-CA" dirty="0"/>
              <a:t> you already prepared the Components?</a:t>
            </a:r>
            <a:endParaRPr lang="x-none" altLang="en-CA"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3788" y="2191265"/>
            <a:ext cx="5103342" cy="3402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459839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107093" y="1871799"/>
            <a:ext cx="11712374" cy="3196911"/>
          </a:xfrm>
          <a:prstGeom prst="rect">
            <a:avLst/>
          </a:prstGeom>
          <a:solidFill>
            <a:srgbClr val="FFFFFF"/>
          </a:solidFill>
          <a:ln>
            <a:noFill/>
          </a:ln>
        </p:spPr>
        <p:txBody>
          <a:bodyPr spcFirstLastPara="1" wrap="square" lIns="121897" tIns="121897" rIns="121897" bIns="121897" anchor="ctr" anchorCtr="0">
            <a:noAutofit/>
          </a:bodyPr>
          <a:lstStyle/>
          <a:p>
            <a:pPr lvl="0"/>
            <a:r>
              <a:rPr lang="en-US" sz="6400" dirty="0"/>
              <a:t> the IrDA infrared protocol and communications between devices using </a:t>
            </a:r>
            <a:r>
              <a:rPr lang="en-US" sz="6400" dirty="0" err="1"/>
              <a:t>IrDa</a:t>
            </a:r>
            <a:r>
              <a:rPr lang="en-US" sz="6400" dirty="0"/>
              <a:t> infrared.</a:t>
            </a:r>
          </a:p>
        </p:txBody>
      </p:sp>
      <p:pic>
        <p:nvPicPr>
          <p:cNvPr id="4" name="Picture 3"/>
          <p:cNvPicPr>
            <a:picLocks noChangeAspect="1"/>
          </p:cNvPicPr>
          <p:nvPr/>
        </p:nvPicPr>
        <p:blipFill>
          <a:blip r:embed="rId3"/>
          <a:stretch>
            <a:fillRect/>
          </a:stretch>
        </p:blipFill>
        <p:spPr>
          <a:xfrm>
            <a:off x="459001" y="5638800"/>
            <a:ext cx="1622156" cy="1219200"/>
          </a:xfrm>
          <a:prstGeom prst="rect">
            <a:avLst/>
          </a:prstGeom>
        </p:spPr>
      </p:pic>
    </p:spTree>
    <p:extLst>
      <p:ext uri="{BB962C8B-B14F-4D97-AF65-F5344CB8AC3E}">
        <p14:creationId xmlns:p14="http://schemas.microsoft.com/office/powerpoint/2010/main" val="217236433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E388B-86B5-4561-A0C2-13B84C507AE8}"/>
              </a:ext>
            </a:extLst>
          </p:cNvPr>
          <p:cNvSpPr>
            <a:spLocks noGrp="1"/>
          </p:cNvSpPr>
          <p:nvPr>
            <p:ph type="title"/>
          </p:nvPr>
        </p:nvSpPr>
        <p:spPr/>
        <p:txBody>
          <a:bodyPr/>
          <a:lstStyle/>
          <a:p>
            <a:r>
              <a:rPr lang="en-CA" dirty="0"/>
              <a:t>IrDA</a:t>
            </a:r>
          </a:p>
        </p:txBody>
      </p:sp>
      <p:sp>
        <p:nvSpPr>
          <p:cNvPr id="3" name="Content Placeholder 2">
            <a:extLst>
              <a:ext uri="{FF2B5EF4-FFF2-40B4-BE49-F238E27FC236}">
                <a16:creationId xmlns:a16="http://schemas.microsoft.com/office/drawing/2014/main" id="{5C7F538E-0F7F-4559-8D65-76018DC7D566}"/>
              </a:ext>
            </a:extLst>
          </p:cNvPr>
          <p:cNvSpPr>
            <a:spLocks noGrp="1"/>
          </p:cNvSpPr>
          <p:nvPr>
            <p:ph idx="1"/>
          </p:nvPr>
        </p:nvSpPr>
        <p:spPr/>
        <p:txBody>
          <a:bodyPr>
            <a:normAutofit/>
          </a:bodyPr>
          <a:lstStyle/>
          <a:p>
            <a:pPr algn="just"/>
            <a:r>
              <a:rPr lang="en-US" dirty="0"/>
              <a:t>As engineers design more and more products with embedded computer systems that require connections of one sort or another, we've got to pay attention to the ease with which these connections can be made. Short-range wireless protocols offer an attractive alternative to wired connections.</a:t>
            </a:r>
          </a:p>
          <a:p>
            <a:pPr algn="just"/>
            <a:r>
              <a:rPr lang="en-US" dirty="0"/>
              <a:t>Of course, numerous types of localized wireless communications are possible. But as far as I can tell, only three wireless "media" are in common use today: infrared light, radio frequency radiation, and soundwaves. Examples of products that use each of these media are TV remote controls, cell phones, and "The Clapper," respectively.</a:t>
            </a:r>
            <a:endParaRPr lang="en-CA" dirty="0"/>
          </a:p>
        </p:txBody>
      </p:sp>
    </p:spTree>
    <p:extLst>
      <p:ext uri="{BB962C8B-B14F-4D97-AF65-F5344CB8AC3E}">
        <p14:creationId xmlns:p14="http://schemas.microsoft.com/office/powerpoint/2010/main" val="3992680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a:t>Telephone channel</a:t>
            </a:r>
            <a:endParaRPr lang="zh-CN" altLang="en-US" dirty="0"/>
          </a:p>
        </p:txBody>
      </p:sp>
      <p:sp>
        <p:nvSpPr>
          <p:cNvPr id="3" name="内容占位符 2"/>
          <p:cNvSpPr>
            <a:spLocks noGrp="1"/>
          </p:cNvSpPr>
          <p:nvPr>
            <p:ph idx="1"/>
          </p:nvPr>
        </p:nvSpPr>
        <p:spPr/>
        <p:txBody>
          <a:bodyPr/>
          <a:lstStyle/>
          <a:p>
            <a:pPr marL="0" indent="0">
              <a:buNone/>
            </a:pPr>
            <a:r>
              <a:rPr lang="en-US" altLang="zh-CN" dirty="0"/>
              <a:t>E.g. Call someone and play 1000Hz, 2000Hz, and 3000Hz from a computer, the person will be able to hear that tone. However, the person will have trouble to hear 4000Hz sound, and will not hear anything in 5000Hz and 6000 Hz. That is because telephone channel “clips” them.</a:t>
            </a:r>
          </a:p>
          <a:p>
            <a:pPr marL="0" indent="0">
              <a:buNone/>
            </a:pPr>
            <a:r>
              <a:rPr lang="en-US" altLang="zh-CN" dirty="0"/>
              <a:t>And that is why someone’s voice on a telephone channel is different from face - to - face communication.</a:t>
            </a:r>
            <a:endParaRPr lang="zh-CN" altLang="en-US" dirty="0"/>
          </a:p>
        </p:txBody>
      </p:sp>
      <p:pic>
        <p:nvPicPr>
          <p:cNvPr id="2" name="图片 1"/>
          <p:cNvPicPr>
            <a:picLocks noChangeAspect="1"/>
          </p:cNvPicPr>
          <p:nvPr/>
        </p:nvPicPr>
        <p:blipFill>
          <a:blip r:embed="rId2"/>
          <a:stretch>
            <a:fillRect/>
          </a:stretch>
        </p:blipFill>
        <p:spPr>
          <a:xfrm>
            <a:off x="6953616" y="4445854"/>
            <a:ext cx="3724275" cy="2124075"/>
          </a:xfrm>
          <a:prstGeom prst="rect">
            <a:avLst/>
          </a:prstGeom>
        </p:spPr>
      </p:pic>
    </p:spTree>
    <p:extLst>
      <p:ext uri="{BB962C8B-B14F-4D97-AF65-F5344CB8AC3E}">
        <p14:creationId xmlns:p14="http://schemas.microsoft.com/office/powerpoint/2010/main" val="8609764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E388B-86B5-4561-A0C2-13B84C507AE8}"/>
              </a:ext>
            </a:extLst>
          </p:cNvPr>
          <p:cNvSpPr>
            <a:spLocks noGrp="1"/>
          </p:cNvSpPr>
          <p:nvPr>
            <p:ph type="title"/>
          </p:nvPr>
        </p:nvSpPr>
        <p:spPr/>
        <p:txBody>
          <a:bodyPr/>
          <a:lstStyle/>
          <a:p>
            <a:r>
              <a:rPr lang="en-CA" dirty="0"/>
              <a:t>IrDA</a:t>
            </a:r>
          </a:p>
        </p:txBody>
      </p:sp>
      <p:sp>
        <p:nvSpPr>
          <p:cNvPr id="3" name="Content Placeholder 2">
            <a:extLst>
              <a:ext uri="{FF2B5EF4-FFF2-40B4-BE49-F238E27FC236}">
                <a16:creationId xmlns:a16="http://schemas.microsoft.com/office/drawing/2014/main" id="{5C7F538E-0F7F-4559-8D65-76018DC7D566}"/>
              </a:ext>
            </a:extLst>
          </p:cNvPr>
          <p:cNvSpPr>
            <a:spLocks noGrp="1"/>
          </p:cNvSpPr>
          <p:nvPr>
            <p:ph idx="1"/>
          </p:nvPr>
        </p:nvSpPr>
        <p:spPr/>
        <p:txBody>
          <a:bodyPr/>
          <a:lstStyle/>
          <a:p>
            <a:pPr algn="just"/>
            <a:r>
              <a:rPr lang="en-US" dirty="0"/>
              <a:t>To date, infrared has been the hands-down winner in the move toward localized wireless communications. One standard, called IrDA-Data, has already found a place in some 50 million laptops, printers, handheld PCs, and other devices. It helps, of course, that infrared transmissions are inherently localized and that governments do not regulate the infrared portion of the light spectrum. It helps, too, that the components of an infrared transceiver have been perfected and their costs reduced through their successful use in so many remote control applications. But what if you want to send generic data-rather than one of a small number of commands-or communicate bidirectionally? That's where IrDA-Data comes in.</a:t>
            </a:r>
            <a:endParaRPr lang="en-CA" dirty="0"/>
          </a:p>
        </p:txBody>
      </p:sp>
      <p:pic>
        <p:nvPicPr>
          <p:cNvPr id="1026" name="Picture 2">
            <a:extLst>
              <a:ext uri="{FF2B5EF4-FFF2-40B4-BE49-F238E27FC236}">
                <a16:creationId xmlns:a16="http://schemas.microsoft.com/office/drawing/2014/main" id="{21644E13-6D6D-42BA-B147-7C649D870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6577" y="892175"/>
            <a:ext cx="2819400"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2509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E388B-86B5-4561-A0C2-13B84C507AE8}"/>
              </a:ext>
            </a:extLst>
          </p:cNvPr>
          <p:cNvSpPr>
            <a:spLocks noGrp="1"/>
          </p:cNvSpPr>
          <p:nvPr>
            <p:ph type="title"/>
          </p:nvPr>
        </p:nvSpPr>
        <p:spPr/>
        <p:txBody>
          <a:bodyPr/>
          <a:lstStyle/>
          <a:p>
            <a:r>
              <a:rPr lang="en-CA" dirty="0"/>
              <a:t>IrDA</a:t>
            </a:r>
          </a:p>
        </p:txBody>
      </p:sp>
      <p:sp>
        <p:nvSpPr>
          <p:cNvPr id="3" name="Content Placeholder 2">
            <a:extLst>
              <a:ext uri="{FF2B5EF4-FFF2-40B4-BE49-F238E27FC236}">
                <a16:creationId xmlns:a16="http://schemas.microsoft.com/office/drawing/2014/main" id="{5C7F538E-0F7F-4559-8D65-76018DC7D566}"/>
              </a:ext>
            </a:extLst>
          </p:cNvPr>
          <p:cNvSpPr>
            <a:spLocks noGrp="1"/>
          </p:cNvSpPr>
          <p:nvPr>
            <p:ph idx="1"/>
          </p:nvPr>
        </p:nvSpPr>
        <p:spPr/>
        <p:txBody>
          <a:bodyPr/>
          <a:lstStyle/>
          <a:p>
            <a:r>
              <a:rPr lang="en-CA" dirty="0"/>
              <a:t>The Infrared Data Association (IrDA) is an industry-driven interest group that was founded in 1993 by around 50 companies. IrDA provides specifications for a complete set of protocols for wireless infrared communications, and the name "IrDA" also refers to that set of protocols. The main reason for using the IrDA protocols had been wireless data transfer over the "last one meter" using point-and-shoot principles. Thus, it has been implemented in portable devices such as mobile telephones, laptops, cameras, printers, and medical devices. Main characteristics of this kind of wireless optical communication is physically secure data transfer, line-of-sight (LOS) and very low bit error rate (BER) that makes it very efficient.</a:t>
            </a:r>
          </a:p>
        </p:txBody>
      </p:sp>
    </p:spTree>
    <p:extLst>
      <p:ext uri="{BB962C8B-B14F-4D97-AF65-F5344CB8AC3E}">
        <p14:creationId xmlns:p14="http://schemas.microsoft.com/office/powerpoint/2010/main" val="135696546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E388B-86B5-4561-A0C2-13B84C507AE8}"/>
              </a:ext>
            </a:extLst>
          </p:cNvPr>
          <p:cNvSpPr>
            <a:spLocks noGrp="1"/>
          </p:cNvSpPr>
          <p:nvPr>
            <p:ph type="title"/>
          </p:nvPr>
        </p:nvSpPr>
        <p:spPr/>
        <p:txBody>
          <a:bodyPr/>
          <a:lstStyle/>
          <a:p>
            <a:r>
              <a:rPr lang="en-CA" dirty="0"/>
              <a:t>IrDA</a:t>
            </a:r>
          </a:p>
        </p:txBody>
      </p:sp>
      <p:sp>
        <p:nvSpPr>
          <p:cNvPr id="3" name="Content Placeholder 2">
            <a:extLst>
              <a:ext uri="{FF2B5EF4-FFF2-40B4-BE49-F238E27FC236}">
                <a16:creationId xmlns:a16="http://schemas.microsoft.com/office/drawing/2014/main" id="{5C7F538E-0F7F-4559-8D65-76018DC7D566}"/>
              </a:ext>
            </a:extLst>
          </p:cNvPr>
          <p:cNvSpPr>
            <a:spLocks noGrp="1"/>
          </p:cNvSpPr>
          <p:nvPr>
            <p:ph idx="1"/>
          </p:nvPr>
        </p:nvSpPr>
        <p:spPr/>
        <p:txBody>
          <a:bodyPr/>
          <a:lstStyle/>
          <a:p>
            <a:pPr algn="just"/>
            <a:r>
              <a:rPr lang="en-US" dirty="0"/>
              <a:t>This first IrDA standard paved the way for asynchronous data communications at rates up to 115.2Kbps and synchronous communications at 1.152Mbps. (A synchronous 4Mbps option was added to the standard about a year and a half later.) This standard is now formally known as IrDA-Data, to distinguish it from other standards bearing the IrDA moniker, including IrDA-Control. The latter is a specification for communication between cordless input devices (keyboards, mice, and so on) and the computers they control. Although IrDA-Control is perhaps another interesting avenue for later discussion, I'll avoid it and talk only about IrDA-Data in this course.</a:t>
            </a:r>
            <a:endParaRPr lang="en-CA" dirty="0"/>
          </a:p>
        </p:txBody>
      </p:sp>
    </p:spTree>
    <p:extLst>
      <p:ext uri="{BB962C8B-B14F-4D97-AF65-F5344CB8AC3E}">
        <p14:creationId xmlns:p14="http://schemas.microsoft.com/office/powerpoint/2010/main" val="187642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E388B-86B5-4561-A0C2-13B84C507AE8}"/>
              </a:ext>
            </a:extLst>
          </p:cNvPr>
          <p:cNvSpPr>
            <a:spLocks noGrp="1"/>
          </p:cNvSpPr>
          <p:nvPr>
            <p:ph type="title"/>
          </p:nvPr>
        </p:nvSpPr>
        <p:spPr/>
        <p:txBody>
          <a:bodyPr/>
          <a:lstStyle/>
          <a:p>
            <a:r>
              <a:rPr lang="en-CA" dirty="0"/>
              <a:t>IrDA</a:t>
            </a:r>
          </a:p>
        </p:txBody>
      </p:sp>
      <p:sp>
        <p:nvSpPr>
          <p:cNvPr id="3" name="Content Placeholder 2">
            <a:extLst>
              <a:ext uri="{FF2B5EF4-FFF2-40B4-BE49-F238E27FC236}">
                <a16:creationId xmlns:a16="http://schemas.microsoft.com/office/drawing/2014/main" id="{5C7F538E-0F7F-4559-8D65-76018DC7D566}"/>
              </a:ext>
            </a:extLst>
          </p:cNvPr>
          <p:cNvSpPr>
            <a:spLocks noGrp="1"/>
          </p:cNvSpPr>
          <p:nvPr>
            <p:ph idx="1"/>
          </p:nvPr>
        </p:nvSpPr>
        <p:spPr>
          <a:xfrm>
            <a:off x="759176" y="1690688"/>
            <a:ext cx="8842199" cy="4351338"/>
          </a:xfrm>
        </p:spPr>
        <p:txBody>
          <a:bodyPr/>
          <a:lstStyle/>
          <a:p>
            <a:pPr algn="just"/>
            <a:r>
              <a:rPr lang="en-US" dirty="0"/>
              <a:t>The following Figure shows a typical application of the IrDA-Data protocol. In this example, the infrared transmitter in a nomadic embedded system is aimed in the direction of a nearby printer and a document is transferred to it. If all goes well, a hard copy of the document will result-without connecting any wires or configuring either device. I've actually done this in my home office, with a laptop, handheld PC, and laser printer from three different manufacturers. It's a beautiful system to use, but how does it work? And how much does it "cost" to implement?</a:t>
            </a:r>
            <a:endParaRPr lang="en-CA" dirty="0"/>
          </a:p>
        </p:txBody>
      </p:sp>
      <p:pic>
        <p:nvPicPr>
          <p:cNvPr id="4" name="Picture 2" descr="IrDA">
            <a:extLst>
              <a:ext uri="{FF2B5EF4-FFF2-40B4-BE49-F238E27FC236}">
                <a16:creationId xmlns:a16="http://schemas.microsoft.com/office/drawing/2014/main" id="{7CCB9E79-C46B-41B4-B24D-E4A2638A1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0" y="3166710"/>
            <a:ext cx="135255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341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E388B-86B5-4561-A0C2-13B84C507AE8}"/>
              </a:ext>
            </a:extLst>
          </p:cNvPr>
          <p:cNvSpPr>
            <a:spLocks noGrp="1"/>
          </p:cNvSpPr>
          <p:nvPr>
            <p:ph type="title"/>
          </p:nvPr>
        </p:nvSpPr>
        <p:spPr>
          <a:xfrm>
            <a:off x="838200" y="660576"/>
            <a:ext cx="10515600" cy="1325563"/>
          </a:xfrm>
        </p:spPr>
        <p:txBody>
          <a:bodyPr/>
          <a:lstStyle/>
          <a:p>
            <a:r>
              <a:rPr lang="en-CA" dirty="0"/>
              <a:t>Layers in IrDA</a:t>
            </a:r>
          </a:p>
        </p:txBody>
      </p:sp>
      <p:sp>
        <p:nvSpPr>
          <p:cNvPr id="3" name="Content Placeholder 2">
            <a:extLst>
              <a:ext uri="{FF2B5EF4-FFF2-40B4-BE49-F238E27FC236}">
                <a16:creationId xmlns:a16="http://schemas.microsoft.com/office/drawing/2014/main" id="{5C7F538E-0F7F-4559-8D65-76018DC7D566}"/>
              </a:ext>
            </a:extLst>
          </p:cNvPr>
          <p:cNvSpPr>
            <a:spLocks noGrp="1"/>
          </p:cNvSpPr>
          <p:nvPr>
            <p:ph idx="1"/>
          </p:nvPr>
        </p:nvSpPr>
        <p:spPr>
          <a:xfrm>
            <a:off x="838200" y="1846086"/>
            <a:ext cx="10157180" cy="4351338"/>
          </a:xfrm>
        </p:spPr>
        <p:txBody>
          <a:bodyPr/>
          <a:lstStyle/>
          <a:p>
            <a:pPr algn="just"/>
            <a:r>
              <a:rPr lang="en-US" dirty="0"/>
              <a:t>Like any communications standard, IrDA-Data works on the layering principle. A series of hardware and software components are layered one on top of the other (the hardware is always at the bottom) to form a protocol stack. Equivalent layers exist on each device and the two application programs that want to communicate do so by making calls into their local stack.</a:t>
            </a:r>
            <a:endParaRPr lang="en-CA" dirty="0"/>
          </a:p>
        </p:txBody>
      </p:sp>
    </p:spTree>
    <p:extLst>
      <p:ext uri="{BB962C8B-B14F-4D97-AF65-F5344CB8AC3E}">
        <p14:creationId xmlns:p14="http://schemas.microsoft.com/office/powerpoint/2010/main" val="28801595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E388B-86B5-4561-A0C2-13B84C507AE8}"/>
              </a:ext>
            </a:extLst>
          </p:cNvPr>
          <p:cNvSpPr>
            <a:spLocks noGrp="1"/>
          </p:cNvSpPr>
          <p:nvPr>
            <p:ph type="title"/>
          </p:nvPr>
        </p:nvSpPr>
        <p:spPr>
          <a:xfrm>
            <a:off x="838200" y="660576"/>
            <a:ext cx="10515600" cy="1325563"/>
          </a:xfrm>
        </p:spPr>
        <p:txBody>
          <a:bodyPr/>
          <a:lstStyle/>
          <a:p>
            <a:r>
              <a:rPr lang="en-CA" dirty="0"/>
              <a:t>Layers in IrDA</a:t>
            </a:r>
          </a:p>
        </p:txBody>
      </p:sp>
      <p:sp>
        <p:nvSpPr>
          <p:cNvPr id="3" name="Content Placeholder 2">
            <a:extLst>
              <a:ext uri="{FF2B5EF4-FFF2-40B4-BE49-F238E27FC236}">
                <a16:creationId xmlns:a16="http://schemas.microsoft.com/office/drawing/2014/main" id="{5C7F538E-0F7F-4559-8D65-76018DC7D566}"/>
              </a:ext>
            </a:extLst>
          </p:cNvPr>
          <p:cNvSpPr>
            <a:spLocks noGrp="1"/>
          </p:cNvSpPr>
          <p:nvPr>
            <p:ph idx="1"/>
          </p:nvPr>
        </p:nvSpPr>
        <p:spPr>
          <a:xfrm>
            <a:off x="838200" y="1846086"/>
            <a:ext cx="10157180" cy="4351338"/>
          </a:xfrm>
        </p:spPr>
        <p:txBody>
          <a:bodyPr/>
          <a:lstStyle/>
          <a:p>
            <a:pPr algn="just"/>
            <a:r>
              <a:rPr lang="en-US" dirty="0"/>
              <a:t>The IrDA-Data protocol stack contains the usual suspects: a physical layer that defines data rates, the encoding of individual bits, and the way that bits are combined into frames; a data link layer that provides addressing, error detection, and retransmission capabilities to ensure the reliable delivery of all packets; and a link management layer that enables multiple simultaneous conversations between the two connected systems. These layers are roughly equivalent in function to the Ethernet, IP, and TCP layers of a typical TCP/IP implementation. (Though that is not to suggest that IrDA-Data and TCP/IP are directly compatible.)</a:t>
            </a:r>
            <a:endParaRPr lang="en-CA" dirty="0"/>
          </a:p>
        </p:txBody>
      </p:sp>
    </p:spTree>
    <p:extLst>
      <p:ext uri="{BB962C8B-B14F-4D97-AF65-F5344CB8AC3E}">
        <p14:creationId xmlns:p14="http://schemas.microsoft.com/office/powerpoint/2010/main" val="428437369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ECCD5-6318-4D73-A71D-EFB92E43A1FC}"/>
              </a:ext>
            </a:extLst>
          </p:cNvPr>
          <p:cNvSpPr>
            <a:spLocks noGrp="1"/>
          </p:cNvSpPr>
          <p:nvPr>
            <p:ph type="title"/>
          </p:nvPr>
        </p:nvSpPr>
        <p:spPr>
          <a:xfrm>
            <a:off x="960100" y="978102"/>
            <a:ext cx="10588434" cy="1062644"/>
          </a:xfrm>
        </p:spPr>
        <p:txBody>
          <a:bodyPr anchor="b">
            <a:normAutofit/>
          </a:bodyPr>
          <a:lstStyle/>
          <a:p>
            <a:r>
              <a:rPr lang="en-US" altLang="zh-CN" dirty="0"/>
              <a:t>The OSI reference Model in IrDA</a:t>
            </a:r>
            <a:endParaRPr lang="zh-CN" altLang="en-US" dirty="0"/>
          </a:p>
        </p:txBody>
      </p:sp>
      <p:pic>
        <p:nvPicPr>
          <p:cNvPr id="1026" name="Picture 2" descr="Image result for osi reference model"/>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14023" y="2811104"/>
            <a:ext cx="3366480" cy="263427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21161801-D1AD-4FE0-A102-1E43549A2089}"/>
              </a:ext>
            </a:extLst>
          </p:cNvPr>
          <p:cNvSpPr>
            <a:spLocks noGrp="1"/>
          </p:cNvSpPr>
          <p:nvPr>
            <p:ph idx="1"/>
          </p:nvPr>
        </p:nvSpPr>
        <p:spPr>
          <a:xfrm>
            <a:off x="4955354" y="2682433"/>
            <a:ext cx="6282169" cy="3215749"/>
          </a:xfrm>
        </p:spPr>
        <p:txBody>
          <a:bodyPr>
            <a:normAutofit/>
          </a:bodyPr>
          <a:lstStyle/>
          <a:p>
            <a:pPr marL="0" indent="0">
              <a:buNone/>
            </a:pPr>
            <a:r>
              <a:rPr lang="en-US" altLang="zh-CN" dirty="0"/>
              <a:t>The OSI model consists of seven distinct layers stacked on one another: Physical, Data Link, Network, Transport, Session, Presentation, and Application. Each layer handles specific communication tasks and uses specific types of protocol to communicate with the next layer in the stack.</a:t>
            </a:r>
            <a:endParaRPr lang="zh-CN" altLang="en-US" dirty="0"/>
          </a:p>
        </p:txBody>
      </p:sp>
    </p:spTree>
    <p:extLst>
      <p:ext uri="{BB962C8B-B14F-4D97-AF65-F5344CB8AC3E}">
        <p14:creationId xmlns:p14="http://schemas.microsoft.com/office/powerpoint/2010/main" val="13300233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ECCD5-6318-4D73-A71D-EFB92E43A1FC}"/>
              </a:ext>
            </a:extLst>
          </p:cNvPr>
          <p:cNvSpPr>
            <a:spLocks noGrp="1"/>
          </p:cNvSpPr>
          <p:nvPr>
            <p:ph type="title"/>
          </p:nvPr>
        </p:nvSpPr>
        <p:spPr>
          <a:xfrm>
            <a:off x="960100" y="978102"/>
            <a:ext cx="10588434" cy="1062644"/>
          </a:xfrm>
        </p:spPr>
        <p:txBody>
          <a:bodyPr anchor="b">
            <a:normAutofit/>
          </a:bodyPr>
          <a:lstStyle/>
          <a:p>
            <a:r>
              <a:rPr lang="en-US" altLang="zh-CN" dirty="0"/>
              <a:t>The OSI reference Model</a:t>
            </a:r>
            <a:endParaRPr lang="zh-CN" altLang="en-US" dirty="0"/>
          </a:p>
        </p:txBody>
      </p:sp>
      <p:pic>
        <p:nvPicPr>
          <p:cNvPr id="1026" name="Picture 2" descr="Image result for osi reference model"/>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14023" y="2811104"/>
            <a:ext cx="3366480" cy="263427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21161801-D1AD-4FE0-A102-1E43549A2089}"/>
              </a:ext>
            </a:extLst>
          </p:cNvPr>
          <p:cNvSpPr>
            <a:spLocks noGrp="1"/>
          </p:cNvSpPr>
          <p:nvPr>
            <p:ph idx="1"/>
          </p:nvPr>
        </p:nvSpPr>
        <p:spPr>
          <a:xfrm>
            <a:off x="4887621" y="2229625"/>
            <a:ext cx="6282169" cy="3215749"/>
          </a:xfrm>
        </p:spPr>
        <p:txBody>
          <a:bodyPr>
            <a:noAutofit/>
          </a:bodyPr>
          <a:lstStyle/>
          <a:p>
            <a:pPr marL="0" indent="0">
              <a:buNone/>
            </a:pPr>
            <a:r>
              <a:rPr lang="en-US" altLang="zh-CN" dirty="0"/>
              <a:t>Communications between two network devices go up and down the layered stack at each device. For example, when a workstation communicates with a server, communication starts at the workstation Application layer. It then formats specific information through the lower layers until the data reaches the Physical layer and it transmitted over the network to the server. </a:t>
            </a:r>
            <a:endParaRPr lang="zh-CN" altLang="en-US" dirty="0"/>
          </a:p>
        </p:txBody>
      </p:sp>
    </p:spTree>
    <p:extLst>
      <p:ext uri="{BB962C8B-B14F-4D97-AF65-F5344CB8AC3E}">
        <p14:creationId xmlns:p14="http://schemas.microsoft.com/office/powerpoint/2010/main" val="79802842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ECCD5-6318-4D73-A71D-EFB92E43A1FC}"/>
              </a:ext>
            </a:extLst>
          </p:cNvPr>
          <p:cNvSpPr>
            <a:spLocks noGrp="1"/>
          </p:cNvSpPr>
          <p:nvPr>
            <p:ph type="title"/>
          </p:nvPr>
        </p:nvSpPr>
        <p:spPr>
          <a:xfrm>
            <a:off x="960100" y="978102"/>
            <a:ext cx="10588434" cy="1062644"/>
          </a:xfrm>
        </p:spPr>
        <p:txBody>
          <a:bodyPr anchor="b">
            <a:normAutofit/>
          </a:bodyPr>
          <a:lstStyle/>
          <a:p>
            <a:r>
              <a:rPr lang="en-US" altLang="zh-CN"/>
              <a:t>The OSI reference Model</a:t>
            </a:r>
            <a:endParaRPr lang="zh-CN" altLang="en-US"/>
          </a:p>
        </p:txBody>
      </p:sp>
      <p:pic>
        <p:nvPicPr>
          <p:cNvPr id="1026" name="Picture 2" descr="Image result for osi reference model"/>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14023" y="2811104"/>
            <a:ext cx="3366480" cy="263427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21161801-D1AD-4FE0-A102-1E43549A2089}"/>
              </a:ext>
            </a:extLst>
          </p:cNvPr>
          <p:cNvSpPr>
            <a:spLocks noGrp="1"/>
          </p:cNvSpPr>
          <p:nvPr>
            <p:ph idx="1"/>
          </p:nvPr>
        </p:nvSpPr>
        <p:spPr>
          <a:xfrm>
            <a:off x="4955354" y="2682433"/>
            <a:ext cx="6282169" cy="3215749"/>
          </a:xfrm>
        </p:spPr>
        <p:txBody>
          <a:bodyPr>
            <a:normAutofit/>
          </a:bodyPr>
          <a:lstStyle/>
          <a:p>
            <a:pPr marL="0" indent="0">
              <a:buNone/>
            </a:pPr>
            <a:r>
              <a:rPr lang="en-US" altLang="zh-CN" sz="2400" dirty="0"/>
              <a:t>The server picks up the data at the Physical layer of its stack and sends it up each layer for interpretation until it reaches the Application layer. Each layer is called by its actual name or by its placement in the stack. For example, the bottom layer is called either the Physical layer or Layer 1.</a:t>
            </a:r>
            <a:endParaRPr lang="zh-CN" altLang="en-US" sz="2400" dirty="0"/>
          </a:p>
        </p:txBody>
      </p:sp>
    </p:spTree>
    <p:extLst>
      <p:ext uri="{BB962C8B-B14F-4D97-AF65-F5344CB8AC3E}">
        <p14:creationId xmlns:p14="http://schemas.microsoft.com/office/powerpoint/2010/main" val="15214430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ECCD5-6318-4D73-A71D-EFB92E43A1FC}"/>
              </a:ext>
            </a:extLst>
          </p:cNvPr>
          <p:cNvSpPr>
            <a:spLocks noGrp="1"/>
          </p:cNvSpPr>
          <p:nvPr>
            <p:ph type="title"/>
          </p:nvPr>
        </p:nvSpPr>
        <p:spPr>
          <a:xfrm>
            <a:off x="960100" y="978102"/>
            <a:ext cx="10588434" cy="1062644"/>
          </a:xfrm>
        </p:spPr>
        <p:txBody>
          <a:bodyPr anchor="b">
            <a:normAutofit/>
          </a:bodyPr>
          <a:lstStyle/>
          <a:p>
            <a:r>
              <a:rPr lang="en-US" altLang="zh-CN"/>
              <a:t>The OSI reference Model</a:t>
            </a:r>
            <a:endParaRPr lang="zh-CN" altLang="en-US"/>
          </a:p>
        </p:txBody>
      </p:sp>
      <p:pic>
        <p:nvPicPr>
          <p:cNvPr id="1026" name="Picture 2" descr="Image result for osi reference model"/>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14023" y="2811104"/>
            <a:ext cx="3366480" cy="263427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21161801-D1AD-4FE0-A102-1E43549A2089}"/>
              </a:ext>
            </a:extLst>
          </p:cNvPr>
          <p:cNvSpPr>
            <a:spLocks noGrp="1"/>
          </p:cNvSpPr>
          <p:nvPr>
            <p:ph idx="1"/>
          </p:nvPr>
        </p:nvSpPr>
        <p:spPr>
          <a:xfrm>
            <a:off x="4955354" y="2682433"/>
            <a:ext cx="6282169" cy="3215749"/>
          </a:xfrm>
        </p:spPr>
        <p:txBody>
          <a:bodyPr>
            <a:normAutofit/>
          </a:bodyPr>
          <a:lstStyle/>
          <a:p>
            <a:pPr marL="0" indent="0" algn="just">
              <a:buNone/>
            </a:pPr>
            <a:r>
              <a:rPr lang="en-US" altLang="zh-CN" dirty="0"/>
              <a:t>The bottom layers perform functions, such as constructing frames and transmitting packet containing signals, related to physical communications, The middle layers coordinate network communications between nodes, ensuring that a communication session continues without interruptions or errors</a:t>
            </a:r>
            <a:r>
              <a:rPr lang="en-US" altLang="zh-CN" sz="2400" dirty="0"/>
              <a:t>. </a:t>
            </a:r>
            <a:endParaRPr lang="zh-CN" altLang="en-US" sz="2400" dirty="0"/>
          </a:p>
        </p:txBody>
      </p:sp>
    </p:spTree>
    <p:extLst>
      <p:ext uri="{BB962C8B-B14F-4D97-AF65-F5344CB8AC3E}">
        <p14:creationId xmlns:p14="http://schemas.microsoft.com/office/powerpoint/2010/main" val="2952808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Twisted-pair</a:t>
            </a:r>
            <a:endParaRPr lang="zh-CN" altLang="en-US" dirty="0"/>
          </a:p>
        </p:txBody>
      </p:sp>
      <p:sp>
        <p:nvSpPr>
          <p:cNvPr id="3" name="内容占位符 2"/>
          <p:cNvSpPr>
            <a:spLocks noGrp="1"/>
          </p:cNvSpPr>
          <p:nvPr>
            <p:ph idx="1"/>
          </p:nvPr>
        </p:nvSpPr>
        <p:spPr>
          <a:xfrm>
            <a:off x="838200" y="1825624"/>
            <a:ext cx="10515600" cy="4747113"/>
          </a:xfrm>
        </p:spPr>
        <p:txBody>
          <a:bodyPr>
            <a:normAutofit/>
          </a:bodyPr>
          <a:lstStyle/>
          <a:p>
            <a:pPr marL="0" indent="0">
              <a:buNone/>
            </a:pPr>
            <a:r>
              <a:rPr lang="en-US" altLang="zh-CN" dirty="0"/>
              <a:t>It is the ordinary copper wire that connects home and many business computers to the telephone company.</a:t>
            </a:r>
          </a:p>
          <a:p>
            <a:pPr marL="0" indent="0">
              <a:buNone/>
            </a:pPr>
            <a:r>
              <a:rPr lang="en-US" altLang="zh-CN" dirty="0"/>
              <a:t>To reduce crosstalk or electromagnetic induction between pairs of wires, two insulated copper wires are twisted around each other. Each connection on twisted pair requires both wires.</a:t>
            </a:r>
          </a:p>
          <a:p>
            <a:pPr marL="0" indent="0">
              <a:buNone/>
            </a:pPr>
            <a:endParaRPr lang="en-US" altLang="zh-CN" dirty="0"/>
          </a:p>
          <a:p>
            <a:pPr marL="0" indent="0">
              <a:buNone/>
            </a:pPr>
            <a:endParaRPr lang="en-US" altLang="zh-CN" dirty="0"/>
          </a:p>
        </p:txBody>
      </p:sp>
      <p:pic>
        <p:nvPicPr>
          <p:cNvPr id="4" name="内容占位符 3"/>
          <p:cNvPicPr>
            <a:picLocks noChangeAspect="1"/>
          </p:cNvPicPr>
          <p:nvPr/>
        </p:nvPicPr>
        <p:blipFill>
          <a:blip r:embed="rId2"/>
          <a:stretch>
            <a:fillRect/>
          </a:stretch>
        </p:blipFill>
        <p:spPr>
          <a:xfrm>
            <a:off x="8573476" y="4138918"/>
            <a:ext cx="1828800" cy="1209675"/>
          </a:xfrm>
          <a:prstGeom prst="rect">
            <a:avLst/>
          </a:prstGeom>
        </p:spPr>
      </p:pic>
    </p:spTree>
    <p:extLst>
      <p:ext uri="{BB962C8B-B14F-4D97-AF65-F5344CB8AC3E}">
        <p14:creationId xmlns:p14="http://schemas.microsoft.com/office/powerpoint/2010/main" val="253455889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ECCD5-6318-4D73-A71D-EFB92E43A1FC}"/>
              </a:ext>
            </a:extLst>
          </p:cNvPr>
          <p:cNvSpPr>
            <a:spLocks noGrp="1"/>
          </p:cNvSpPr>
          <p:nvPr>
            <p:ph type="title"/>
          </p:nvPr>
        </p:nvSpPr>
        <p:spPr>
          <a:xfrm>
            <a:off x="960100" y="978102"/>
            <a:ext cx="10588434" cy="1062644"/>
          </a:xfrm>
        </p:spPr>
        <p:txBody>
          <a:bodyPr anchor="b">
            <a:normAutofit/>
          </a:bodyPr>
          <a:lstStyle/>
          <a:p>
            <a:r>
              <a:rPr lang="en-US" altLang="zh-CN"/>
              <a:t>The OSI reference Model</a:t>
            </a:r>
            <a:endParaRPr lang="zh-CN" altLang="en-US"/>
          </a:p>
        </p:txBody>
      </p:sp>
      <p:pic>
        <p:nvPicPr>
          <p:cNvPr id="1026" name="Picture 2" descr="Image result for osi reference model"/>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14023" y="2811104"/>
            <a:ext cx="3366480" cy="263427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21161801-D1AD-4FE0-A102-1E43549A2089}"/>
              </a:ext>
            </a:extLst>
          </p:cNvPr>
          <p:cNvSpPr>
            <a:spLocks noGrp="1"/>
          </p:cNvSpPr>
          <p:nvPr>
            <p:ph idx="1"/>
          </p:nvPr>
        </p:nvSpPr>
        <p:spPr>
          <a:xfrm>
            <a:off x="4955354" y="2682433"/>
            <a:ext cx="6282169" cy="3215749"/>
          </a:xfrm>
        </p:spPr>
        <p:txBody>
          <a:bodyPr>
            <a:normAutofit/>
          </a:bodyPr>
          <a:lstStyle/>
          <a:p>
            <a:pPr marL="0" indent="0" algn="just">
              <a:buNone/>
            </a:pPr>
            <a:r>
              <a:rPr lang="en-US" altLang="zh-CN" dirty="0"/>
              <a:t>For example, the top layers perform work that directly affects software applications and data presentation, including data formatting, encryption, and data and file transfer management. Taken together, the set of layers is called a stack. </a:t>
            </a:r>
            <a:endParaRPr lang="zh-CN" altLang="en-US" dirty="0"/>
          </a:p>
        </p:txBody>
      </p:sp>
    </p:spTree>
    <p:extLst>
      <p:ext uri="{BB962C8B-B14F-4D97-AF65-F5344CB8AC3E}">
        <p14:creationId xmlns:p14="http://schemas.microsoft.com/office/powerpoint/2010/main" val="407823888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5C5A-86D9-4EC9-88D0-0E89E45622C0}"/>
              </a:ext>
            </a:extLst>
          </p:cNvPr>
          <p:cNvSpPr>
            <a:spLocks noGrp="1"/>
          </p:cNvSpPr>
          <p:nvPr>
            <p:ph type="title"/>
          </p:nvPr>
        </p:nvSpPr>
        <p:spPr>
          <a:xfrm>
            <a:off x="838200" y="681037"/>
            <a:ext cx="10515600" cy="1325563"/>
          </a:xfrm>
        </p:spPr>
        <p:txBody>
          <a:bodyPr/>
          <a:lstStyle/>
          <a:p>
            <a:r>
              <a:rPr lang="en-CA" dirty="0" err="1"/>
              <a:t>IrPHY</a:t>
            </a:r>
            <a:endParaRPr lang="en-CA" dirty="0"/>
          </a:p>
        </p:txBody>
      </p:sp>
      <p:sp>
        <p:nvSpPr>
          <p:cNvPr id="3" name="Content Placeholder 2">
            <a:extLst>
              <a:ext uri="{FF2B5EF4-FFF2-40B4-BE49-F238E27FC236}">
                <a16:creationId xmlns:a16="http://schemas.microsoft.com/office/drawing/2014/main" id="{1D418F23-A561-465C-B576-43801A0A896E}"/>
              </a:ext>
            </a:extLst>
          </p:cNvPr>
          <p:cNvSpPr>
            <a:spLocks noGrp="1"/>
          </p:cNvSpPr>
          <p:nvPr>
            <p:ph idx="1"/>
          </p:nvPr>
        </p:nvSpPr>
        <p:spPr>
          <a:xfrm>
            <a:off x="838200" y="2006600"/>
            <a:ext cx="10515600" cy="4351338"/>
          </a:xfrm>
        </p:spPr>
        <p:txBody>
          <a:bodyPr/>
          <a:lstStyle/>
          <a:p>
            <a:r>
              <a:rPr lang="en-CA" dirty="0"/>
              <a:t>The mandatory </a:t>
            </a:r>
            <a:r>
              <a:rPr lang="en-CA" dirty="0" err="1"/>
              <a:t>IrPHY</a:t>
            </a:r>
            <a:r>
              <a:rPr lang="en-CA" dirty="0"/>
              <a:t> (Infrared Physical Layer Specification) is the physical layer of the IrDA specifications. It comprises optical link definitions, modulation, coding, cyclic redundancy check (CRC) and the framer. </a:t>
            </a:r>
          </a:p>
        </p:txBody>
      </p:sp>
    </p:spTree>
    <p:extLst>
      <p:ext uri="{BB962C8B-B14F-4D97-AF65-F5344CB8AC3E}">
        <p14:creationId xmlns:p14="http://schemas.microsoft.com/office/powerpoint/2010/main" val="4900076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D947D-9A32-4EE5-88EB-EB6D09643D93}"/>
              </a:ext>
            </a:extLst>
          </p:cNvPr>
          <p:cNvSpPr>
            <a:spLocks noGrp="1"/>
          </p:cNvSpPr>
          <p:nvPr>
            <p:ph type="title"/>
          </p:nvPr>
        </p:nvSpPr>
        <p:spPr>
          <a:xfrm>
            <a:off x="838200" y="590903"/>
            <a:ext cx="10515600" cy="1325563"/>
          </a:xfrm>
        </p:spPr>
        <p:txBody>
          <a:bodyPr/>
          <a:lstStyle/>
          <a:p>
            <a:r>
              <a:rPr lang="en-CA" dirty="0" err="1"/>
              <a:t>IrPHY</a:t>
            </a:r>
            <a:endParaRPr lang="en-CA" dirty="0"/>
          </a:p>
        </p:txBody>
      </p:sp>
      <p:sp>
        <p:nvSpPr>
          <p:cNvPr id="3" name="Content Placeholder 2">
            <a:extLst>
              <a:ext uri="{FF2B5EF4-FFF2-40B4-BE49-F238E27FC236}">
                <a16:creationId xmlns:a16="http://schemas.microsoft.com/office/drawing/2014/main" id="{F4A21E85-8AB5-4510-862A-88160FF80AB2}"/>
              </a:ext>
            </a:extLst>
          </p:cNvPr>
          <p:cNvSpPr>
            <a:spLocks noGrp="1"/>
          </p:cNvSpPr>
          <p:nvPr>
            <p:ph idx="1"/>
          </p:nvPr>
        </p:nvSpPr>
        <p:spPr/>
        <p:txBody>
          <a:bodyPr/>
          <a:lstStyle/>
          <a:p>
            <a:r>
              <a:rPr lang="en-CA" dirty="0"/>
              <a:t>Different data rates use different modulation/coding schemes:</a:t>
            </a:r>
          </a:p>
          <a:p>
            <a:r>
              <a:rPr lang="en-CA" dirty="0"/>
              <a:t>SIR: 9.6–115.2 kbit/s, asynchronous, RZI, UART-like, 3/16 pulse</a:t>
            </a:r>
          </a:p>
          <a:p>
            <a:r>
              <a:rPr lang="en-CA" dirty="0"/>
              <a:t>MIR: 0.576–1.152 Mbit/s, RZI, 1/4 pulse, HDLC bit stuffing</a:t>
            </a:r>
          </a:p>
          <a:p>
            <a:r>
              <a:rPr lang="en-CA" dirty="0"/>
              <a:t>FIR: 4 Mbit/s, 4PPM</a:t>
            </a:r>
          </a:p>
          <a:p>
            <a:r>
              <a:rPr lang="en-CA" dirty="0"/>
              <a:t>VFIR: 16 Mbit/s, NRZ, HHH(1,13)</a:t>
            </a:r>
          </a:p>
          <a:p>
            <a:r>
              <a:rPr lang="en-CA" dirty="0"/>
              <a:t>UFIR: 96 Mbit/s, NRZI, 8b/10b</a:t>
            </a:r>
          </a:p>
          <a:p>
            <a:r>
              <a:rPr lang="en-CA" dirty="0" err="1"/>
              <a:t>GigaIR</a:t>
            </a:r>
            <a:r>
              <a:rPr lang="en-CA" dirty="0"/>
              <a:t>: 512 Mbit/s – 1 Gbit/s, NRZI, 2-ASK, 4-ASK, 8b/10b</a:t>
            </a:r>
          </a:p>
        </p:txBody>
      </p:sp>
    </p:spTree>
    <p:extLst>
      <p:ext uri="{BB962C8B-B14F-4D97-AF65-F5344CB8AC3E}">
        <p14:creationId xmlns:p14="http://schemas.microsoft.com/office/powerpoint/2010/main" val="143645008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5281-07F6-42E9-9FA7-53431EA69EB3}"/>
              </a:ext>
            </a:extLst>
          </p:cNvPr>
          <p:cNvSpPr>
            <a:spLocks noGrp="1"/>
          </p:cNvSpPr>
          <p:nvPr>
            <p:ph type="title"/>
          </p:nvPr>
        </p:nvSpPr>
        <p:spPr>
          <a:xfrm>
            <a:off x="838200" y="500062"/>
            <a:ext cx="10515600" cy="1325563"/>
          </a:xfrm>
        </p:spPr>
        <p:txBody>
          <a:bodyPr/>
          <a:lstStyle/>
          <a:p>
            <a:r>
              <a:rPr lang="en-CA" dirty="0" err="1"/>
              <a:t>IrPHY</a:t>
            </a:r>
            <a:endParaRPr lang="en-CA" dirty="0"/>
          </a:p>
        </p:txBody>
      </p:sp>
      <p:sp>
        <p:nvSpPr>
          <p:cNvPr id="3" name="Content Placeholder 2">
            <a:extLst>
              <a:ext uri="{FF2B5EF4-FFF2-40B4-BE49-F238E27FC236}">
                <a16:creationId xmlns:a16="http://schemas.microsoft.com/office/drawing/2014/main" id="{5AE5028B-7939-4214-92C7-2B590776FD0C}"/>
              </a:ext>
            </a:extLst>
          </p:cNvPr>
          <p:cNvSpPr>
            <a:spLocks noGrp="1"/>
          </p:cNvSpPr>
          <p:nvPr>
            <p:ph idx="1"/>
          </p:nvPr>
        </p:nvSpPr>
        <p:spPr/>
        <p:txBody>
          <a:bodyPr>
            <a:normAutofit/>
          </a:bodyPr>
          <a:lstStyle/>
          <a:p>
            <a:r>
              <a:rPr lang="en-CA" dirty="0"/>
              <a:t>Range:</a:t>
            </a:r>
          </a:p>
          <a:p>
            <a:r>
              <a:rPr lang="en-CA" dirty="0"/>
              <a:t>standard: 2 m;</a:t>
            </a:r>
          </a:p>
          <a:p>
            <a:r>
              <a:rPr lang="en-CA" dirty="0"/>
              <a:t>low-power to low-power: 0.2 m;</a:t>
            </a:r>
          </a:p>
          <a:p>
            <a:r>
              <a:rPr lang="en-CA" dirty="0"/>
              <a:t>standard to low-power: 0.3 m.</a:t>
            </a:r>
          </a:p>
          <a:p>
            <a:r>
              <a:rPr lang="en-CA" dirty="0"/>
              <a:t>The 10 </a:t>
            </a:r>
            <a:r>
              <a:rPr lang="en-CA" dirty="0" err="1"/>
              <a:t>GigaIR</a:t>
            </a:r>
            <a:r>
              <a:rPr lang="en-CA" dirty="0"/>
              <a:t> also define new usage models that supports higher link distances up to several meters.</a:t>
            </a:r>
          </a:p>
        </p:txBody>
      </p:sp>
    </p:spTree>
    <p:extLst>
      <p:ext uri="{BB962C8B-B14F-4D97-AF65-F5344CB8AC3E}">
        <p14:creationId xmlns:p14="http://schemas.microsoft.com/office/powerpoint/2010/main" val="11287511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C21F6-242D-48C0-ACDA-E11DB90BBBE8}"/>
              </a:ext>
            </a:extLst>
          </p:cNvPr>
          <p:cNvSpPr>
            <a:spLocks noGrp="1"/>
          </p:cNvSpPr>
          <p:nvPr>
            <p:ph type="title"/>
          </p:nvPr>
        </p:nvSpPr>
        <p:spPr>
          <a:xfrm>
            <a:off x="838200" y="500062"/>
            <a:ext cx="10515600" cy="1325563"/>
          </a:xfrm>
        </p:spPr>
        <p:txBody>
          <a:bodyPr/>
          <a:lstStyle/>
          <a:p>
            <a:r>
              <a:rPr lang="en-CA" dirty="0" err="1"/>
              <a:t>IrPHY</a:t>
            </a:r>
            <a:endParaRPr lang="en-CA" dirty="0"/>
          </a:p>
        </p:txBody>
      </p:sp>
      <p:sp>
        <p:nvSpPr>
          <p:cNvPr id="3" name="Content Placeholder 2">
            <a:extLst>
              <a:ext uri="{FF2B5EF4-FFF2-40B4-BE49-F238E27FC236}">
                <a16:creationId xmlns:a16="http://schemas.microsoft.com/office/drawing/2014/main" id="{F6073C83-EBEE-4571-8047-E94C174F3978}"/>
              </a:ext>
            </a:extLst>
          </p:cNvPr>
          <p:cNvSpPr>
            <a:spLocks noGrp="1"/>
          </p:cNvSpPr>
          <p:nvPr>
            <p:ph idx="1"/>
          </p:nvPr>
        </p:nvSpPr>
        <p:spPr/>
        <p:txBody>
          <a:bodyPr/>
          <a:lstStyle/>
          <a:p>
            <a:r>
              <a:rPr lang="en-CA" dirty="0"/>
              <a:t>Angle: minimum cone ±15°</a:t>
            </a:r>
          </a:p>
          <a:p>
            <a:r>
              <a:rPr lang="en-CA" dirty="0"/>
              <a:t>Speed: 2.4 kbit/s to 1 Gbit/s</a:t>
            </a:r>
          </a:p>
          <a:p>
            <a:r>
              <a:rPr lang="en-CA" dirty="0"/>
              <a:t>Modulation: baseband, no carrier</a:t>
            </a:r>
          </a:p>
          <a:p>
            <a:r>
              <a:rPr lang="en-CA" dirty="0"/>
              <a:t>Wavelength: 850–900 nm</a:t>
            </a:r>
          </a:p>
          <a:p>
            <a:r>
              <a:rPr lang="en-CA" dirty="0"/>
              <a:t>Infrared window (part of the device body transparent to infrared light beam)</a:t>
            </a:r>
          </a:p>
          <a:p>
            <a:r>
              <a:rPr lang="en-CA" dirty="0"/>
              <a:t>IR window :</a:t>
            </a:r>
          </a:p>
          <a:p>
            <a:r>
              <a:rPr lang="en-CA" dirty="0">
                <a:hlinkClick r:id="rId2"/>
              </a:rPr>
              <a:t>https://www.youtube.com/watch?v=GIgY4ZSLhUA</a:t>
            </a:r>
            <a:endParaRPr lang="en-CA" dirty="0"/>
          </a:p>
        </p:txBody>
      </p:sp>
      <p:pic>
        <p:nvPicPr>
          <p:cNvPr id="7" name="Picture 6">
            <a:extLst>
              <a:ext uri="{FF2B5EF4-FFF2-40B4-BE49-F238E27FC236}">
                <a16:creationId xmlns:a16="http://schemas.microsoft.com/office/drawing/2014/main" id="{73F60AEB-BB60-413E-AE03-1B5694CC4127}"/>
              </a:ext>
            </a:extLst>
          </p:cNvPr>
          <p:cNvPicPr>
            <a:picLocks noChangeAspect="1"/>
          </p:cNvPicPr>
          <p:nvPr/>
        </p:nvPicPr>
        <p:blipFill>
          <a:blip r:embed="rId3"/>
          <a:stretch>
            <a:fillRect/>
          </a:stretch>
        </p:blipFill>
        <p:spPr>
          <a:xfrm>
            <a:off x="7224469" y="1690688"/>
            <a:ext cx="2852562" cy="1973995"/>
          </a:xfrm>
          <a:prstGeom prst="rect">
            <a:avLst/>
          </a:prstGeom>
        </p:spPr>
      </p:pic>
    </p:spTree>
    <p:extLst>
      <p:ext uri="{BB962C8B-B14F-4D97-AF65-F5344CB8AC3E}">
        <p14:creationId xmlns:p14="http://schemas.microsoft.com/office/powerpoint/2010/main" val="25537870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3227-A275-49B0-91EE-182A7A28C1E5}"/>
              </a:ext>
            </a:extLst>
          </p:cNvPr>
          <p:cNvSpPr>
            <a:spLocks noGrp="1"/>
          </p:cNvSpPr>
          <p:nvPr>
            <p:ph type="title"/>
          </p:nvPr>
        </p:nvSpPr>
        <p:spPr>
          <a:xfrm>
            <a:off x="838200" y="579614"/>
            <a:ext cx="10515600" cy="1325563"/>
          </a:xfrm>
        </p:spPr>
        <p:txBody>
          <a:bodyPr/>
          <a:lstStyle/>
          <a:p>
            <a:r>
              <a:rPr lang="en-CA" dirty="0" err="1"/>
              <a:t>IrPHY</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539204-2ECD-4303-8343-F339E70A6BEF}"/>
                  </a:ext>
                </a:extLst>
              </p:cNvPr>
              <p:cNvSpPr>
                <a:spLocks noGrp="1"/>
              </p:cNvSpPr>
              <p:nvPr>
                <p:ph idx="1"/>
              </p:nvPr>
            </p:nvSpPr>
            <p:spPr/>
            <p:txBody>
              <a:bodyPr/>
              <a:lstStyle/>
              <a:p>
                <a:r>
                  <a:rPr lang="en-CA" dirty="0"/>
                  <a:t>The frame size depends on the data rate mostly and varies between 64 B and 64 kB. Additionally, bigger blocks of data can be transferred by sending multiple frames consecutively. This can be adjusted with a parameter called "window size" (1–127). Finally, data blocks up to 8 MB can be sent at once. Combined with a low bit error rate of generally &lt;</a:t>
                </a:r>
                <a14:m>
                  <m:oMath xmlns:m="http://schemas.openxmlformats.org/officeDocument/2006/math">
                    <m:sSup>
                      <m:sSupPr>
                        <m:ctrlPr>
                          <a:rPr lang="en-CA" i="1" dirty="0" smtClean="0">
                            <a:latin typeface="Cambria Math" panose="02040503050406030204" pitchFamily="18" charset="0"/>
                          </a:rPr>
                        </m:ctrlPr>
                      </m:sSupPr>
                      <m:e>
                        <m:r>
                          <a:rPr lang="en-CA" b="0" i="1" dirty="0" smtClean="0">
                            <a:latin typeface="Cambria Math" panose="02040503050406030204" pitchFamily="18" charset="0"/>
                          </a:rPr>
                          <m:t>10</m:t>
                        </m:r>
                      </m:e>
                      <m:sup>
                        <m:r>
                          <a:rPr lang="en-CA" b="0" i="1" dirty="0" smtClean="0">
                            <a:latin typeface="Cambria Math" panose="02040503050406030204" pitchFamily="18" charset="0"/>
                          </a:rPr>
                          <m:t>−9</m:t>
                        </m:r>
                      </m:sup>
                    </m:sSup>
                  </m:oMath>
                </a14:m>
                <a:r>
                  <a:rPr lang="en-CA" dirty="0"/>
                  <a:t>, that communication could be very efficient compared to other wireless solutions.</a:t>
                </a:r>
              </a:p>
            </p:txBody>
          </p:sp>
        </mc:Choice>
        <mc:Fallback xmlns="">
          <p:sp>
            <p:nvSpPr>
              <p:cNvPr id="3" name="Content Placeholder 2">
                <a:extLst>
                  <a:ext uri="{FF2B5EF4-FFF2-40B4-BE49-F238E27FC236}">
                    <a16:creationId xmlns:a16="http://schemas.microsoft.com/office/drawing/2014/main" id="{F3539204-2ECD-4303-8343-F339E70A6BEF}"/>
                  </a:ext>
                </a:extLst>
              </p:cNvPr>
              <p:cNvSpPr>
                <a:spLocks noGrp="1" noRot="1" noChangeAspect="1" noMove="1" noResize="1" noEditPoints="1" noAdjustHandles="1" noChangeArrowheads="1" noChangeShapeType="1" noTextEdit="1"/>
              </p:cNvSpPr>
              <p:nvPr>
                <p:ph idx="1"/>
              </p:nvPr>
            </p:nvSpPr>
            <p:spPr>
              <a:blipFill>
                <a:blip r:embed="rId2"/>
                <a:stretch>
                  <a:fillRect l="-1217" t="-2241" r="-1739"/>
                </a:stretch>
              </a:blipFill>
            </p:spPr>
            <p:txBody>
              <a:bodyPr/>
              <a:lstStyle/>
              <a:p>
                <a:r>
                  <a:rPr lang="en-CA">
                    <a:noFill/>
                  </a:rPr>
                  <a:t> </a:t>
                </a:r>
              </a:p>
            </p:txBody>
          </p:sp>
        </mc:Fallback>
      </mc:AlternateContent>
    </p:spTree>
    <p:extLst>
      <p:ext uri="{BB962C8B-B14F-4D97-AF65-F5344CB8AC3E}">
        <p14:creationId xmlns:p14="http://schemas.microsoft.com/office/powerpoint/2010/main" val="93215420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DB4A1-226F-4A54-B53D-6C23366A9A3A}"/>
              </a:ext>
            </a:extLst>
          </p:cNvPr>
          <p:cNvSpPr>
            <a:spLocks noGrp="1"/>
          </p:cNvSpPr>
          <p:nvPr>
            <p:ph type="title"/>
          </p:nvPr>
        </p:nvSpPr>
        <p:spPr>
          <a:xfrm>
            <a:off x="838200" y="681037"/>
            <a:ext cx="10515600" cy="1325563"/>
          </a:xfrm>
        </p:spPr>
        <p:txBody>
          <a:bodyPr/>
          <a:lstStyle/>
          <a:p>
            <a:r>
              <a:rPr lang="en-CA" dirty="0" err="1"/>
              <a:t>IrPHY</a:t>
            </a:r>
            <a:endParaRPr lang="en-CA" dirty="0"/>
          </a:p>
        </p:txBody>
      </p:sp>
      <p:sp>
        <p:nvSpPr>
          <p:cNvPr id="3" name="Content Placeholder 2">
            <a:extLst>
              <a:ext uri="{FF2B5EF4-FFF2-40B4-BE49-F238E27FC236}">
                <a16:creationId xmlns:a16="http://schemas.microsoft.com/office/drawing/2014/main" id="{FAF0D624-43F1-434C-B96D-DCC3966EE0DA}"/>
              </a:ext>
            </a:extLst>
          </p:cNvPr>
          <p:cNvSpPr>
            <a:spLocks noGrp="1"/>
          </p:cNvSpPr>
          <p:nvPr>
            <p:ph idx="1"/>
          </p:nvPr>
        </p:nvSpPr>
        <p:spPr/>
        <p:txBody>
          <a:bodyPr>
            <a:normAutofit/>
          </a:bodyPr>
          <a:lstStyle/>
          <a:p>
            <a:r>
              <a:rPr lang="en-CA" dirty="0"/>
              <a:t>IrDA transceivers communicate with infrared pulses (samples) in a cone that extends at least 15 degrees half angle off center. The IrDA physical specifications require the lower and upper limits of irradiance such that a signal is visible up to one meter away, but a receiver is not overwhelmed with brightness when a device comes close. In practice, there are some devices on the market that do not reach one meter, while other devices may reach up to several meters. There are also devices that do not tolerate extreme closeness. </a:t>
            </a:r>
          </a:p>
        </p:txBody>
      </p:sp>
    </p:spTree>
    <p:extLst>
      <p:ext uri="{BB962C8B-B14F-4D97-AF65-F5344CB8AC3E}">
        <p14:creationId xmlns:p14="http://schemas.microsoft.com/office/powerpoint/2010/main" val="30648430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4B473-1C3C-4153-96C5-C0D8DB4C2D97}"/>
              </a:ext>
            </a:extLst>
          </p:cNvPr>
          <p:cNvSpPr>
            <a:spLocks noGrp="1"/>
          </p:cNvSpPr>
          <p:nvPr>
            <p:ph type="title"/>
          </p:nvPr>
        </p:nvSpPr>
        <p:spPr/>
        <p:txBody>
          <a:bodyPr/>
          <a:lstStyle/>
          <a:p>
            <a:r>
              <a:rPr lang="en-CA" dirty="0" err="1"/>
              <a:t>IrPHY</a:t>
            </a:r>
            <a:endParaRPr lang="en-CA" dirty="0"/>
          </a:p>
        </p:txBody>
      </p:sp>
      <p:sp>
        <p:nvSpPr>
          <p:cNvPr id="3" name="Content Placeholder 2">
            <a:extLst>
              <a:ext uri="{FF2B5EF4-FFF2-40B4-BE49-F238E27FC236}">
                <a16:creationId xmlns:a16="http://schemas.microsoft.com/office/drawing/2014/main" id="{15BE074D-5A8D-4B28-85CF-4B37CDE6E3BF}"/>
              </a:ext>
            </a:extLst>
          </p:cNvPr>
          <p:cNvSpPr>
            <a:spLocks noGrp="1"/>
          </p:cNvSpPr>
          <p:nvPr>
            <p:ph idx="1"/>
          </p:nvPr>
        </p:nvSpPr>
        <p:spPr/>
        <p:txBody>
          <a:bodyPr/>
          <a:lstStyle/>
          <a:p>
            <a:r>
              <a:rPr lang="en-CA" dirty="0"/>
              <a:t>The typical sweet spot for IrDA communications is from 5 to 60 cm away from a transceiver, in the center of the cone. IrDA data communications operate in half-duplex mode because while transmitting, a device’s receiver is blinded by the light of its own transmitter, and thus full-duplex communication is not feasible. The two devices that communicate simulate full-duplex communication by quickly turning the link around. The primary device controls the timing of the link, but both sides are bound to certain hard constraints and are encouraged to turn the link around as fast as possible.</a:t>
            </a:r>
          </a:p>
        </p:txBody>
      </p:sp>
    </p:spTree>
    <p:extLst>
      <p:ext uri="{BB962C8B-B14F-4D97-AF65-F5344CB8AC3E}">
        <p14:creationId xmlns:p14="http://schemas.microsoft.com/office/powerpoint/2010/main" val="402317648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8F647-3F45-482B-9DB1-0079790D3F37}"/>
              </a:ext>
            </a:extLst>
          </p:cNvPr>
          <p:cNvSpPr>
            <a:spLocks noGrp="1"/>
          </p:cNvSpPr>
          <p:nvPr>
            <p:ph type="title"/>
          </p:nvPr>
        </p:nvSpPr>
        <p:spPr/>
        <p:txBody>
          <a:bodyPr/>
          <a:lstStyle/>
          <a:p>
            <a:r>
              <a:rPr lang="en-CA" dirty="0" err="1"/>
              <a:t>IrLAP</a:t>
            </a:r>
            <a:endParaRPr lang="en-CA" dirty="0"/>
          </a:p>
        </p:txBody>
      </p:sp>
      <p:sp>
        <p:nvSpPr>
          <p:cNvPr id="3" name="Content Placeholder 2">
            <a:extLst>
              <a:ext uri="{FF2B5EF4-FFF2-40B4-BE49-F238E27FC236}">
                <a16:creationId xmlns:a16="http://schemas.microsoft.com/office/drawing/2014/main" id="{8F854407-A3FC-4EC7-96EE-12AB1A02BC8A}"/>
              </a:ext>
            </a:extLst>
          </p:cNvPr>
          <p:cNvSpPr>
            <a:spLocks noGrp="1"/>
          </p:cNvSpPr>
          <p:nvPr>
            <p:ph idx="1"/>
          </p:nvPr>
        </p:nvSpPr>
        <p:spPr/>
        <p:txBody>
          <a:bodyPr>
            <a:normAutofit/>
          </a:bodyPr>
          <a:lstStyle/>
          <a:p>
            <a:r>
              <a:rPr lang="en-CA" dirty="0"/>
              <a:t>The mandatory </a:t>
            </a:r>
            <a:r>
              <a:rPr lang="en-CA" dirty="0" err="1"/>
              <a:t>IrLAP</a:t>
            </a:r>
            <a:r>
              <a:rPr lang="en-CA" dirty="0"/>
              <a:t> (Infrared Link Access Protocol) is the second layer of the IrDA specifications. It lies on top of the </a:t>
            </a:r>
            <a:r>
              <a:rPr lang="en-CA" dirty="0" err="1"/>
              <a:t>IrPHY</a:t>
            </a:r>
            <a:r>
              <a:rPr lang="en-CA" dirty="0"/>
              <a:t> layer and below the </a:t>
            </a:r>
            <a:r>
              <a:rPr lang="en-CA" dirty="0" err="1"/>
              <a:t>IrLMP</a:t>
            </a:r>
            <a:r>
              <a:rPr lang="en-CA" dirty="0"/>
              <a:t> layer. It represents the data link layer of the OSI model.</a:t>
            </a:r>
          </a:p>
          <a:p>
            <a:r>
              <a:rPr lang="en-CA" dirty="0"/>
              <a:t>The most important specifications are:</a:t>
            </a:r>
          </a:p>
          <a:p>
            <a:r>
              <a:rPr lang="en-CA" dirty="0"/>
              <a:t>Access control</a:t>
            </a:r>
          </a:p>
          <a:p>
            <a:r>
              <a:rPr lang="en-CA" dirty="0"/>
              <a:t>Discovery of potential communication partners</a:t>
            </a:r>
          </a:p>
          <a:p>
            <a:r>
              <a:rPr lang="en-CA" dirty="0"/>
              <a:t>Establishing of a reliable bidirectional connection</a:t>
            </a:r>
          </a:p>
          <a:p>
            <a:r>
              <a:rPr lang="en-CA" dirty="0"/>
              <a:t>Distribution of the primary/secondary device roles</a:t>
            </a:r>
          </a:p>
          <a:p>
            <a:r>
              <a:rPr lang="en-CA" dirty="0"/>
              <a:t>Negotiation of QoS parameters</a:t>
            </a:r>
          </a:p>
        </p:txBody>
      </p:sp>
    </p:spTree>
    <p:extLst>
      <p:ext uri="{BB962C8B-B14F-4D97-AF65-F5344CB8AC3E}">
        <p14:creationId xmlns:p14="http://schemas.microsoft.com/office/powerpoint/2010/main" val="376699884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91B7-F30C-431E-ACCB-7E8EA4C3883C}"/>
              </a:ext>
            </a:extLst>
          </p:cNvPr>
          <p:cNvSpPr>
            <a:spLocks noGrp="1"/>
          </p:cNvSpPr>
          <p:nvPr>
            <p:ph type="title"/>
          </p:nvPr>
        </p:nvSpPr>
        <p:spPr/>
        <p:txBody>
          <a:bodyPr/>
          <a:lstStyle/>
          <a:p>
            <a:r>
              <a:rPr lang="en-CA" dirty="0" err="1"/>
              <a:t>IrLMP</a:t>
            </a:r>
            <a:endParaRPr lang="en-CA" dirty="0"/>
          </a:p>
        </p:txBody>
      </p:sp>
      <p:sp>
        <p:nvSpPr>
          <p:cNvPr id="3" name="Content Placeholder 2">
            <a:extLst>
              <a:ext uri="{FF2B5EF4-FFF2-40B4-BE49-F238E27FC236}">
                <a16:creationId xmlns:a16="http://schemas.microsoft.com/office/drawing/2014/main" id="{5B4C4714-0405-4559-A1B5-B462468BF0BD}"/>
              </a:ext>
            </a:extLst>
          </p:cNvPr>
          <p:cNvSpPr>
            <a:spLocks noGrp="1"/>
          </p:cNvSpPr>
          <p:nvPr>
            <p:ph idx="1"/>
          </p:nvPr>
        </p:nvSpPr>
        <p:spPr/>
        <p:txBody>
          <a:bodyPr>
            <a:normAutofit lnSpcReduction="10000"/>
          </a:bodyPr>
          <a:lstStyle/>
          <a:p>
            <a:r>
              <a:rPr lang="en-CA" dirty="0"/>
              <a:t>The mandatory </a:t>
            </a:r>
            <a:r>
              <a:rPr lang="en-CA" dirty="0" err="1"/>
              <a:t>IrLMP</a:t>
            </a:r>
            <a:r>
              <a:rPr lang="en-CA" dirty="0"/>
              <a:t> (Infrared Link Management Protocol) is the third layer of the IrDA specifications. It can be broken down into two parts. First, the LM-MUX (Link Management Multiplexer), which lies on top of the </a:t>
            </a:r>
            <a:r>
              <a:rPr lang="en-CA" dirty="0" err="1"/>
              <a:t>IrLAP</a:t>
            </a:r>
            <a:r>
              <a:rPr lang="en-CA" dirty="0"/>
              <a:t> layer. Its most important achievements are:</a:t>
            </a:r>
          </a:p>
          <a:p>
            <a:endParaRPr lang="en-CA" dirty="0"/>
          </a:p>
          <a:p>
            <a:r>
              <a:rPr lang="en-CA" dirty="0"/>
              <a:t>Provides multiple logical channels</a:t>
            </a:r>
          </a:p>
          <a:p>
            <a:r>
              <a:rPr lang="en-CA" dirty="0"/>
              <a:t>Allows change of primary/secondary devices</a:t>
            </a:r>
          </a:p>
          <a:p>
            <a:r>
              <a:rPr lang="en-CA" dirty="0"/>
              <a:t>Second, the LM-IAS (Link Management Information Access Service), which provides a list, where service providers can register their services so other devices can access these services by querying the LM-IAS.</a:t>
            </a:r>
          </a:p>
        </p:txBody>
      </p:sp>
    </p:spTree>
    <p:extLst>
      <p:ext uri="{BB962C8B-B14F-4D97-AF65-F5344CB8AC3E}">
        <p14:creationId xmlns:p14="http://schemas.microsoft.com/office/powerpoint/2010/main" val="2955093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Twisted-pair</a:t>
            </a:r>
            <a:endParaRPr lang="zh-CN" altLang="en-US" dirty="0"/>
          </a:p>
        </p:txBody>
      </p:sp>
      <p:sp>
        <p:nvSpPr>
          <p:cNvPr id="3" name="内容占位符 2"/>
          <p:cNvSpPr>
            <a:spLocks noGrp="1"/>
          </p:cNvSpPr>
          <p:nvPr>
            <p:ph idx="1"/>
          </p:nvPr>
        </p:nvSpPr>
        <p:spPr>
          <a:xfrm>
            <a:off x="838200" y="1825624"/>
            <a:ext cx="10515600" cy="4747113"/>
          </a:xfrm>
        </p:spPr>
        <p:txBody>
          <a:bodyPr>
            <a:normAutofit/>
          </a:bodyPr>
          <a:lstStyle/>
          <a:p>
            <a:pPr marL="0" indent="0">
              <a:buNone/>
            </a:pPr>
            <a:r>
              <a:rPr lang="en-US" altLang="zh-CN" dirty="0"/>
              <a:t>For some business locations, twisted pair is enclosed in a shield that functions as a ground. This is known as shielded twisted pair (STP). Ordinary wire to the home is unshielded twisted pair (UTP).</a:t>
            </a:r>
            <a:endParaRPr lang="zh-CN" altLang="en-US" dirty="0"/>
          </a:p>
        </p:txBody>
      </p:sp>
      <p:pic>
        <p:nvPicPr>
          <p:cNvPr id="5" name="图片 4"/>
          <p:cNvPicPr>
            <a:picLocks noChangeAspect="1"/>
          </p:cNvPicPr>
          <p:nvPr/>
        </p:nvPicPr>
        <p:blipFill>
          <a:blip r:embed="rId2"/>
          <a:stretch>
            <a:fillRect/>
          </a:stretch>
        </p:blipFill>
        <p:spPr>
          <a:xfrm>
            <a:off x="3743325" y="3511059"/>
            <a:ext cx="4705350" cy="1876425"/>
          </a:xfrm>
          <a:prstGeom prst="rect">
            <a:avLst/>
          </a:prstGeom>
        </p:spPr>
      </p:pic>
    </p:spTree>
    <p:extLst>
      <p:ext uri="{BB962C8B-B14F-4D97-AF65-F5344CB8AC3E}">
        <p14:creationId xmlns:p14="http://schemas.microsoft.com/office/powerpoint/2010/main" val="408373846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3E812-3BBA-46C7-8B28-7730EFADF1DD}"/>
              </a:ext>
            </a:extLst>
          </p:cNvPr>
          <p:cNvSpPr>
            <a:spLocks noGrp="1"/>
          </p:cNvSpPr>
          <p:nvPr>
            <p:ph type="title"/>
          </p:nvPr>
        </p:nvSpPr>
        <p:spPr/>
        <p:txBody>
          <a:bodyPr/>
          <a:lstStyle/>
          <a:p>
            <a:r>
              <a:rPr lang="en-CA" dirty="0"/>
              <a:t>Tiny TP</a:t>
            </a:r>
          </a:p>
        </p:txBody>
      </p:sp>
      <p:sp>
        <p:nvSpPr>
          <p:cNvPr id="3" name="Content Placeholder 2">
            <a:extLst>
              <a:ext uri="{FF2B5EF4-FFF2-40B4-BE49-F238E27FC236}">
                <a16:creationId xmlns:a16="http://schemas.microsoft.com/office/drawing/2014/main" id="{B2E3A5DA-146F-4492-8A37-1BAFB1845545}"/>
              </a:ext>
            </a:extLst>
          </p:cNvPr>
          <p:cNvSpPr>
            <a:spLocks noGrp="1"/>
          </p:cNvSpPr>
          <p:nvPr>
            <p:ph idx="1"/>
          </p:nvPr>
        </p:nvSpPr>
        <p:spPr/>
        <p:txBody>
          <a:bodyPr/>
          <a:lstStyle/>
          <a:p>
            <a:r>
              <a:rPr lang="en-CA" dirty="0"/>
              <a:t>Tiny TP</a:t>
            </a:r>
          </a:p>
          <a:p>
            <a:r>
              <a:rPr lang="en-CA" dirty="0"/>
              <a:t>The optional Tiny TP (Tiny Transport Protocol) lies on top of the </a:t>
            </a:r>
            <a:r>
              <a:rPr lang="en-CA" dirty="0" err="1"/>
              <a:t>IrLMP</a:t>
            </a:r>
            <a:r>
              <a:rPr lang="en-CA" dirty="0"/>
              <a:t> layer. It provides:</a:t>
            </a:r>
          </a:p>
          <a:p>
            <a:endParaRPr lang="en-CA" dirty="0"/>
          </a:p>
          <a:p>
            <a:r>
              <a:rPr lang="en-CA" dirty="0"/>
              <a:t>Transportation of large messages by SAR (Segmentation and Reassembly)</a:t>
            </a:r>
          </a:p>
          <a:p>
            <a:r>
              <a:rPr lang="en-CA" dirty="0"/>
              <a:t>Flow control by giving credits to every logical channel</a:t>
            </a:r>
          </a:p>
        </p:txBody>
      </p:sp>
    </p:spTree>
    <p:extLst>
      <p:ext uri="{BB962C8B-B14F-4D97-AF65-F5344CB8AC3E}">
        <p14:creationId xmlns:p14="http://schemas.microsoft.com/office/powerpoint/2010/main" val="56789571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0A17E-5D50-45D3-BC35-74F567078367}"/>
              </a:ext>
            </a:extLst>
          </p:cNvPr>
          <p:cNvSpPr>
            <a:spLocks noGrp="1"/>
          </p:cNvSpPr>
          <p:nvPr>
            <p:ph type="title"/>
          </p:nvPr>
        </p:nvSpPr>
        <p:spPr>
          <a:xfrm>
            <a:off x="838200" y="681037"/>
            <a:ext cx="10515600" cy="1325563"/>
          </a:xfrm>
        </p:spPr>
        <p:txBody>
          <a:bodyPr/>
          <a:lstStyle/>
          <a:p>
            <a:r>
              <a:rPr lang="en-CA" dirty="0"/>
              <a:t>OBEX</a:t>
            </a:r>
          </a:p>
        </p:txBody>
      </p:sp>
      <p:sp>
        <p:nvSpPr>
          <p:cNvPr id="3" name="Content Placeholder 2">
            <a:extLst>
              <a:ext uri="{FF2B5EF4-FFF2-40B4-BE49-F238E27FC236}">
                <a16:creationId xmlns:a16="http://schemas.microsoft.com/office/drawing/2014/main" id="{DDE54301-D709-41EA-B685-DD8C90C0A83E}"/>
              </a:ext>
            </a:extLst>
          </p:cNvPr>
          <p:cNvSpPr>
            <a:spLocks noGrp="1"/>
          </p:cNvSpPr>
          <p:nvPr>
            <p:ph idx="1"/>
          </p:nvPr>
        </p:nvSpPr>
        <p:spPr/>
        <p:txBody>
          <a:bodyPr/>
          <a:lstStyle/>
          <a:p>
            <a:r>
              <a:rPr lang="en-CA" dirty="0"/>
              <a:t>OBEX</a:t>
            </a:r>
          </a:p>
          <a:p>
            <a:r>
              <a:rPr lang="en-CA" dirty="0"/>
              <a:t>The optional OBEX (Object Exchange) provides the exchange of arbitrary data objects (e.g., vCard, </a:t>
            </a:r>
            <a:r>
              <a:rPr lang="en-CA" dirty="0" err="1"/>
              <a:t>vCalendar</a:t>
            </a:r>
            <a:r>
              <a:rPr lang="en-CA" dirty="0"/>
              <a:t> or even applications) between infrared devices. It lies on top of the Tiny TP protocol, so Tiny TP is mandatory for OBEX to work.</a:t>
            </a:r>
          </a:p>
        </p:txBody>
      </p:sp>
    </p:spTree>
    <p:extLst>
      <p:ext uri="{BB962C8B-B14F-4D97-AF65-F5344CB8AC3E}">
        <p14:creationId xmlns:p14="http://schemas.microsoft.com/office/powerpoint/2010/main" val="14554980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E388B-86B5-4561-A0C2-13B84C507AE8}"/>
              </a:ext>
            </a:extLst>
          </p:cNvPr>
          <p:cNvSpPr>
            <a:spLocks noGrp="1"/>
          </p:cNvSpPr>
          <p:nvPr>
            <p:ph type="title"/>
          </p:nvPr>
        </p:nvSpPr>
        <p:spPr>
          <a:xfrm>
            <a:off x="838200" y="660576"/>
            <a:ext cx="10515600" cy="1325563"/>
          </a:xfrm>
        </p:spPr>
        <p:txBody>
          <a:bodyPr/>
          <a:lstStyle/>
          <a:p>
            <a:r>
              <a:rPr lang="en-CA" dirty="0"/>
              <a:t> IrDA’s Services</a:t>
            </a:r>
          </a:p>
        </p:txBody>
      </p:sp>
      <p:sp>
        <p:nvSpPr>
          <p:cNvPr id="3" name="Content Placeholder 2">
            <a:extLst>
              <a:ext uri="{FF2B5EF4-FFF2-40B4-BE49-F238E27FC236}">
                <a16:creationId xmlns:a16="http://schemas.microsoft.com/office/drawing/2014/main" id="{5C7F538E-0F7F-4559-8D65-76018DC7D566}"/>
              </a:ext>
            </a:extLst>
          </p:cNvPr>
          <p:cNvSpPr>
            <a:spLocks noGrp="1"/>
          </p:cNvSpPr>
          <p:nvPr>
            <p:ph idx="1"/>
          </p:nvPr>
        </p:nvSpPr>
        <p:spPr>
          <a:xfrm>
            <a:off x="838200" y="1846086"/>
            <a:ext cx="10157180" cy="4351338"/>
          </a:xfrm>
        </p:spPr>
        <p:txBody>
          <a:bodyPr/>
          <a:lstStyle/>
          <a:p>
            <a:pPr algn="just"/>
            <a:r>
              <a:rPr lang="en-US" dirty="0"/>
              <a:t>Above the link management layer the software is more varied. Each type of IrDA-compatible system provides its own unique set of services. For example, a printer may offer only a printing service, whereas a cellular phone may offer voice services, Internet-connection services, and address book services. Each of these services may require additional protocol layers above the link management layer. And, of course, every device needs a way to advertise the services it offers so that other systems may take advantage of them.</a:t>
            </a:r>
            <a:endParaRPr lang="en-CA" dirty="0"/>
          </a:p>
        </p:txBody>
      </p:sp>
    </p:spTree>
    <p:extLst>
      <p:ext uri="{BB962C8B-B14F-4D97-AF65-F5344CB8AC3E}">
        <p14:creationId xmlns:p14="http://schemas.microsoft.com/office/powerpoint/2010/main" val="13705817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E388B-86B5-4561-A0C2-13B84C507AE8}"/>
              </a:ext>
            </a:extLst>
          </p:cNvPr>
          <p:cNvSpPr>
            <a:spLocks noGrp="1"/>
          </p:cNvSpPr>
          <p:nvPr>
            <p:ph type="title"/>
          </p:nvPr>
        </p:nvSpPr>
        <p:spPr>
          <a:xfrm>
            <a:off x="838201" y="468664"/>
            <a:ext cx="10515600" cy="1325563"/>
          </a:xfrm>
        </p:spPr>
        <p:txBody>
          <a:bodyPr/>
          <a:lstStyle/>
          <a:p>
            <a:r>
              <a:rPr lang="en-CA" dirty="0"/>
              <a:t>IrDA’s Services</a:t>
            </a:r>
          </a:p>
        </p:txBody>
      </p:sp>
      <p:sp>
        <p:nvSpPr>
          <p:cNvPr id="3" name="Content Placeholder 2">
            <a:extLst>
              <a:ext uri="{FF2B5EF4-FFF2-40B4-BE49-F238E27FC236}">
                <a16:creationId xmlns:a16="http://schemas.microsoft.com/office/drawing/2014/main" id="{5C7F538E-0F7F-4559-8D65-76018DC7D566}"/>
              </a:ext>
            </a:extLst>
          </p:cNvPr>
          <p:cNvSpPr>
            <a:spLocks noGrp="1"/>
          </p:cNvSpPr>
          <p:nvPr>
            <p:ph idx="1"/>
          </p:nvPr>
        </p:nvSpPr>
        <p:spPr>
          <a:xfrm>
            <a:off x="838199" y="1658761"/>
            <a:ext cx="10834511" cy="4351338"/>
          </a:xfrm>
        </p:spPr>
        <p:txBody>
          <a:bodyPr>
            <a:noAutofit/>
          </a:bodyPr>
          <a:lstStyle/>
          <a:p>
            <a:pPr algn="just"/>
            <a:r>
              <a:rPr lang="en-US" dirty="0"/>
              <a:t>In order to advertise their services, each IrDA-compatible device must incorporate a "yellow pages" protocol called the Information Access Protocol. When two devices approach each other and are ready to do business, they use this service to exchange information about their capabilities. The client in the transaction asks the server if it offers the desired service. For example, if you aim your PDA (Personal Digital Assistants, PDAs are small networked computers which can fit in the palm of your hand) at another IrDA-compatible system and say "print this note," the PDA will query the remote device's yellow pages to find out if a printing service is available there. </a:t>
            </a:r>
            <a:endParaRPr lang="en-CA" dirty="0"/>
          </a:p>
        </p:txBody>
      </p:sp>
    </p:spTree>
    <p:extLst>
      <p:ext uri="{BB962C8B-B14F-4D97-AF65-F5344CB8AC3E}">
        <p14:creationId xmlns:p14="http://schemas.microsoft.com/office/powerpoint/2010/main" val="38264817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E388B-86B5-4561-A0C2-13B84C507AE8}"/>
              </a:ext>
            </a:extLst>
          </p:cNvPr>
          <p:cNvSpPr>
            <a:spLocks noGrp="1"/>
          </p:cNvSpPr>
          <p:nvPr>
            <p:ph type="title"/>
          </p:nvPr>
        </p:nvSpPr>
        <p:spPr>
          <a:xfrm>
            <a:off x="838200" y="503766"/>
            <a:ext cx="10515600" cy="1325563"/>
          </a:xfrm>
        </p:spPr>
        <p:txBody>
          <a:bodyPr/>
          <a:lstStyle/>
          <a:p>
            <a:r>
              <a:rPr lang="en-CA" dirty="0"/>
              <a:t>IrDA’s Services</a:t>
            </a:r>
          </a:p>
        </p:txBody>
      </p:sp>
      <p:sp>
        <p:nvSpPr>
          <p:cNvPr id="3" name="Content Placeholder 2">
            <a:extLst>
              <a:ext uri="{FF2B5EF4-FFF2-40B4-BE49-F238E27FC236}">
                <a16:creationId xmlns:a16="http://schemas.microsoft.com/office/drawing/2014/main" id="{5C7F538E-0F7F-4559-8D65-76018DC7D566}"/>
              </a:ext>
            </a:extLst>
          </p:cNvPr>
          <p:cNvSpPr>
            <a:spLocks noGrp="1"/>
          </p:cNvSpPr>
          <p:nvPr>
            <p:ph idx="1"/>
          </p:nvPr>
        </p:nvSpPr>
        <p:spPr>
          <a:xfrm>
            <a:off x="838200" y="1575153"/>
            <a:ext cx="10515600" cy="4656314"/>
          </a:xfrm>
        </p:spPr>
        <p:txBody>
          <a:bodyPr>
            <a:normAutofit lnSpcReduction="10000"/>
          </a:bodyPr>
          <a:lstStyle/>
          <a:p>
            <a:pPr algn="just"/>
            <a:r>
              <a:rPr lang="en-US" dirty="0"/>
              <a:t>If so, the document will be transmitted to the printing service at the indicated service address (analogous to a TCP port). If not, you'll get an error message on your PDA indicating that that type of service is not available.</a:t>
            </a:r>
          </a:p>
          <a:p>
            <a:pPr algn="just"/>
            <a:r>
              <a:rPr lang="en-US" dirty="0"/>
              <a:t>This brings up an important point about infrared communications: you never have to wonder which device you are actually talking to. The infrared signal is emitted in a narrow cone of light and with very little signal strength. You've generally got to be within one meter of the other device and have your infrared transceiver pointed in its approximate direction. So there's not much fear of interference from other IrDA devices (except from fluorescent lights and other background producers of infrared radiation) or eavesdropping.</a:t>
            </a:r>
            <a:endParaRPr lang="en-CA" dirty="0"/>
          </a:p>
        </p:txBody>
      </p:sp>
    </p:spTree>
    <p:extLst>
      <p:ext uri="{BB962C8B-B14F-4D97-AF65-F5344CB8AC3E}">
        <p14:creationId xmlns:p14="http://schemas.microsoft.com/office/powerpoint/2010/main" val="190895460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A8522-F6E0-4CA5-87D0-9D23799928C9}"/>
              </a:ext>
            </a:extLst>
          </p:cNvPr>
          <p:cNvSpPr>
            <a:spLocks noGrp="1"/>
          </p:cNvSpPr>
          <p:nvPr>
            <p:ph type="title"/>
          </p:nvPr>
        </p:nvSpPr>
        <p:spPr>
          <a:xfrm>
            <a:off x="838200" y="681037"/>
            <a:ext cx="10515600" cy="1325563"/>
          </a:xfrm>
        </p:spPr>
        <p:txBody>
          <a:bodyPr/>
          <a:lstStyle/>
          <a:p>
            <a:r>
              <a:rPr lang="en-CA" altLang="zh-CN" dirty="0"/>
              <a:t>Optocoupler</a:t>
            </a:r>
            <a:endParaRPr lang="en-CA" dirty="0"/>
          </a:p>
        </p:txBody>
      </p:sp>
      <p:sp>
        <p:nvSpPr>
          <p:cNvPr id="3" name="Content Placeholder 2">
            <a:extLst>
              <a:ext uri="{FF2B5EF4-FFF2-40B4-BE49-F238E27FC236}">
                <a16:creationId xmlns:a16="http://schemas.microsoft.com/office/drawing/2014/main" id="{ADCD0F01-5036-4D4E-BB98-8C7C0EFCADB6}"/>
              </a:ext>
            </a:extLst>
          </p:cNvPr>
          <p:cNvSpPr>
            <a:spLocks noGrp="1"/>
          </p:cNvSpPr>
          <p:nvPr>
            <p:ph idx="1"/>
          </p:nvPr>
        </p:nvSpPr>
        <p:spPr>
          <a:xfrm>
            <a:off x="838200" y="2006600"/>
            <a:ext cx="10515600" cy="4351338"/>
          </a:xfrm>
        </p:spPr>
        <p:txBody>
          <a:bodyPr>
            <a:normAutofit/>
          </a:bodyPr>
          <a:lstStyle/>
          <a:p>
            <a:pPr algn="just"/>
            <a:r>
              <a:rPr lang="en-CA" altLang="zh-CN" dirty="0"/>
              <a:t>Optocoupler </a:t>
            </a:r>
            <a:r>
              <a:rPr lang="en-CA" dirty="0"/>
              <a:t>is an electronic IrDA-compatible component that transfers electrical signals between two isolated circuits by using light. </a:t>
            </a:r>
            <a:r>
              <a:rPr lang="en-CA" altLang="zh-CN" dirty="0"/>
              <a:t>Optocouplers</a:t>
            </a:r>
            <a:r>
              <a:rPr lang="en-CA" dirty="0"/>
              <a:t> prevent high voltages from affecting the system receiving the signal. </a:t>
            </a:r>
          </a:p>
          <a:p>
            <a:pPr algn="just"/>
            <a:r>
              <a:rPr lang="en-CA" dirty="0"/>
              <a:t>A common type of </a:t>
            </a:r>
            <a:r>
              <a:rPr lang="en-CA" altLang="zh-CN" dirty="0"/>
              <a:t>optocoupler</a:t>
            </a:r>
            <a:r>
              <a:rPr lang="en-CA" dirty="0"/>
              <a:t> consists of an LED and a phototransistor in the same opaque package. Usually </a:t>
            </a:r>
            <a:r>
              <a:rPr lang="en-CA" altLang="zh-CN" dirty="0"/>
              <a:t>optocoupler</a:t>
            </a:r>
            <a:r>
              <a:rPr lang="en-CA" dirty="0"/>
              <a:t> transfer digital (on-off) signals, but some techniques allow them to be used with analog signals.</a:t>
            </a:r>
          </a:p>
        </p:txBody>
      </p:sp>
    </p:spTree>
    <p:extLst>
      <p:ext uri="{BB962C8B-B14F-4D97-AF65-F5344CB8AC3E}">
        <p14:creationId xmlns:p14="http://schemas.microsoft.com/office/powerpoint/2010/main" val="16080882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CCB5D-E919-4702-A08E-6C978FBE563D}"/>
              </a:ext>
            </a:extLst>
          </p:cNvPr>
          <p:cNvSpPr>
            <a:spLocks noGrp="1"/>
          </p:cNvSpPr>
          <p:nvPr>
            <p:ph type="title"/>
          </p:nvPr>
        </p:nvSpPr>
        <p:spPr>
          <a:xfrm>
            <a:off x="838200" y="681037"/>
            <a:ext cx="10515600" cy="1325563"/>
          </a:xfrm>
        </p:spPr>
        <p:txBody>
          <a:bodyPr/>
          <a:lstStyle/>
          <a:p>
            <a:r>
              <a:rPr lang="en-CA" altLang="zh-CN" dirty="0"/>
              <a:t>Optocoupler</a:t>
            </a:r>
            <a:endParaRPr lang="en-CA" dirty="0"/>
          </a:p>
        </p:txBody>
      </p:sp>
      <p:sp>
        <p:nvSpPr>
          <p:cNvPr id="3" name="Content Placeholder 2">
            <a:extLst>
              <a:ext uri="{FF2B5EF4-FFF2-40B4-BE49-F238E27FC236}">
                <a16:creationId xmlns:a16="http://schemas.microsoft.com/office/drawing/2014/main" id="{9D586CEA-2B1C-43BB-A1FA-DEA0CD982E9A}"/>
              </a:ext>
            </a:extLst>
          </p:cNvPr>
          <p:cNvSpPr>
            <a:spLocks noGrp="1"/>
          </p:cNvSpPr>
          <p:nvPr>
            <p:ph idx="1"/>
          </p:nvPr>
        </p:nvSpPr>
        <p:spPr/>
        <p:txBody>
          <a:bodyPr/>
          <a:lstStyle/>
          <a:p>
            <a:r>
              <a:rPr lang="en-CA" b="0" i="0" dirty="0">
                <a:solidFill>
                  <a:srgbClr val="202122"/>
                </a:solidFill>
                <a:effectLst/>
                <a:latin typeface="Arial" panose="020B0604020202020204" pitchFamily="34" charset="0"/>
              </a:rPr>
              <a:t>Schematic diagram of an </a:t>
            </a:r>
            <a:r>
              <a:rPr lang="en-CA" altLang="zh-CN" dirty="0"/>
              <a:t>optocoupler</a:t>
            </a:r>
            <a:r>
              <a:rPr lang="en-CA" b="0" i="0" dirty="0">
                <a:solidFill>
                  <a:srgbClr val="202122"/>
                </a:solidFill>
                <a:effectLst/>
                <a:latin typeface="Arial" panose="020B0604020202020204" pitchFamily="34" charset="0"/>
              </a:rPr>
              <a:t> showing source of light (LED) on the left, dielectric barrier in the center, and sensor (phototransistor) on the right</a:t>
            </a:r>
            <a:endParaRPr lang="en-CA" dirty="0"/>
          </a:p>
        </p:txBody>
      </p:sp>
      <p:pic>
        <p:nvPicPr>
          <p:cNvPr id="2050" name="Picture 2">
            <a:extLst>
              <a:ext uri="{FF2B5EF4-FFF2-40B4-BE49-F238E27FC236}">
                <a16:creationId xmlns:a16="http://schemas.microsoft.com/office/drawing/2014/main" id="{54498181-5F85-4A56-ACC2-9107C8AD8A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0544" y="3408596"/>
            <a:ext cx="3279856" cy="1967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64226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0D9E-0115-47E3-A314-036FA444A14A}"/>
              </a:ext>
            </a:extLst>
          </p:cNvPr>
          <p:cNvSpPr>
            <a:spLocks noGrp="1"/>
          </p:cNvSpPr>
          <p:nvPr>
            <p:ph type="title"/>
          </p:nvPr>
        </p:nvSpPr>
        <p:spPr>
          <a:xfrm>
            <a:off x="838200" y="681037"/>
            <a:ext cx="10515600" cy="1325563"/>
          </a:xfrm>
        </p:spPr>
        <p:txBody>
          <a:bodyPr/>
          <a:lstStyle/>
          <a:p>
            <a:r>
              <a:rPr lang="en-CA" altLang="zh-CN" dirty="0"/>
              <a:t>Optocoupler</a:t>
            </a:r>
            <a:endParaRPr lang="en-CA" dirty="0"/>
          </a:p>
        </p:txBody>
      </p:sp>
      <p:sp>
        <p:nvSpPr>
          <p:cNvPr id="3" name="Content Placeholder 2">
            <a:extLst>
              <a:ext uri="{FF2B5EF4-FFF2-40B4-BE49-F238E27FC236}">
                <a16:creationId xmlns:a16="http://schemas.microsoft.com/office/drawing/2014/main" id="{770ACB70-A3A5-4056-A185-5767F7E75D77}"/>
              </a:ext>
            </a:extLst>
          </p:cNvPr>
          <p:cNvSpPr>
            <a:spLocks noGrp="1"/>
          </p:cNvSpPr>
          <p:nvPr>
            <p:ph idx="1"/>
          </p:nvPr>
        </p:nvSpPr>
        <p:spPr>
          <a:xfrm>
            <a:off x="838200" y="2006600"/>
            <a:ext cx="10515600" cy="4351338"/>
          </a:xfrm>
        </p:spPr>
        <p:txBody>
          <a:bodyPr>
            <a:normAutofit/>
          </a:bodyPr>
          <a:lstStyle/>
          <a:p>
            <a:r>
              <a:rPr lang="en-CA" dirty="0"/>
              <a:t>An optocoupler contains a source (emitter) of light, almost always a near infrared light-emitting diode (LED), that converts electrical input signal into light, a closed optical channel, and a photosensor, which detects incoming light and either generates electric energy directly, or modulates electric current flowing from an external power supply. </a:t>
            </a:r>
          </a:p>
        </p:txBody>
      </p:sp>
    </p:spTree>
    <p:extLst>
      <p:ext uri="{BB962C8B-B14F-4D97-AF65-F5344CB8AC3E}">
        <p14:creationId xmlns:p14="http://schemas.microsoft.com/office/powerpoint/2010/main" val="7074038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0D9E-0115-47E3-A314-036FA444A14A}"/>
              </a:ext>
            </a:extLst>
          </p:cNvPr>
          <p:cNvSpPr>
            <a:spLocks noGrp="1"/>
          </p:cNvSpPr>
          <p:nvPr>
            <p:ph type="title"/>
          </p:nvPr>
        </p:nvSpPr>
        <p:spPr>
          <a:xfrm>
            <a:off x="746760" y="776605"/>
            <a:ext cx="10515600" cy="1325563"/>
          </a:xfrm>
        </p:spPr>
        <p:txBody>
          <a:bodyPr/>
          <a:lstStyle/>
          <a:p>
            <a:r>
              <a:rPr lang="en-US" altLang="zh-CN" dirty="0"/>
              <a:t>HCPL-2200/2219 Optocouplers</a:t>
            </a:r>
            <a:endParaRPr lang="en-CA" dirty="0"/>
          </a:p>
        </p:txBody>
      </p:sp>
      <p:sp>
        <p:nvSpPr>
          <p:cNvPr id="3" name="Content Placeholder 2">
            <a:extLst>
              <a:ext uri="{FF2B5EF4-FFF2-40B4-BE49-F238E27FC236}">
                <a16:creationId xmlns:a16="http://schemas.microsoft.com/office/drawing/2014/main" id="{770ACB70-A3A5-4056-A185-5767F7E75D77}"/>
              </a:ext>
            </a:extLst>
          </p:cNvPr>
          <p:cNvSpPr>
            <a:spLocks noGrp="1"/>
          </p:cNvSpPr>
          <p:nvPr>
            <p:ph idx="1"/>
          </p:nvPr>
        </p:nvSpPr>
        <p:spPr>
          <a:xfrm>
            <a:off x="746760" y="1889407"/>
            <a:ext cx="10260330" cy="4351338"/>
          </a:xfrm>
        </p:spPr>
        <p:txBody>
          <a:bodyPr>
            <a:normAutofit/>
          </a:bodyPr>
          <a:lstStyle/>
          <a:p>
            <a:r>
              <a:rPr lang="en-US" dirty="0"/>
              <a:t>The HCPL-2200/2219 are optically coupled logic gates that combine a </a:t>
            </a:r>
            <a:r>
              <a:rPr lang="en-US" dirty="0" err="1"/>
              <a:t>GaAsP</a:t>
            </a:r>
            <a:r>
              <a:rPr lang="en-US" dirty="0"/>
              <a:t> LED and an integrated high gain photo detector. </a:t>
            </a:r>
          </a:p>
          <a:p>
            <a:r>
              <a:rPr lang="en-US" dirty="0"/>
              <a:t>The detector has a three-state output stage and has a detector threshold with hysteresis. </a:t>
            </a:r>
          </a:p>
          <a:p>
            <a:r>
              <a:rPr lang="en-US" dirty="0"/>
              <a:t>The three-state output eliminates the need for a pullup resistor and allows for direct drive of data busses. </a:t>
            </a:r>
          </a:p>
          <a:p>
            <a:r>
              <a:rPr lang="en-US" dirty="0"/>
              <a:t>The HCPL-2200/2219 are useful for isolating high speed logic interfaces, buffering of input and output lines, and implementing isolated line receivers in high noise environments</a:t>
            </a:r>
            <a:endParaRPr lang="en-CA" dirty="0"/>
          </a:p>
        </p:txBody>
      </p:sp>
    </p:spTree>
    <p:extLst>
      <p:ext uri="{BB962C8B-B14F-4D97-AF65-F5344CB8AC3E}">
        <p14:creationId xmlns:p14="http://schemas.microsoft.com/office/powerpoint/2010/main" val="137331513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0D9E-0115-47E3-A314-036FA444A14A}"/>
              </a:ext>
            </a:extLst>
          </p:cNvPr>
          <p:cNvSpPr>
            <a:spLocks noGrp="1"/>
          </p:cNvSpPr>
          <p:nvPr>
            <p:ph type="title"/>
          </p:nvPr>
        </p:nvSpPr>
        <p:spPr>
          <a:xfrm>
            <a:off x="746760" y="776605"/>
            <a:ext cx="10515600" cy="1325563"/>
          </a:xfrm>
        </p:spPr>
        <p:txBody>
          <a:bodyPr/>
          <a:lstStyle/>
          <a:p>
            <a:r>
              <a:rPr lang="en-US" altLang="zh-CN" dirty="0"/>
              <a:t>HCPL-2200/2219 Optocouplers</a:t>
            </a:r>
            <a:endParaRPr lang="en-CA" dirty="0"/>
          </a:p>
        </p:txBody>
      </p:sp>
      <p:sp>
        <p:nvSpPr>
          <p:cNvPr id="3" name="Content Placeholder 2">
            <a:extLst>
              <a:ext uri="{FF2B5EF4-FFF2-40B4-BE49-F238E27FC236}">
                <a16:creationId xmlns:a16="http://schemas.microsoft.com/office/drawing/2014/main" id="{770ACB70-A3A5-4056-A185-5767F7E75D77}"/>
              </a:ext>
            </a:extLst>
          </p:cNvPr>
          <p:cNvSpPr>
            <a:spLocks noGrp="1"/>
          </p:cNvSpPr>
          <p:nvPr>
            <p:ph idx="1"/>
          </p:nvPr>
        </p:nvSpPr>
        <p:spPr>
          <a:xfrm>
            <a:off x="746760" y="2102168"/>
            <a:ext cx="10260330" cy="4351338"/>
          </a:xfrm>
        </p:spPr>
        <p:txBody>
          <a:bodyPr>
            <a:normAutofit/>
          </a:bodyPr>
          <a:lstStyle/>
          <a:p>
            <a:r>
              <a:rPr lang="en-US" dirty="0"/>
              <a:t>Functional Diagram</a:t>
            </a:r>
          </a:p>
          <a:p>
            <a:endParaRPr lang="en-US" dirty="0"/>
          </a:p>
        </p:txBody>
      </p:sp>
      <p:pic>
        <p:nvPicPr>
          <p:cNvPr id="5" name="Picture 4">
            <a:extLst>
              <a:ext uri="{FF2B5EF4-FFF2-40B4-BE49-F238E27FC236}">
                <a16:creationId xmlns:a16="http://schemas.microsoft.com/office/drawing/2014/main" id="{A810E40F-CA03-45C2-8D98-A5C8842128C7}"/>
              </a:ext>
            </a:extLst>
          </p:cNvPr>
          <p:cNvPicPr>
            <a:picLocks noChangeAspect="1"/>
          </p:cNvPicPr>
          <p:nvPr/>
        </p:nvPicPr>
        <p:blipFill>
          <a:blip r:embed="rId2"/>
          <a:stretch>
            <a:fillRect/>
          </a:stretch>
        </p:blipFill>
        <p:spPr>
          <a:xfrm>
            <a:off x="2294710" y="3038475"/>
            <a:ext cx="5316717" cy="2034970"/>
          </a:xfrm>
          <a:prstGeom prst="rect">
            <a:avLst/>
          </a:prstGeom>
        </p:spPr>
      </p:pic>
    </p:spTree>
    <p:extLst>
      <p:ext uri="{BB962C8B-B14F-4D97-AF65-F5344CB8AC3E}">
        <p14:creationId xmlns:p14="http://schemas.microsoft.com/office/powerpoint/2010/main" val="3637315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Twisted-pair</a:t>
            </a:r>
            <a:endParaRPr lang="zh-CN" altLang="en-US" dirty="0"/>
          </a:p>
        </p:txBody>
      </p:sp>
      <p:sp>
        <p:nvSpPr>
          <p:cNvPr id="3" name="内容占位符 2"/>
          <p:cNvSpPr>
            <a:spLocks noGrp="1"/>
          </p:cNvSpPr>
          <p:nvPr>
            <p:ph idx="1"/>
          </p:nvPr>
        </p:nvSpPr>
        <p:spPr>
          <a:xfrm>
            <a:off x="838200" y="1825624"/>
            <a:ext cx="10515600" cy="5184776"/>
          </a:xfrm>
        </p:spPr>
        <p:txBody>
          <a:bodyPr>
            <a:normAutofit/>
          </a:bodyPr>
          <a:lstStyle/>
          <a:p>
            <a:pPr marL="0" indent="0">
              <a:buNone/>
            </a:pPr>
            <a:r>
              <a:rPr lang="en-US" altLang="zh-CN" b="1" dirty="0"/>
              <a:t>Category 1</a:t>
            </a:r>
            <a:r>
              <a:rPr lang="en-US" altLang="zh-CN" dirty="0"/>
              <a:t>—Used for telephone communications. Not suitable for transmitting data.</a:t>
            </a:r>
          </a:p>
          <a:p>
            <a:pPr marL="0" indent="0">
              <a:buNone/>
            </a:pPr>
            <a:r>
              <a:rPr lang="en-US" altLang="zh-CN" b="1" dirty="0"/>
              <a:t>Category 2</a:t>
            </a:r>
            <a:r>
              <a:rPr lang="en-US" altLang="zh-CN" dirty="0"/>
              <a:t>—Capable of transmitting data at speeds up to 4 megabits per second (Mbps).</a:t>
            </a:r>
          </a:p>
          <a:p>
            <a:pPr marL="0" indent="0">
              <a:buNone/>
            </a:pPr>
            <a:r>
              <a:rPr lang="en-US" altLang="zh-CN" b="1" dirty="0"/>
              <a:t>Category 3</a:t>
            </a:r>
            <a:r>
              <a:rPr lang="en-US" altLang="zh-CN" dirty="0"/>
              <a:t>—Used in 10BASE-T networks. Can transmit data at speeds up to 10 Mbps.</a:t>
            </a:r>
          </a:p>
          <a:p>
            <a:pPr marL="0" indent="0">
              <a:buNone/>
            </a:pPr>
            <a:r>
              <a:rPr lang="en-US" altLang="zh-CN" b="1" dirty="0"/>
              <a:t>Category 4</a:t>
            </a:r>
            <a:r>
              <a:rPr lang="en-US" altLang="zh-CN" dirty="0"/>
              <a:t>—Used in Token Ring networks. Can transmit data at speeds up to 16 Mbps.</a:t>
            </a:r>
          </a:p>
          <a:p>
            <a:pPr marL="0" indent="0">
              <a:buNone/>
            </a:pPr>
            <a:r>
              <a:rPr lang="en-US" altLang="zh-CN" b="1" dirty="0"/>
              <a:t>Category 5</a:t>
            </a:r>
            <a:r>
              <a:rPr lang="en-US" altLang="zh-CN" dirty="0"/>
              <a:t>—Can transmit data at speeds up to 100 Mbps.</a:t>
            </a:r>
          </a:p>
          <a:p>
            <a:pPr marL="0" indent="0">
              <a:buNone/>
            </a:pPr>
            <a:r>
              <a:rPr lang="en-US" altLang="zh-CN" b="1" dirty="0"/>
              <a:t>Category 5e </a:t>
            </a:r>
            <a:r>
              <a:rPr lang="en-US" altLang="zh-CN" dirty="0"/>
              <a:t>—Used in networks running at speeds up to 1000 Mbps (1 gigabit per second [</a:t>
            </a:r>
            <a:r>
              <a:rPr lang="en-US" altLang="zh-CN" dirty="0" err="1"/>
              <a:t>Gbps</a:t>
            </a:r>
            <a:r>
              <a:rPr lang="en-US" altLang="zh-CN" dirty="0"/>
              <a:t>]).</a:t>
            </a:r>
            <a:endParaRPr lang="zh-CN" altLang="en-US" dirty="0"/>
          </a:p>
        </p:txBody>
      </p:sp>
    </p:spTree>
    <p:extLst>
      <p:ext uri="{BB962C8B-B14F-4D97-AF65-F5344CB8AC3E}">
        <p14:creationId xmlns:p14="http://schemas.microsoft.com/office/powerpoint/2010/main" val="347567818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0D9E-0115-47E3-A314-036FA444A14A}"/>
              </a:ext>
            </a:extLst>
          </p:cNvPr>
          <p:cNvSpPr>
            <a:spLocks noGrp="1"/>
          </p:cNvSpPr>
          <p:nvPr>
            <p:ph type="title"/>
          </p:nvPr>
        </p:nvSpPr>
        <p:spPr>
          <a:xfrm>
            <a:off x="746760" y="776605"/>
            <a:ext cx="10515600" cy="1325563"/>
          </a:xfrm>
        </p:spPr>
        <p:txBody>
          <a:bodyPr/>
          <a:lstStyle/>
          <a:p>
            <a:r>
              <a:rPr lang="en-US" altLang="zh-CN" dirty="0"/>
              <a:t>HCPL-2200/2219 Optocouplers</a:t>
            </a:r>
            <a:endParaRPr lang="en-CA" dirty="0"/>
          </a:p>
        </p:txBody>
      </p:sp>
      <p:sp>
        <p:nvSpPr>
          <p:cNvPr id="3" name="Content Placeholder 2">
            <a:extLst>
              <a:ext uri="{FF2B5EF4-FFF2-40B4-BE49-F238E27FC236}">
                <a16:creationId xmlns:a16="http://schemas.microsoft.com/office/drawing/2014/main" id="{770ACB70-A3A5-4056-A185-5767F7E75D77}"/>
              </a:ext>
            </a:extLst>
          </p:cNvPr>
          <p:cNvSpPr>
            <a:spLocks noGrp="1"/>
          </p:cNvSpPr>
          <p:nvPr>
            <p:ph idx="1"/>
          </p:nvPr>
        </p:nvSpPr>
        <p:spPr>
          <a:xfrm>
            <a:off x="746760" y="1968430"/>
            <a:ext cx="10260330" cy="4351338"/>
          </a:xfrm>
        </p:spPr>
        <p:txBody>
          <a:bodyPr>
            <a:normAutofit/>
          </a:bodyPr>
          <a:lstStyle/>
          <a:p>
            <a:r>
              <a:rPr lang="en-US" dirty="0"/>
              <a:t>Applications</a:t>
            </a:r>
          </a:p>
          <a:p>
            <a:r>
              <a:rPr lang="en-US" dirty="0"/>
              <a:t>• Isolation of high speed logic systems</a:t>
            </a:r>
          </a:p>
          <a:p>
            <a:r>
              <a:rPr lang="en-US" dirty="0"/>
              <a:t>• Computer-peripheral interfaces</a:t>
            </a:r>
          </a:p>
          <a:p>
            <a:r>
              <a:rPr lang="en-US" dirty="0"/>
              <a:t>• Microprocessor system interfaces</a:t>
            </a:r>
          </a:p>
          <a:p>
            <a:r>
              <a:rPr lang="en-US" dirty="0"/>
              <a:t>• Ground loop elimination</a:t>
            </a:r>
          </a:p>
          <a:p>
            <a:r>
              <a:rPr lang="en-US" dirty="0"/>
              <a:t>• Pulse transformer replacement</a:t>
            </a:r>
          </a:p>
          <a:p>
            <a:r>
              <a:rPr lang="en-US" dirty="0"/>
              <a:t>• Isolated buss driver</a:t>
            </a:r>
          </a:p>
          <a:p>
            <a:r>
              <a:rPr lang="en-US" dirty="0"/>
              <a:t>• High speed line receiver</a:t>
            </a:r>
          </a:p>
        </p:txBody>
      </p:sp>
    </p:spTree>
    <p:extLst>
      <p:ext uri="{BB962C8B-B14F-4D97-AF65-F5344CB8AC3E}">
        <p14:creationId xmlns:p14="http://schemas.microsoft.com/office/powerpoint/2010/main" val="380411372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0D9E-0115-47E3-A314-036FA444A14A}"/>
              </a:ext>
            </a:extLst>
          </p:cNvPr>
          <p:cNvSpPr>
            <a:spLocks noGrp="1"/>
          </p:cNvSpPr>
          <p:nvPr>
            <p:ph type="title"/>
          </p:nvPr>
        </p:nvSpPr>
        <p:spPr>
          <a:xfrm>
            <a:off x="746760" y="776605"/>
            <a:ext cx="10515600" cy="1325563"/>
          </a:xfrm>
        </p:spPr>
        <p:txBody>
          <a:bodyPr/>
          <a:lstStyle/>
          <a:p>
            <a:r>
              <a:rPr lang="en-US" altLang="zh-CN" dirty="0"/>
              <a:t>Summary</a:t>
            </a:r>
            <a:endParaRPr lang="en-CA" dirty="0"/>
          </a:p>
        </p:txBody>
      </p:sp>
      <p:sp>
        <p:nvSpPr>
          <p:cNvPr id="3" name="Content Placeholder 2">
            <a:extLst>
              <a:ext uri="{FF2B5EF4-FFF2-40B4-BE49-F238E27FC236}">
                <a16:creationId xmlns:a16="http://schemas.microsoft.com/office/drawing/2014/main" id="{770ACB70-A3A5-4056-A185-5767F7E75D77}"/>
              </a:ext>
            </a:extLst>
          </p:cNvPr>
          <p:cNvSpPr>
            <a:spLocks noGrp="1"/>
          </p:cNvSpPr>
          <p:nvPr>
            <p:ph idx="1"/>
          </p:nvPr>
        </p:nvSpPr>
        <p:spPr>
          <a:xfrm>
            <a:off x="874395" y="1856247"/>
            <a:ext cx="10260330" cy="4351338"/>
          </a:xfrm>
        </p:spPr>
        <p:txBody>
          <a:bodyPr>
            <a:normAutofit/>
          </a:bodyPr>
          <a:lstStyle/>
          <a:p>
            <a:pPr algn="just"/>
            <a:r>
              <a:rPr lang="en-US" dirty="0"/>
              <a:t>The IrDA-Data protocol reflects the good and bad features of the environments in which it is typically used. For example, because no opportunity for eavesdropping exists, built-in encryption isn't available; because you can see the device at which you're aiming, you don't need to select the device with which you want to communicate from a pull-down list; device and service addresses are short; collisions between multiple senders are rare; but temporary interruptions of the signal (you set your coffee cup down between the devices, for example) are commonplace. IrDA-Data is designed to thrive in this type of environment. And it does.</a:t>
            </a:r>
          </a:p>
          <a:p>
            <a:endParaRPr lang="en-US" dirty="0"/>
          </a:p>
        </p:txBody>
      </p:sp>
    </p:spTree>
    <p:extLst>
      <p:ext uri="{BB962C8B-B14F-4D97-AF65-F5344CB8AC3E}">
        <p14:creationId xmlns:p14="http://schemas.microsoft.com/office/powerpoint/2010/main" val="423078267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0D9E-0115-47E3-A314-036FA444A14A}"/>
              </a:ext>
            </a:extLst>
          </p:cNvPr>
          <p:cNvSpPr>
            <a:spLocks noGrp="1"/>
          </p:cNvSpPr>
          <p:nvPr>
            <p:ph type="title"/>
          </p:nvPr>
        </p:nvSpPr>
        <p:spPr>
          <a:xfrm>
            <a:off x="746760" y="776605"/>
            <a:ext cx="10515600" cy="1325563"/>
          </a:xfrm>
        </p:spPr>
        <p:txBody>
          <a:bodyPr/>
          <a:lstStyle/>
          <a:p>
            <a:r>
              <a:rPr lang="en-US" altLang="zh-CN" dirty="0"/>
              <a:t>Summary</a:t>
            </a:r>
            <a:endParaRPr lang="en-CA" dirty="0"/>
          </a:p>
        </p:txBody>
      </p:sp>
      <p:sp>
        <p:nvSpPr>
          <p:cNvPr id="3" name="Content Placeholder 2">
            <a:extLst>
              <a:ext uri="{FF2B5EF4-FFF2-40B4-BE49-F238E27FC236}">
                <a16:creationId xmlns:a16="http://schemas.microsoft.com/office/drawing/2014/main" id="{770ACB70-A3A5-4056-A185-5767F7E75D77}"/>
              </a:ext>
            </a:extLst>
          </p:cNvPr>
          <p:cNvSpPr>
            <a:spLocks noGrp="1"/>
          </p:cNvSpPr>
          <p:nvPr>
            <p:ph idx="1"/>
          </p:nvPr>
        </p:nvSpPr>
        <p:spPr>
          <a:xfrm>
            <a:off x="746760" y="1730057"/>
            <a:ext cx="10260330" cy="4351338"/>
          </a:xfrm>
        </p:spPr>
        <p:txBody>
          <a:bodyPr>
            <a:normAutofit/>
          </a:bodyPr>
          <a:lstStyle/>
          <a:p>
            <a:pPr algn="just"/>
            <a:r>
              <a:rPr lang="en-US" dirty="0"/>
              <a:t>Current applications of IrDA-Data include printing documents, connecting to a network, exchanging business cards, and synchronizing the address books on two distinct devices (a PDA and a cell phone, for example). What all of these applications have in common is that the user is actively engaged. It's the user who points one device at another and begins the transfer of information.</a:t>
            </a:r>
          </a:p>
        </p:txBody>
      </p:sp>
    </p:spTree>
    <p:extLst>
      <p:ext uri="{BB962C8B-B14F-4D97-AF65-F5344CB8AC3E}">
        <p14:creationId xmlns:p14="http://schemas.microsoft.com/office/powerpoint/2010/main" val="173304522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107093" y="1871800"/>
            <a:ext cx="11625908" cy="2862400"/>
          </a:xfrm>
          <a:prstGeom prst="rect">
            <a:avLst/>
          </a:prstGeom>
          <a:solidFill>
            <a:srgbClr val="FFFFFF"/>
          </a:solidFill>
          <a:ln>
            <a:noFill/>
          </a:ln>
        </p:spPr>
        <p:txBody>
          <a:bodyPr spcFirstLastPara="1" wrap="square" lIns="121897" tIns="121897" rIns="121897" bIns="121897" anchor="ctr" anchorCtr="0">
            <a:noAutofit/>
          </a:bodyPr>
          <a:lstStyle/>
          <a:p>
            <a:pPr lvl="0"/>
            <a:r>
              <a:rPr lang="en-US" sz="6400" dirty="0"/>
              <a:t>Session – March 8</a:t>
            </a:r>
            <a:endParaRPr sz="6400" dirty="0"/>
          </a:p>
        </p:txBody>
      </p:sp>
      <p:pic>
        <p:nvPicPr>
          <p:cNvPr id="4" name="Picture 3"/>
          <p:cNvPicPr>
            <a:picLocks noChangeAspect="1"/>
          </p:cNvPicPr>
          <p:nvPr/>
        </p:nvPicPr>
        <p:blipFill>
          <a:blip r:embed="rId3"/>
          <a:stretch>
            <a:fillRect/>
          </a:stretch>
        </p:blipFill>
        <p:spPr>
          <a:xfrm>
            <a:off x="459001" y="5638800"/>
            <a:ext cx="1622156" cy="1219200"/>
          </a:xfrm>
          <a:prstGeom prst="rect">
            <a:avLst/>
          </a:prstGeom>
        </p:spPr>
      </p:pic>
    </p:spTree>
    <p:extLst>
      <p:ext uri="{BB962C8B-B14F-4D97-AF65-F5344CB8AC3E}">
        <p14:creationId xmlns:p14="http://schemas.microsoft.com/office/powerpoint/2010/main" val="170359878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107093" y="1871799"/>
            <a:ext cx="11712374" cy="3196911"/>
          </a:xfrm>
          <a:prstGeom prst="rect">
            <a:avLst/>
          </a:prstGeom>
          <a:solidFill>
            <a:srgbClr val="FFFFFF"/>
          </a:solidFill>
          <a:ln>
            <a:noFill/>
          </a:ln>
        </p:spPr>
        <p:txBody>
          <a:bodyPr spcFirstLastPara="1" wrap="square" lIns="121897" tIns="121897" rIns="121897" bIns="121897" anchor="ctr" anchorCtr="0">
            <a:noAutofit/>
          </a:bodyPr>
          <a:lstStyle/>
          <a:p>
            <a:pPr lvl="0"/>
            <a:r>
              <a:rPr lang="en-US" sz="6400" dirty="0"/>
              <a:t> How JTAG works and its purpose in the context of embedded systems</a:t>
            </a:r>
          </a:p>
        </p:txBody>
      </p:sp>
      <p:pic>
        <p:nvPicPr>
          <p:cNvPr id="4" name="Picture 3"/>
          <p:cNvPicPr>
            <a:picLocks noChangeAspect="1"/>
          </p:cNvPicPr>
          <p:nvPr/>
        </p:nvPicPr>
        <p:blipFill>
          <a:blip r:embed="rId3"/>
          <a:stretch>
            <a:fillRect/>
          </a:stretch>
        </p:blipFill>
        <p:spPr>
          <a:xfrm>
            <a:off x="459001" y="5638800"/>
            <a:ext cx="1622156" cy="1219200"/>
          </a:xfrm>
          <a:prstGeom prst="rect">
            <a:avLst/>
          </a:prstGeom>
        </p:spPr>
      </p:pic>
    </p:spTree>
    <p:extLst>
      <p:ext uri="{BB962C8B-B14F-4D97-AF65-F5344CB8AC3E}">
        <p14:creationId xmlns:p14="http://schemas.microsoft.com/office/powerpoint/2010/main" val="22894025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35000" y="479778"/>
            <a:ext cx="10515600" cy="1325563"/>
          </a:xfrm>
        </p:spPr>
        <p:txBody>
          <a:bodyPr/>
          <a:lstStyle/>
          <a:p>
            <a:r>
              <a:rPr lang="en-US" altLang="zh-CN" dirty="0"/>
              <a:t>Attention</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635000" y="1475670"/>
            <a:ext cx="11071578" cy="4902552"/>
          </a:xfrm>
        </p:spPr>
        <p:txBody>
          <a:bodyPr>
            <a:normAutofit/>
          </a:bodyPr>
          <a:lstStyle/>
          <a:p>
            <a:endParaRPr lang="en-US" dirty="0"/>
          </a:p>
          <a:p>
            <a:pPr algn="just"/>
            <a:r>
              <a:rPr lang="en-US" dirty="0"/>
              <a:t>No lab for this module!</a:t>
            </a:r>
          </a:p>
          <a:p>
            <a:endParaRPr lang="en-CA" dirty="0"/>
          </a:p>
        </p:txBody>
      </p:sp>
    </p:spTree>
    <p:extLst>
      <p:ext uri="{BB962C8B-B14F-4D97-AF65-F5344CB8AC3E}">
        <p14:creationId xmlns:p14="http://schemas.microsoft.com/office/powerpoint/2010/main" val="342395646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35000" y="479778"/>
            <a:ext cx="10515600" cy="1325563"/>
          </a:xfrm>
        </p:spPr>
        <p:txBody>
          <a:bodyPr/>
          <a:lstStyle/>
          <a:p>
            <a:r>
              <a:rPr lang="en-US" altLang="zh-CN" dirty="0"/>
              <a:t>Introduction</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635000" y="1475670"/>
            <a:ext cx="11071578" cy="4902552"/>
          </a:xfrm>
        </p:spPr>
        <p:txBody>
          <a:bodyPr>
            <a:normAutofit/>
          </a:bodyPr>
          <a:lstStyle/>
          <a:p>
            <a:endParaRPr lang="en-US" dirty="0"/>
          </a:p>
          <a:p>
            <a:pPr algn="just"/>
            <a:r>
              <a:rPr lang="en-US" dirty="0"/>
              <a:t>A bed of nails tester is a traditional electronic test fixture which has numerous pins inserted into holes in an epoxy phenolic glass cloth laminated sheet (G-10) which are aligned using tooling pins to make contact with test points on a printed circuit board and are also connected to a measuring unit by wires. Named by analogy with a real-world bed of nails, these devices contain an array of small, spring-loaded pogo pins; each pogo pin makes contact with one node in the circuitry of the DUT (device under test). By pressing the DUT down against the bed of nails, reliable contact can be quickly and simultaneously made with hundreds or even thousands of individual test points within the circuitry of the DUT. </a:t>
            </a:r>
          </a:p>
          <a:p>
            <a:endParaRPr lang="en-CA" dirty="0"/>
          </a:p>
        </p:txBody>
      </p:sp>
    </p:spTree>
    <p:extLst>
      <p:ext uri="{BB962C8B-B14F-4D97-AF65-F5344CB8AC3E}">
        <p14:creationId xmlns:p14="http://schemas.microsoft.com/office/powerpoint/2010/main" val="243015817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35000" y="479778"/>
            <a:ext cx="10515600" cy="1325563"/>
          </a:xfrm>
        </p:spPr>
        <p:txBody>
          <a:bodyPr/>
          <a:lstStyle/>
          <a:p>
            <a:r>
              <a:rPr lang="en-US" altLang="zh-CN" dirty="0"/>
              <a:t>Introduction</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560211" y="1701448"/>
            <a:ext cx="11071578" cy="4902552"/>
          </a:xfrm>
        </p:spPr>
        <p:txBody>
          <a:bodyPr>
            <a:normAutofit/>
          </a:bodyPr>
          <a:lstStyle/>
          <a:p>
            <a:r>
              <a:rPr lang="en-US" dirty="0"/>
              <a:t>The hold-down force may be provided manually or by means of a vacuum or a mechanical presser, thus pulling the DUT downwards onto the nails.</a:t>
            </a:r>
          </a:p>
          <a:p>
            <a:endParaRPr lang="en-US" dirty="0"/>
          </a:p>
          <a:p>
            <a:r>
              <a:rPr lang="en-US" dirty="0"/>
              <a:t>Devices that have been tested on a bed of nails tester may show evidence of this after the process: small dimples (from the sharp tips of the Pogo pins) can often be seen on many of the soldered connections of the PCB.</a:t>
            </a:r>
            <a:r>
              <a:rPr lang="en-CA" dirty="0"/>
              <a:t>.</a:t>
            </a:r>
          </a:p>
        </p:txBody>
      </p:sp>
    </p:spTree>
    <p:extLst>
      <p:ext uri="{BB962C8B-B14F-4D97-AF65-F5344CB8AC3E}">
        <p14:creationId xmlns:p14="http://schemas.microsoft.com/office/powerpoint/2010/main" val="349881965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1658471" y="2291644"/>
            <a:ext cx="6729173" cy="4555150"/>
          </a:xfrm>
          <a:prstGeom prst="rect">
            <a:avLst/>
          </a:prstGeom>
        </p:spPr>
      </p:pic>
      <p:sp>
        <p:nvSpPr>
          <p:cNvPr id="3" name="TextBox 2"/>
          <p:cNvSpPr txBox="1"/>
          <p:nvPr/>
        </p:nvSpPr>
        <p:spPr>
          <a:xfrm>
            <a:off x="2321278" y="2056403"/>
            <a:ext cx="5690660" cy="820738"/>
          </a:xfrm>
          <a:prstGeom prst="rect">
            <a:avLst/>
          </a:prstGeom>
          <a:noFill/>
        </p:spPr>
        <p:txBody>
          <a:bodyPr vert="horz" wrap="none" lIns="0" tIns="0" rIns="0" bIns="0" rtlCol="0">
            <a:spAutoFit/>
          </a:bodyPr>
          <a:lstStyle/>
          <a:p>
            <a:pPr>
              <a:lnSpc>
                <a:spcPts val="3247"/>
              </a:lnSpc>
            </a:pPr>
            <a:r>
              <a:rPr lang="en-CA" sz="2833" b="1" dirty="0">
                <a:solidFill>
                  <a:srgbClr val="3B3A39"/>
                </a:solidFill>
                <a:latin typeface="Arial Bold"/>
                <a:cs typeface="Arial Bold"/>
              </a:rPr>
              <a:t>INCREASED PROBLEM OF TEST</a:t>
            </a:r>
          </a:p>
          <a:p>
            <a:pPr>
              <a:lnSpc>
                <a:spcPts val="3247"/>
              </a:lnSpc>
            </a:pPr>
            <a:endParaRPr lang="en-CA" sz="2824" dirty="0">
              <a:solidFill>
                <a:srgbClr val="000000"/>
              </a:solidFill>
            </a:endParaRPr>
          </a:p>
        </p:txBody>
      </p:sp>
      <p:sp>
        <p:nvSpPr>
          <p:cNvPr id="4" name="Title 1">
            <a:extLst>
              <a:ext uri="{FF2B5EF4-FFF2-40B4-BE49-F238E27FC236}">
                <a16:creationId xmlns:a16="http://schemas.microsoft.com/office/drawing/2014/main" id="{0B4FCC6F-3587-4845-9B7D-4A2CBC57B951}"/>
              </a:ext>
            </a:extLst>
          </p:cNvPr>
          <p:cNvSpPr txBox="1">
            <a:spLocks/>
          </p:cNvSpPr>
          <p:nvPr/>
        </p:nvSpPr>
        <p:spPr>
          <a:xfrm>
            <a:off x="589845" y="73084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Introduction</a:t>
            </a:r>
            <a:endParaRPr lang="en-CA"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1658472" y="2144888"/>
            <a:ext cx="6266328" cy="4701905"/>
          </a:xfrm>
          <a:prstGeom prst="rect">
            <a:avLst/>
          </a:prstGeom>
        </p:spPr>
      </p:pic>
      <p:sp>
        <p:nvSpPr>
          <p:cNvPr id="3" name="TextBox 2"/>
          <p:cNvSpPr txBox="1"/>
          <p:nvPr/>
        </p:nvSpPr>
        <p:spPr>
          <a:xfrm>
            <a:off x="3187831" y="1977631"/>
            <a:ext cx="3207609" cy="820738"/>
          </a:xfrm>
          <a:prstGeom prst="rect">
            <a:avLst/>
          </a:prstGeom>
          <a:noFill/>
        </p:spPr>
        <p:txBody>
          <a:bodyPr vert="horz" wrap="none" lIns="0" tIns="0" rIns="0" bIns="0" rtlCol="0">
            <a:spAutoFit/>
          </a:bodyPr>
          <a:lstStyle/>
          <a:p>
            <a:pPr>
              <a:lnSpc>
                <a:spcPts val="3247"/>
              </a:lnSpc>
            </a:pPr>
            <a:r>
              <a:rPr lang="en-CA" sz="2833" b="1" dirty="0">
                <a:solidFill>
                  <a:srgbClr val="3B3A39"/>
                </a:solidFill>
                <a:latin typeface="Arial Bold"/>
                <a:cs typeface="Arial Bold"/>
              </a:rPr>
              <a:t>Circuit Complexity</a:t>
            </a:r>
          </a:p>
          <a:p>
            <a:pPr>
              <a:lnSpc>
                <a:spcPts val="3247"/>
              </a:lnSpc>
            </a:pPr>
            <a:endParaRPr lang="en-CA" sz="2824" dirty="0">
              <a:solidFill>
                <a:srgbClr val="000000"/>
              </a:solidFill>
            </a:endParaRPr>
          </a:p>
        </p:txBody>
      </p:sp>
      <p:sp>
        <p:nvSpPr>
          <p:cNvPr id="4" name="Title 1">
            <a:extLst>
              <a:ext uri="{FF2B5EF4-FFF2-40B4-BE49-F238E27FC236}">
                <a16:creationId xmlns:a16="http://schemas.microsoft.com/office/drawing/2014/main" id="{99F35DB9-6E25-409A-8346-9DD1F3F9304C}"/>
              </a:ext>
            </a:extLst>
          </p:cNvPr>
          <p:cNvSpPr txBox="1">
            <a:spLocks/>
          </p:cNvSpPr>
          <p:nvPr/>
        </p:nvSpPr>
        <p:spPr>
          <a:xfrm>
            <a:off x="589845" y="73569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Introduction</a:t>
            </a:r>
            <a:endParaRPr lang="en-CA"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Optical fiber</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en-US" altLang="zh-CN" dirty="0"/>
                  <a:t>A dielectric waveguide that transports light signals from one place to another.</a:t>
                </a:r>
              </a:p>
              <a:p>
                <a:endParaRPr lang="en-US" altLang="zh-CN" dirty="0"/>
              </a:p>
              <a:p>
                <a:pPr marL="0" indent="0">
                  <a:buNone/>
                </a:pPr>
                <a:r>
                  <a:rPr lang="en-US" altLang="zh-CN" dirty="0"/>
                  <a:t>Unique advantage:</a:t>
                </a:r>
              </a:p>
              <a:p>
                <a:pPr marL="0" indent="0">
                  <a:buNone/>
                </a:pPr>
                <a:r>
                  <a:rPr lang="en-US" altLang="zh-CN" b="1" dirty="0"/>
                  <a:t>Potential bandwidth</a:t>
                </a:r>
                <a:r>
                  <a:rPr lang="en-US" altLang="zh-CN" dirty="0"/>
                  <a:t>: the optical carrier frequency around 2*</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14</m:t>
                        </m:r>
                      </m:sup>
                    </m:sSup>
                  </m:oMath>
                </a14:m>
                <a:r>
                  <a:rPr lang="en-US" altLang="zh-CN" dirty="0"/>
                  <a:t>Hz, and bandwidth is roughly around to 10% pf carrier frequency, so theoretical bandwidth of optical fiber is 2*</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13</m:t>
                        </m:r>
                      </m:sup>
                    </m:sSup>
                  </m:oMath>
                </a14:m>
                <a:r>
                  <a:rPr lang="en-US" altLang="zh-CN" dirty="0"/>
                  <a:t>Hz.</a:t>
                </a:r>
              </a:p>
              <a:p>
                <a:pPr marL="0" indent="0">
                  <a:buNone/>
                </a:pPr>
                <a:r>
                  <a:rPr lang="en-US" altLang="zh-CN" dirty="0"/>
                  <a:t>Low frequency loss. (0.2dB/km)</a:t>
                </a:r>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217"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070170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612422" y="1747356"/>
            <a:ext cx="7135574" cy="5955852"/>
          </a:xfrm>
          <a:prstGeom prst="rect">
            <a:avLst/>
          </a:prstGeom>
        </p:spPr>
      </p:pic>
      <p:sp>
        <p:nvSpPr>
          <p:cNvPr id="3" name="TextBox 2"/>
          <p:cNvSpPr txBox="1"/>
          <p:nvPr/>
        </p:nvSpPr>
        <p:spPr>
          <a:xfrm>
            <a:off x="2223145" y="2446955"/>
            <a:ext cx="3872855" cy="820738"/>
          </a:xfrm>
          <a:prstGeom prst="rect">
            <a:avLst/>
          </a:prstGeom>
          <a:noFill/>
        </p:spPr>
        <p:txBody>
          <a:bodyPr vert="horz" wrap="none" lIns="0" tIns="0" rIns="0" bIns="0" rtlCol="0">
            <a:spAutoFit/>
          </a:bodyPr>
          <a:lstStyle/>
          <a:p>
            <a:pPr>
              <a:lnSpc>
                <a:spcPts val="3247"/>
              </a:lnSpc>
            </a:pPr>
            <a:r>
              <a:rPr lang="en-CA" sz="2833" b="1" dirty="0">
                <a:solidFill>
                  <a:srgbClr val="3B3A39"/>
                </a:solidFill>
                <a:latin typeface="Arial Bold"/>
                <a:cs typeface="Arial Bold"/>
              </a:rPr>
              <a:t>DEVELOPMENT COST</a:t>
            </a:r>
          </a:p>
          <a:p>
            <a:pPr>
              <a:lnSpc>
                <a:spcPts val="3247"/>
              </a:lnSpc>
            </a:pPr>
            <a:endParaRPr lang="en-CA" sz="2824" dirty="0">
              <a:solidFill>
                <a:srgbClr val="000000"/>
              </a:solidFill>
            </a:endParaRPr>
          </a:p>
        </p:txBody>
      </p:sp>
      <p:sp>
        <p:nvSpPr>
          <p:cNvPr id="4" name="Title 1">
            <a:extLst>
              <a:ext uri="{FF2B5EF4-FFF2-40B4-BE49-F238E27FC236}">
                <a16:creationId xmlns:a16="http://schemas.microsoft.com/office/drawing/2014/main" id="{32D4006B-FDE1-4D54-8C92-83197AE85617}"/>
              </a:ext>
            </a:extLst>
          </p:cNvPr>
          <p:cNvSpPr txBox="1">
            <a:spLocks/>
          </p:cNvSpPr>
          <p:nvPr/>
        </p:nvSpPr>
        <p:spPr>
          <a:xfrm>
            <a:off x="612422" y="80715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Introduction</a:t>
            </a:r>
            <a:endParaRPr lang="en-CA" dirty="0"/>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p:cNvSpPr txBox="1"/>
          <p:nvPr/>
        </p:nvSpPr>
        <p:spPr>
          <a:xfrm>
            <a:off x="1161761" y="2086446"/>
            <a:ext cx="6687408" cy="820738"/>
          </a:xfrm>
          <a:prstGeom prst="rect">
            <a:avLst/>
          </a:prstGeom>
          <a:noFill/>
        </p:spPr>
        <p:txBody>
          <a:bodyPr vert="horz" wrap="none" lIns="0" tIns="0" rIns="0" bIns="0" rtlCol="0">
            <a:spAutoFit/>
          </a:bodyPr>
          <a:lstStyle/>
          <a:p>
            <a:pPr>
              <a:lnSpc>
                <a:spcPts val="3247"/>
              </a:lnSpc>
            </a:pPr>
            <a:r>
              <a:rPr lang="en-CA" sz="2833" b="1" dirty="0">
                <a:solidFill>
                  <a:srgbClr val="3B3A39"/>
                </a:solidFill>
                <a:latin typeface="Arial Bold"/>
                <a:cs typeface="Arial Bold"/>
              </a:rPr>
              <a:t>JTAG (1149.1 STANDARD</a:t>
            </a:r>
            <a:r>
              <a:rPr lang="en-CA" sz="2824" dirty="0">
                <a:solidFill>
                  <a:srgbClr val="3B3A39"/>
                </a:solidFill>
                <a:latin typeface="Arial"/>
                <a:cs typeface="Arial"/>
              </a:rPr>
              <a:t>) as a Solution</a:t>
            </a:r>
          </a:p>
          <a:p>
            <a:pPr>
              <a:lnSpc>
                <a:spcPts val="3247"/>
              </a:lnSpc>
            </a:pPr>
            <a:endParaRPr lang="en-CA" sz="2824" dirty="0">
              <a:solidFill>
                <a:srgbClr val="000000"/>
              </a:solidFill>
            </a:endParaRPr>
          </a:p>
        </p:txBody>
      </p:sp>
      <p:sp>
        <p:nvSpPr>
          <p:cNvPr id="3" name="TextBox 3"/>
          <p:cNvSpPr txBox="1"/>
          <p:nvPr/>
        </p:nvSpPr>
        <p:spPr>
          <a:xfrm>
            <a:off x="1174203" y="2854693"/>
            <a:ext cx="6680931" cy="1321965"/>
          </a:xfrm>
          <a:prstGeom prst="rect">
            <a:avLst/>
          </a:prstGeom>
          <a:noFill/>
        </p:spPr>
        <p:txBody>
          <a:bodyPr vert="horz" wrap="none" lIns="0" tIns="0" rIns="0" bIns="0" rtlCol="0">
            <a:spAutoFit/>
          </a:bodyPr>
          <a:lstStyle/>
          <a:p>
            <a:pPr indent="4">
              <a:lnSpc>
                <a:spcPts val="2559"/>
              </a:lnSpc>
            </a:pPr>
            <a:r>
              <a:rPr lang="en-CA" sz="2800" dirty="0">
                <a:solidFill>
                  <a:srgbClr val="544846"/>
                </a:solidFill>
                <a:cs typeface="Arial"/>
              </a:rPr>
              <a:t>IEEE 1149.1, a standard 4 wire serial protocol</a:t>
            </a:r>
            <a:br>
              <a:rPr lang="en-CA" sz="2800" dirty="0">
                <a:solidFill>
                  <a:srgbClr val="000000"/>
                </a:solidFill>
              </a:rPr>
            </a:br>
            <a:r>
              <a:rPr lang="en-CA" sz="2800" dirty="0">
                <a:solidFill>
                  <a:srgbClr val="544846"/>
                </a:solidFill>
                <a:cs typeface="Arial"/>
              </a:rPr>
              <a:t>that established the details of access to</a:t>
            </a:r>
            <a:br>
              <a:rPr lang="en-CA" sz="2800" dirty="0">
                <a:solidFill>
                  <a:srgbClr val="000000"/>
                </a:solidFill>
              </a:rPr>
            </a:br>
            <a:r>
              <a:rPr lang="en-CA" sz="2800" dirty="0">
                <a:solidFill>
                  <a:srgbClr val="544846"/>
                </a:solidFill>
                <a:cs typeface="Arial"/>
              </a:rPr>
              <a:t>any chip with a JTAG port .</a:t>
            </a:r>
          </a:p>
          <a:p>
            <a:pPr>
              <a:lnSpc>
                <a:spcPts val="2559"/>
              </a:lnSpc>
            </a:pPr>
            <a:endParaRPr lang="en-CA" sz="2115" dirty="0">
              <a:solidFill>
                <a:srgbClr val="000000"/>
              </a:solidFill>
            </a:endParaRPr>
          </a:p>
        </p:txBody>
      </p:sp>
      <p:sp>
        <p:nvSpPr>
          <p:cNvPr id="4" name="TextBox 4"/>
          <p:cNvSpPr txBox="1"/>
          <p:nvPr/>
        </p:nvSpPr>
        <p:spPr>
          <a:xfrm>
            <a:off x="1342383" y="4128370"/>
            <a:ext cx="8049973" cy="1642886"/>
          </a:xfrm>
          <a:prstGeom prst="rect">
            <a:avLst/>
          </a:prstGeom>
          <a:noFill/>
        </p:spPr>
        <p:txBody>
          <a:bodyPr vert="horz" wrap="square" lIns="0" tIns="0" rIns="0" bIns="0" rtlCol="0">
            <a:spAutoFit/>
          </a:bodyPr>
          <a:lstStyle/>
          <a:p>
            <a:pPr marL="457200" indent="-457200">
              <a:lnSpc>
                <a:spcPts val="2559"/>
              </a:lnSpc>
              <a:buFont typeface="Arial" panose="020B0604020202020204" pitchFamily="34" charset="0"/>
              <a:buChar char="•"/>
            </a:pPr>
            <a:r>
              <a:rPr lang="en-CA" sz="2800" dirty="0">
                <a:solidFill>
                  <a:srgbClr val="544846"/>
                </a:solidFill>
                <a:latin typeface="Arial"/>
                <a:cs typeface="Arial"/>
              </a:rPr>
              <a:t>    </a:t>
            </a:r>
            <a:r>
              <a:rPr lang="en-CA" sz="2800" dirty="0">
                <a:solidFill>
                  <a:srgbClr val="544846"/>
                </a:solidFill>
                <a:cs typeface="Arial"/>
              </a:rPr>
              <a:t>Boundary scan testing of Integrated    </a:t>
            </a:r>
          </a:p>
          <a:p>
            <a:pPr>
              <a:lnSpc>
                <a:spcPts val="2559"/>
              </a:lnSpc>
            </a:pPr>
            <a:r>
              <a:rPr lang="en-CA" sz="2800" dirty="0">
                <a:solidFill>
                  <a:srgbClr val="544846"/>
                </a:solidFill>
                <a:cs typeface="Arial"/>
              </a:rPr>
              <a:t>          Circuits(IC’s) and boards</a:t>
            </a:r>
          </a:p>
          <a:p>
            <a:pPr>
              <a:lnSpc>
                <a:spcPts val="2559"/>
              </a:lnSpc>
            </a:pPr>
            <a:endParaRPr lang="en-CA" sz="2800" dirty="0">
              <a:solidFill>
                <a:srgbClr val="544846"/>
              </a:solidFill>
              <a:cs typeface="Arial"/>
            </a:endParaRPr>
          </a:p>
          <a:p>
            <a:pPr marL="457200" indent="-457200">
              <a:lnSpc>
                <a:spcPts val="2559"/>
              </a:lnSpc>
              <a:buFont typeface="Arial" panose="020B0604020202020204" pitchFamily="34" charset="0"/>
              <a:buChar char="•"/>
            </a:pPr>
            <a:r>
              <a:rPr lang="en-CA" sz="2800" dirty="0">
                <a:solidFill>
                  <a:srgbClr val="544846"/>
                </a:solidFill>
                <a:cs typeface="Arial"/>
              </a:rPr>
              <a:t>    Debug Embedded devices</a:t>
            </a:r>
          </a:p>
          <a:p>
            <a:pPr>
              <a:lnSpc>
                <a:spcPts val="2559"/>
              </a:lnSpc>
            </a:pPr>
            <a:endParaRPr lang="en-CA" sz="1747" dirty="0">
              <a:solidFill>
                <a:srgbClr val="000000"/>
              </a:solidFill>
            </a:endParaRPr>
          </a:p>
        </p:txBody>
      </p:sp>
      <p:sp>
        <p:nvSpPr>
          <p:cNvPr id="5" name="TextBox 5"/>
          <p:cNvSpPr txBox="1"/>
          <p:nvPr/>
        </p:nvSpPr>
        <p:spPr>
          <a:xfrm>
            <a:off x="1342383" y="5874092"/>
            <a:ext cx="5056128" cy="512961"/>
          </a:xfrm>
          <a:prstGeom prst="rect">
            <a:avLst/>
          </a:prstGeom>
          <a:noFill/>
        </p:spPr>
        <p:txBody>
          <a:bodyPr vert="horz" wrap="none" lIns="0" tIns="0" rIns="0" bIns="0" rtlCol="0">
            <a:spAutoFit/>
          </a:bodyPr>
          <a:lstStyle/>
          <a:p>
            <a:pPr marL="285750" indent="-285750">
              <a:lnSpc>
                <a:spcPts val="2030"/>
              </a:lnSpc>
              <a:buFont typeface="Arial" panose="020B0604020202020204" pitchFamily="34" charset="0"/>
              <a:buChar char="•"/>
            </a:pPr>
            <a:r>
              <a:rPr lang="en-CA" sz="2800" dirty="0">
                <a:solidFill>
                  <a:srgbClr val="544846"/>
                </a:solidFill>
                <a:latin typeface="Arial"/>
                <a:cs typeface="Arial"/>
              </a:rPr>
              <a:t>     </a:t>
            </a:r>
            <a:r>
              <a:rPr lang="en-CA" sz="2800" dirty="0">
                <a:solidFill>
                  <a:srgbClr val="544846"/>
                </a:solidFill>
                <a:cs typeface="Arial"/>
              </a:rPr>
              <a:t>System level debug capability</a:t>
            </a:r>
          </a:p>
          <a:p>
            <a:pPr>
              <a:lnSpc>
                <a:spcPts val="2030"/>
              </a:lnSpc>
            </a:pPr>
            <a:endParaRPr lang="en-CA" sz="1751" dirty="0">
              <a:solidFill>
                <a:srgbClr val="000000"/>
              </a:solidFill>
            </a:endParaRPr>
          </a:p>
        </p:txBody>
      </p:sp>
      <p:sp>
        <p:nvSpPr>
          <p:cNvPr id="7" name="Title 1">
            <a:extLst>
              <a:ext uri="{FF2B5EF4-FFF2-40B4-BE49-F238E27FC236}">
                <a16:creationId xmlns:a16="http://schemas.microsoft.com/office/drawing/2014/main" id="{E4EBC467-C221-483E-86C2-B60FD4AF737A}"/>
              </a:ext>
            </a:extLst>
          </p:cNvPr>
          <p:cNvSpPr txBox="1">
            <a:spLocks/>
          </p:cNvSpPr>
          <p:nvPr/>
        </p:nvSpPr>
        <p:spPr>
          <a:xfrm>
            <a:off x="1075267" y="11053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Introduction</a:t>
            </a:r>
            <a:endParaRPr lang="en-CA"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838200" y="500062"/>
            <a:ext cx="10515600" cy="1325563"/>
          </a:xfrm>
        </p:spPr>
        <p:txBody>
          <a:bodyPr/>
          <a:lstStyle/>
          <a:p>
            <a:r>
              <a:rPr lang="en-US" altLang="zh-CN" dirty="0"/>
              <a:t>JTAG</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p:txBody>
          <a:bodyPr/>
          <a:lstStyle/>
          <a:p>
            <a:r>
              <a:rPr lang="en-CA" dirty="0"/>
              <a:t>JATG (Joint Test Action Group) is an industry standard for verifying designs and testing printed circuit boards after manufacture.</a:t>
            </a:r>
          </a:p>
          <a:p>
            <a:endParaRPr lang="en-CA" dirty="0"/>
          </a:p>
          <a:p>
            <a:r>
              <a:rPr lang="en-CA" dirty="0"/>
              <a:t>JTAG was originally used to Test the chips. The basic principle of JTAG is to define a TAP (Test Access Port) inside the device to Test the internal nodes through the special JTAG Test tool. JTAG testing allows multiple devices to be connected in series through the JTAG interface to form a JTAG chain, which enables separate testing of each device. Today, JTAG interface is often used to implement ISP (in-system Programmer), programming FLASH and other devices.</a:t>
            </a:r>
          </a:p>
        </p:txBody>
      </p:sp>
    </p:spTree>
    <p:extLst>
      <p:ext uri="{BB962C8B-B14F-4D97-AF65-F5344CB8AC3E}">
        <p14:creationId xmlns:p14="http://schemas.microsoft.com/office/powerpoint/2010/main" val="67894094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
          <p:cNvSpPr txBox="1"/>
          <p:nvPr/>
        </p:nvSpPr>
        <p:spPr>
          <a:xfrm>
            <a:off x="3552265" y="1370649"/>
            <a:ext cx="3677482" cy="820738"/>
          </a:xfrm>
          <a:prstGeom prst="rect">
            <a:avLst/>
          </a:prstGeom>
          <a:noFill/>
        </p:spPr>
        <p:txBody>
          <a:bodyPr vert="horz" wrap="none" lIns="0" tIns="0" rIns="0" bIns="0" rtlCol="0">
            <a:spAutoFit/>
          </a:bodyPr>
          <a:lstStyle/>
          <a:p>
            <a:pPr>
              <a:lnSpc>
                <a:spcPts val="3247"/>
              </a:lnSpc>
            </a:pPr>
            <a:r>
              <a:rPr lang="en-CA" sz="2833" b="1" dirty="0">
                <a:solidFill>
                  <a:srgbClr val="3B3A39"/>
                </a:solidFill>
                <a:cs typeface="Arial Bold"/>
              </a:rPr>
              <a:t>What can it be used for?</a:t>
            </a:r>
          </a:p>
          <a:p>
            <a:pPr>
              <a:lnSpc>
                <a:spcPts val="3247"/>
              </a:lnSpc>
            </a:pPr>
            <a:endParaRPr lang="en-CA" sz="2824" dirty="0">
              <a:solidFill>
                <a:srgbClr val="000000"/>
              </a:solidFill>
            </a:endParaRPr>
          </a:p>
        </p:txBody>
      </p:sp>
      <p:sp>
        <p:nvSpPr>
          <p:cNvPr id="3" name="TextBox 3"/>
          <p:cNvSpPr txBox="1"/>
          <p:nvPr/>
        </p:nvSpPr>
        <p:spPr>
          <a:xfrm>
            <a:off x="1658471" y="2332562"/>
            <a:ext cx="9272347" cy="512961"/>
          </a:xfrm>
          <a:prstGeom prst="rect">
            <a:avLst/>
          </a:prstGeom>
          <a:noFill/>
        </p:spPr>
        <p:txBody>
          <a:bodyPr vert="horz" wrap="none" lIns="0" tIns="0" rIns="0" bIns="0" rtlCol="0">
            <a:spAutoFit/>
          </a:bodyPr>
          <a:lstStyle/>
          <a:p>
            <a:pPr>
              <a:lnSpc>
                <a:spcPts val="2030"/>
              </a:lnSpc>
            </a:pPr>
            <a:r>
              <a:rPr lang="en-CA" sz="2800" dirty="0">
                <a:solidFill>
                  <a:srgbClr val="544846"/>
                </a:solidFill>
                <a:cs typeface="Arial"/>
              </a:rPr>
              <a:t>The standard defines instructions that can be used to  perform :</a:t>
            </a:r>
          </a:p>
          <a:p>
            <a:pPr>
              <a:lnSpc>
                <a:spcPts val="2030"/>
              </a:lnSpc>
            </a:pPr>
            <a:endParaRPr lang="en-CA" sz="1766" dirty="0">
              <a:solidFill>
                <a:srgbClr val="000000"/>
              </a:solidFill>
            </a:endParaRPr>
          </a:p>
        </p:txBody>
      </p:sp>
      <p:sp>
        <p:nvSpPr>
          <p:cNvPr id="4" name="TextBox 4"/>
          <p:cNvSpPr txBox="1"/>
          <p:nvPr/>
        </p:nvSpPr>
        <p:spPr>
          <a:xfrm>
            <a:off x="2969559" y="2991971"/>
            <a:ext cx="94578" cy="359073"/>
          </a:xfrm>
          <a:prstGeom prst="rect">
            <a:avLst/>
          </a:prstGeom>
          <a:noFill/>
        </p:spPr>
        <p:txBody>
          <a:bodyPr vert="horz" wrap="none" lIns="0" tIns="0" rIns="0" bIns="0" rtlCol="0">
            <a:spAutoFit/>
          </a:bodyPr>
          <a:lstStyle/>
          <a:p>
            <a:pPr>
              <a:lnSpc>
                <a:spcPts val="1412"/>
              </a:lnSpc>
            </a:pPr>
            <a:r>
              <a:rPr lang="en-CA" sz="1237">
                <a:solidFill>
                  <a:srgbClr val="D49E20"/>
                </a:solidFill>
                <a:latin typeface="Courier New"/>
                <a:cs typeface="Courier New"/>
              </a:rPr>
              <a:t>n</a:t>
            </a:r>
          </a:p>
          <a:p>
            <a:pPr>
              <a:lnSpc>
                <a:spcPts val="1421"/>
              </a:lnSpc>
            </a:pPr>
            <a:endParaRPr lang="en-CA" sz="1237">
              <a:solidFill>
                <a:srgbClr val="000000"/>
              </a:solidFill>
            </a:endParaRPr>
          </a:p>
        </p:txBody>
      </p:sp>
      <p:sp>
        <p:nvSpPr>
          <p:cNvPr id="5" name="TextBox 5"/>
          <p:cNvSpPr txBox="1"/>
          <p:nvPr/>
        </p:nvSpPr>
        <p:spPr>
          <a:xfrm>
            <a:off x="2969559" y="3316942"/>
            <a:ext cx="94578" cy="359073"/>
          </a:xfrm>
          <a:prstGeom prst="rect">
            <a:avLst/>
          </a:prstGeom>
          <a:noFill/>
        </p:spPr>
        <p:txBody>
          <a:bodyPr vert="horz" wrap="none" lIns="0" tIns="0" rIns="0" bIns="0" rtlCol="0">
            <a:spAutoFit/>
          </a:bodyPr>
          <a:lstStyle/>
          <a:p>
            <a:pPr>
              <a:lnSpc>
                <a:spcPts val="1412"/>
              </a:lnSpc>
            </a:pPr>
            <a:r>
              <a:rPr lang="en-CA" sz="1237">
                <a:solidFill>
                  <a:srgbClr val="D49E20"/>
                </a:solidFill>
                <a:latin typeface="Courier New"/>
                <a:cs typeface="Courier New"/>
              </a:rPr>
              <a:t>n</a:t>
            </a:r>
          </a:p>
          <a:p>
            <a:pPr>
              <a:lnSpc>
                <a:spcPts val="1421"/>
              </a:lnSpc>
            </a:pPr>
            <a:endParaRPr lang="en-CA" sz="1237">
              <a:solidFill>
                <a:srgbClr val="000000"/>
              </a:solidFill>
            </a:endParaRPr>
          </a:p>
        </p:txBody>
      </p:sp>
      <p:sp>
        <p:nvSpPr>
          <p:cNvPr id="6" name="TextBox 6"/>
          <p:cNvSpPr txBox="1"/>
          <p:nvPr/>
        </p:nvSpPr>
        <p:spPr>
          <a:xfrm>
            <a:off x="2969559" y="3641912"/>
            <a:ext cx="94578" cy="359073"/>
          </a:xfrm>
          <a:prstGeom prst="rect">
            <a:avLst/>
          </a:prstGeom>
          <a:noFill/>
        </p:spPr>
        <p:txBody>
          <a:bodyPr vert="horz" wrap="none" lIns="0" tIns="0" rIns="0" bIns="0" rtlCol="0">
            <a:spAutoFit/>
          </a:bodyPr>
          <a:lstStyle/>
          <a:p>
            <a:pPr>
              <a:lnSpc>
                <a:spcPts val="1412"/>
              </a:lnSpc>
            </a:pPr>
            <a:r>
              <a:rPr lang="en-CA" sz="1237">
                <a:solidFill>
                  <a:srgbClr val="D49E20"/>
                </a:solidFill>
                <a:latin typeface="Courier New"/>
                <a:cs typeface="Courier New"/>
              </a:rPr>
              <a:t>n</a:t>
            </a:r>
          </a:p>
          <a:p>
            <a:pPr>
              <a:lnSpc>
                <a:spcPts val="1421"/>
              </a:lnSpc>
            </a:pPr>
            <a:endParaRPr lang="en-CA" sz="1237">
              <a:solidFill>
                <a:srgbClr val="000000"/>
              </a:solidFill>
            </a:endParaRPr>
          </a:p>
        </p:txBody>
      </p:sp>
      <p:sp>
        <p:nvSpPr>
          <p:cNvPr id="7" name="TextBox 7"/>
          <p:cNvSpPr txBox="1"/>
          <p:nvPr/>
        </p:nvSpPr>
        <p:spPr>
          <a:xfrm>
            <a:off x="3552265" y="2879911"/>
            <a:ext cx="3108179" cy="967124"/>
          </a:xfrm>
          <a:prstGeom prst="rect">
            <a:avLst/>
          </a:prstGeom>
          <a:noFill/>
        </p:spPr>
        <p:txBody>
          <a:bodyPr vert="horz" wrap="square" lIns="0" tIns="0" rIns="0" bIns="0" rtlCol="0">
            <a:spAutoFit/>
          </a:bodyPr>
          <a:lstStyle/>
          <a:p>
            <a:pPr>
              <a:lnSpc>
                <a:spcPts val="2559"/>
              </a:lnSpc>
            </a:pPr>
            <a:r>
              <a:rPr lang="en-CA" sz="2800" dirty="0">
                <a:solidFill>
                  <a:srgbClr val="544846"/>
                </a:solidFill>
                <a:cs typeface="Arial"/>
              </a:rPr>
              <a:t>Functional Tests</a:t>
            </a:r>
            <a:br>
              <a:rPr lang="en-CA" sz="2800" dirty="0">
                <a:solidFill>
                  <a:srgbClr val="000000"/>
                </a:solidFill>
              </a:rPr>
            </a:br>
            <a:r>
              <a:rPr lang="en-CA" sz="2800" dirty="0">
                <a:solidFill>
                  <a:srgbClr val="544846"/>
                </a:solidFill>
                <a:cs typeface="Arial"/>
              </a:rPr>
              <a:t>Interconnect tests</a:t>
            </a:r>
          </a:p>
          <a:p>
            <a:pPr>
              <a:lnSpc>
                <a:spcPts val="2537"/>
              </a:lnSpc>
            </a:pPr>
            <a:endParaRPr lang="en-CA" sz="1766" dirty="0">
              <a:solidFill>
                <a:srgbClr val="000000"/>
              </a:solidFill>
            </a:endParaRPr>
          </a:p>
        </p:txBody>
      </p:sp>
      <p:sp>
        <p:nvSpPr>
          <p:cNvPr id="8" name="TextBox 8"/>
          <p:cNvSpPr txBox="1"/>
          <p:nvPr/>
        </p:nvSpPr>
        <p:spPr>
          <a:xfrm>
            <a:off x="3552265" y="3574677"/>
            <a:ext cx="4064446" cy="512961"/>
          </a:xfrm>
          <a:prstGeom prst="rect">
            <a:avLst/>
          </a:prstGeom>
          <a:noFill/>
        </p:spPr>
        <p:txBody>
          <a:bodyPr vert="horz" wrap="none" lIns="0" tIns="0" rIns="0" bIns="0" rtlCol="0">
            <a:spAutoFit/>
          </a:bodyPr>
          <a:lstStyle/>
          <a:p>
            <a:pPr>
              <a:lnSpc>
                <a:spcPts val="2030"/>
              </a:lnSpc>
            </a:pPr>
            <a:r>
              <a:rPr lang="en-CA" sz="2800" dirty="0">
                <a:solidFill>
                  <a:srgbClr val="544846"/>
                </a:solidFill>
                <a:cs typeface="Arial"/>
              </a:rPr>
              <a:t>Built-in self test procedures</a:t>
            </a:r>
            <a:r>
              <a:rPr lang="en-CA" sz="1766" dirty="0">
                <a:solidFill>
                  <a:srgbClr val="544846"/>
                </a:solidFill>
                <a:latin typeface="Arial"/>
                <a:cs typeface="Arial"/>
              </a:rPr>
              <a:t>.</a:t>
            </a:r>
          </a:p>
          <a:p>
            <a:pPr>
              <a:lnSpc>
                <a:spcPts val="2030"/>
              </a:lnSpc>
            </a:pPr>
            <a:endParaRPr lang="en-CA" sz="1766" dirty="0">
              <a:solidFill>
                <a:srgbClr val="000000"/>
              </a:solidFill>
            </a:endParaRPr>
          </a:p>
        </p:txBody>
      </p:sp>
      <p:sp>
        <p:nvSpPr>
          <p:cNvPr id="10" name="Title 1">
            <a:extLst>
              <a:ext uri="{FF2B5EF4-FFF2-40B4-BE49-F238E27FC236}">
                <a16:creationId xmlns:a16="http://schemas.microsoft.com/office/drawing/2014/main" id="{07725EC2-4D96-4C9B-BFE0-2616B0882662}"/>
              </a:ext>
            </a:extLst>
          </p:cNvPr>
          <p:cNvSpPr txBox="1">
            <a:spLocks/>
          </p:cNvSpPr>
          <p:nvPr/>
        </p:nvSpPr>
        <p:spPr>
          <a:xfrm>
            <a:off x="838200" y="65624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JTAG</a:t>
            </a:r>
            <a:endParaRPr lang="en-CA"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969559" y="2196353"/>
            <a:ext cx="3990772" cy="820738"/>
          </a:xfrm>
          <a:prstGeom prst="rect">
            <a:avLst/>
          </a:prstGeom>
          <a:noFill/>
        </p:spPr>
        <p:txBody>
          <a:bodyPr vert="horz" wrap="none" lIns="0" tIns="0" rIns="0" bIns="0" rtlCol="0">
            <a:spAutoFit/>
          </a:bodyPr>
          <a:lstStyle/>
          <a:p>
            <a:pPr>
              <a:lnSpc>
                <a:spcPts val="3247"/>
              </a:lnSpc>
            </a:pPr>
            <a:r>
              <a:rPr lang="en-CA" sz="1935" dirty="0">
                <a:solidFill>
                  <a:srgbClr val="D49E20"/>
                </a:solidFill>
                <a:latin typeface="Courier New"/>
                <a:cs typeface="Courier New"/>
              </a:rPr>
              <a:t>n</a:t>
            </a:r>
            <a:r>
              <a:rPr lang="en-CA" sz="2833" b="1" dirty="0">
                <a:solidFill>
                  <a:srgbClr val="544846"/>
                </a:solidFill>
                <a:latin typeface="Arial Bold"/>
                <a:cs typeface="Arial Bold"/>
              </a:rPr>
              <a:t>  </a:t>
            </a:r>
            <a:r>
              <a:rPr lang="en-CA" sz="2833" b="1" dirty="0">
                <a:solidFill>
                  <a:srgbClr val="544846"/>
                </a:solidFill>
                <a:cs typeface="Arial Bold"/>
              </a:rPr>
              <a:t>What is Boundary Scan?</a:t>
            </a:r>
          </a:p>
          <a:p>
            <a:pPr>
              <a:lnSpc>
                <a:spcPts val="3247"/>
              </a:lnSpc>
            </a:pPr>
            <a:endParaRPr lang="en-CA" sz="2788" dirty="0">
              <a:solidFill>
                <a:srgbClr val="000000"/>
              </a:solidFill>
            </a:endParaRPr>
          </a:p>
        </p:txBody>
      </p:sp>
      <p:sp>
        <p:nvSpPr>
          <p:cNvPr id="4" name="TextBox 4"/>
          <p:cNvSpPr txBox="1"/>
          <p:nvPr/>
        </p:nvSpPr>
        <p:spPr>
          <a:xfrm>
            <a:off x="2673060" y="2980950"/>
            <a:ext cx="7474354" cy="512961"/>
          </a:xfrm>
          <a:prstGeom prst="rect">
            <a:avLst/>
          </a:prstGeom>
          <a:noFill/>
        </p:spPr>
        <p:txBody>
          <a:bodyPr vert="horz" wrap="none" lIns="0" tIns="0" rIns="0" bIns="0" rtlCol="0">
            <a:spAutoFit/>
          </a:bodyPr>
          <a:lstStyle/>
          <a:p>
            <a:pPr>
              <a:lnSpc>
                <a:spcPts val="2030"/>
              </a:lnSpc>
            </a:pPr>
            <a:r>
              <a:rPr lang="en-CA" sz="2800" dirty="0">
                <a:solidFill>
                  <a:srgbClr val="544846"/>
                </a:solidFill>
                <a:cs typeface="Arial"/>
              </a:rPr>
              <a:t>Boundary scan is a methodology allowing complete</a:t>
            </a:r>
          </a:p>
          <a:p>
            <a:pPr>
              <a:lnSpc>
                <a:spcPts val="2030"/>
              </a:lnSpc>
            </a:pPr>
            <a:endParaRPr lang="en-CA" sz="1766" dirty="0">
              <a:solidFill>
                <a:srgbClr val="000000"/>
              </a:solidFill>
            </a:endParaRPr>
          </a:p>
        </p:txBody>
      </p:sp>
      <p:sp>
        <p:nvSpPr>
          <p:cNvPr id="5" name="TextBox 5"/>
          <p:cNvSpPr txBox="1"/>
          <p:nvPr/>
        </p:nvSpPr>
        <p:spPr>
          <a:xfrm>
            <a:off x="2673060" y="3534741"/>
            <a:ext cx="9113264" cy="1077218"/>
          </a:xfrm>
          <a:prstGeom prst="rect">
            <a:avLst/>
          </a:prstGeom>
          <a:noFill/>
        </p:spPr>
        <p:txBody>
          <a:bodyPr vert="horz" wrap="none" lIns="0" tIns="0" rIns="0" bIns="0" rtlCol="0">
            <a:spAutoFit/>
          </a:bodyPr>
          <a:lstStyle/>
          <a:p>
            <a:pPr indent="4">
              <a:lnSpc>
                <a:spcPts val="2118"/>
              </a:lnSpc>
            </a:pPr>
            <a:r>
              <a:rPr lang="en-CA" sz="2800" dirty="0">
                <a:solidFill>
                  <a:srgbClr val="544846"/>
                </a:solidFill>
                <a:cs typeface="Arial"/>
              </a:rPr>
              <a:t>controllability and observability of the boundary pins of a JTAG</a:t>
            </a:r>
          </a:p>
          <a:p>
            <a:pPr indent="4">
              <a:lnSpc>
                <a:spcPts val="2118"/>
              </a:lnSpc>
            </a:pPr>
            <a:br>
              <a:rPr lang="en-CA" sz="2800" dirty="0">
                <a:solidFill>
                  <a:srgbClr val="000000"/>
                </a:solidFill>
              </a:rPr>
            </a:br>
            <a:r>
              <a:rPr lang="en-CA" sz="2800" dirty="0">
                <a:solidFill>
                  <a:srgbClr val="544846"/>
                </a:solidFill>
                <a:cs typeface="Arial"/>
              </a:rPr>
              <a:t>compatible device via software control.</a:t>
            </a:r>
          </a:p>
          <a:p>
            <a:pPr>
              <a:lnSpc>
                <a:spcPts val="2118"/>
              </a:lnSpc>
            </a:pPr>
            <a:endParaRPr lang="en-CA" sz="1766" dirty="0">
              <a:solidFill>
                <a:srgbClr val="000000"/>
              </a:solidFill>
            </a:endParaRPr>
          </a:p>
        </p:txBody>
      </p:sp>
      <p:sp>
        <p:nvSpPr>
          <p:cNvPr id="7" name="Title 1">
            <a:extLst>
              <a:ext uri="{FF2B5EF4-FFF2-40B4-BE49-F238E27FC236}">
                <a16:creationId xmlns:a16="http://schemas.microsoft.com/office/drawing/2014/main" id="{A50B269C-A767-49A4-B44E-60E391D9AD86}"/>
              </a:ext>
            </a:extLst>
          </p:cNvPr>
          <p:cNvSpPr txBox="1">
            <a:spLocks/>
          </p:cNvSpPr>
          <p:nvPr/>
        </p:nvSpPr>
        <p:spPr>
          <a:xfrm>
            <a:off x="838200" y="87079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JTAG</a:t>
            </a:r>
            <a:endParaRPr lang="en-CA"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1523004" y="1603021"/>
            <a:ext cx="7587129" cy="5847255"/>
          </a:xfrm>
          <a:prstGeom prst="rect">
            <a:avLst/>
          </a:prstGeom>
        </p:spPr>
      </p:pic>
      <p:sp>
        <p:nvSpPr>
          <p:cNvPr id="3" name="TextBox 2"/>
          <p:cNvSpPr txBox="1"/>
          <p:nvPr/>
        </p:nvSpPr>
        <p:spPr>
          <a:xfrm>
            <a:off x="2963667" y="2417732"/>
            <a:ext cx="4198522" cy="820738"/>
          </a:xfrm>
          <a:prstGeom prst="rect">
            <a:avLst/>
          </a:prstGeom>
          <a:noFill/>
        </p:spPr>
        <p:txBody>
          <a:bodyPr vert="horz" wrap="none" lIns="0" tIns="0" rIns="0" bIns="0" rtlCol="0">
            <a:spAutoFit/>
          </a:bodyPr>
          <a:lstStyle/>
          <a:p>
            <a:pPr>
              <a:lnSpc>
                <a:spcPts val="3247"/>
              </a:lnSpc>
            </a:pPr>
            <a:r>
              <a:rPr lang="en-CA" sz="2833" b="1" dirty="0">
                <a:solidFill>
                  <a:srgbClr val="3B3A39"/>
                </a:solidFill>
                <a:cs typeface="Arial Bold"/>
              </a:rPr>
              <a:t>Boundary Scan Architecture</a:t>
            </a:r>
          </a:p>
          <a:p>
            <a:pPr>
              <a:lnSpc>
                <a:spcPts val="3247"/>
              </a:lnSpc>
            </a:pPr>
            <a:endParaRPr lang="en-CA" sz="2824" dirty="0">
              <a:solidFill>
                <a:srgbClr val="000000"/>
              </a:solidFill>
            </a:endParaRPr>
          </a:p>
        </p:txBody>
      </p:sp>
      <p:sp>
        <p:nvSpPr>
          <p:cNvPr id="4" name="Title 1">
            <a:extLst>
              <a:ext uri="{FF2B5EF4-FFF2-40B4-BE49-F238E27FC236}">
                <a16:creationId xmlns:a16="http://schemas.microsoft.com/office/drawing/2014/main" id="{9F804019-2EC0-482E-BAF6-5D568DE13DEA}"/>
              </a:ext>
            </a:extLst>
          </p:cNvPr>
          <p:cNvSpPr txBox="1">
            <a:spLocks/>
          </p:cNvSpPr>
          <p:nvPr/>
        </p:nvSpPr>
        <p:spPr>
          <a:xfrm>
            <a:off x="759178" y="8066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JTAG</a:t>
            </a:r>
            <a:endParaRPr lang="en-CA"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2"/>
          <p:cNvSpPr txBox="1"/>
          <p:nvPr/>
        </p:nvSpPr>
        <p:spPr>
          <a:xfrm>
            <a:off x="3272118" y="1389282"/>
            <a:ext cx="4287199" cy="820738"/>
          </a:xfrm>
          <a:prstGeom prst="rect">
            <a:avLst/>
          </a:prstGeom>
          <a:noFill/>
        </p:spPr>
        <p:txBody>
          <a:bodyPr vert="horz" wrap="none" lIns="0" tIns="0" rIns="0" bIns="0" rtlCol="0">
            <a:spAutoFit/>
          </a:bodyPr>
          <a:lstStyle/>
          <a:p>
            <a:pPr>
              <a:lnSpc>
                <a:spcPts val="3247"/>
              </a:lnSpc>
            </a:pPr>
            <a:r>
              <a:rPr lang="en-CA" sz="2833" b="1" dirty="0">
                <a:solidFill>
                  <a:srgbClr val="3B3A39"/>
                </a:solidFill>
                <a:cs typeface="Arial Bold"/>
              </a:rPr>
              <a:t>BOUNDARY SCAN PRINCIPLE</a:t>
            </a:r>
          </a:p>
          <a:p>
            <a:pPr>
              <a:lnSpc>
                <a:spcPts val="3247"/>
              </a:lnSpc>
            </a:pPr>
            <a:endParaRPr lang="en-CA" sz="2824" dirty="0">
              <a:solidFill>
                <a:srgbClr val="000000"/>
              </a:solidFill>
            </a:endParaRPr>
          </a:p>
        </p:txBody>
      </p:sp>
      <p:sp>
        <p:nvSpPr>
          <p:cNvPr id="3" name="TextBox 3"/>
          <p:cNvSpPr txBox="1"/>
          <p:nvPr/>
        </p:nvSpPr>
        <p:spPr>
          <a:xfrm>
            <a:off x="2969559" y="2207559"/>
            <a:ext cx="75342" cy="282129"/>
          </a:xfrm>
          <a:prstGeom prst="rect">
            <a:avLst/>
          </a:prstGeom>
          <a:noFill/>
        </p:spPr>
        <p:txBody>
          <a:bodyPr vert="horz" wrap="none" lIns="0" tIns="0" rIns="0" bIns="0" rtlCol="0">
            <a:spAutoFit/>
          </a:bodyPr>
          <a:lstStyle/>
          <a:p>
            <a:pPr>
              <a:lnSpc>
                <a:spcPts val="1059"/>
              </a:lnSpc>
            </a:pPr>
            <a:r>
              <a:rPr lang="en-CA" sz="972">
                <a:solidFill>
                  <a:srgbClr val="D49E20"/>
                </a:solidFill>
                <a:latin typeface="Courier New"/>
                <a:cs typeface="Courier New"/>
              </a:rPr>
              <a:t>n</a:t>
            </a:r>
          </a:p>
          <a:p>
            <a:pPr>
              <a:lnSpc>
                <a:spcPts val="1116"/>
              </a:lnSpc>
            </a:pPr>
            <a:endParaRPr lang="en-CA" sz="972">
              <a:solidFill>
                <a:srgbClr val="000000"/>
              </a:solidFill>
            </a:endParaRPr>
          </a:p>
        </p:txBody>
      </p:sp>
      <p:sp>
        <p:nvSpPr>
          <p:cNvPr id="4" name="TextBox 4"/>
          <p:cNvSpPr txBox="1"/>
          <p:nvPr/>
        </p:nvSpPr>
        <p:spPr>
          <a:xfrm>
            <a:off x="3372971" y="2151530"/>
            <a:ext cx="1599797" cy="410369"/>
          </a:xfrm>
          <a:prstGeom prst="rect">
            <a:avLst/>
          </a:prstGeom>
          <a:noFill/>
        </p:spPr>
        <p:txBody>
          <a:bodyPr vert="horz" wrap="none" lIns="0" tIns="0" rIns="0" bIns="0" rtlCol="0">
            <a:spAutoFit/>
          </a:bodyPr>
          <a:lstStyle/>
          <a:p>
            <a:pPr>
              <a:lnSpc>
                <a:spcPts val="1588"/>
              </a:lnSpc>
            </a:pPr>
            <a:r>
              <a:rPr lang="en-CA" sz="1415" b="1" dirty="0">
                <a:solidFill>
                  <a:srgbClr val="544846"/>
                </a:solidFill>
                <a:latin typeface="Arial Bold"/>
                <a:cs typeface="Arial Bold"/>
              </a:rPr>
              <a:t>How does it work?</a:t>
            </a:r>
          </a:p>
          <a:p>
            <a:pPr>
              <a:lnSpc>
                <a:spcPts val="1624"/>
              </a:lnSpc>
            </a:pPr>
            <a:endParaRPr lang="en-CA" sz="1407" dirty="0">
              <a:solidFill>
                <a:srgbClr val="000000"/>
              </a:solidFill>
            </a:endParaRPr>
          </a:p>
        </p:txBody>
      </p:sp>
      <p:sp>
        <p:nvSpPr>
          <p:cNvPr id="5" name="TextBox 5"/>
          <p:cNvSpPr txBox="1"/>
          <p:nvPr/>
        </p:nvSpPr>
        <p:spPr>
          <a:xfrm>
            <a:off x="3372971" y="2610971"/>
            <a:ext cx="6130909" cy="515719"/>
          </a:xfrm>
          <a:prstGeom prst="rect">
            <a:avLst/>
          </a:prstGeom>
          <a:noFill/>
        </p:spPr>
        <p:txBody>
          <a:bodyPr vert="horz" wrap="square" lIns="0" tIns="0" rIns="0" bIns="0" rtlCol="0">
            <a:spAutoFit/>
          </a:bodyPr>
          <a:lstStyle/>
          <a:p>
            <a:pPr indent="6">
              <a:lnSpc>
                <a:spcPts val="1324"/>
              </a:lnSpc>
            </a:pPr>
            <a:r>
              <a:rPr lang="en-CA" sz="1407" dirty="0">
                <a:solidFill>
                  <a:srgbClr val="544846"/>
                </a:solidFill>
                <a:latin typeface="Arial"/>
                <a:cs typeface="Arial"/>
              </a:rPr>
              <a:t>The top level schematic of the test logic defined by IEEE Std 1149.1 includes</a:t>
            </a:r>
            <a:br>
              <a:rPr lang="en-CA" sz="1407" dirty="0">
                <a:solidFill>
                  <a:srgbClr val="000000"/>
                </a:solidFill>
                <a:latin typeface="Times New Roman"/>
              </a:rPr>
            </a:br>
            <a:r>
              <a:rPr lang="en-CA" sz="1407" dirty="0">
                <a:solidFill>
                  <a:srgbClr val="544846"/>
                </a:solidFill>
                <a:latin typeface="Arial"/>
                <a:cs typeface="Arial"/>
              </a:rPr>
              <a:t>three key blocks:</a:t>
            </a:r>
          </a:p>
          <a:p>
            <a:pPr>
              <a:lnSpc>
                <a:spcPts val="1354"/>
              </a:lnSpc>
            </a:pPr>
            <a:endParaRPr lang="en-CA" sz="1407" dirty="0">
              <a:solidFill>
                <a:srgbClr val="000000"/>
              </a:solidFill>
            </a:endParaRPr>
          </a:p>
        </p:txBody>
      </p:sp>
      <p:sp>
        <p:nvSpPr>
          <p:cNvPr id="6" name="TextBox 6"/>
          <p:cNvSpPr txBox="1"/>
          <p:nvPr/>
        </p:nvSpPr>
        <p:spPr>
          <a:xfrm>
            <a:off x="3227294" y="3193677"/>
            <a:ext cx="1634358" cy="410369"/>
          </a:xfrm>
          <a:prstGeom prst="rect">
            <a:avLst/>
          </a:prstGeom>
          <a:noFill/>
        </p:spPr>
        <p:txBody>
          <a:bodyPr vert="horz" wrap="none" lIns="0" tIns="0" rIns="0" bIns="0" rtlCol="0">
            <a:spAutoFit/>
          </a:bodyPr>
          <a:lstStyle/>
          <a:p>
            <a:pPr>
              <a:lnSpc>
                <a:spcPts val="1588"/>
              </a:lnSpc>
            </a:pPr>
            <a:r>
              <a:rPr lang="en-CA" sz="1415" b="1" dirty="0">
                <a:solidFill>
                  <a:srgbClr val="544846"/>
                </a:solidFill>
                <a:latin typeface="Arial Bold"/>
                <a:cs typeface="Arial Bold"/>
              </a:rPr>
              <a:t>The TAP Controller</a:t>
            </a:r>
          </a:p>
          <a:p>
            <a:pPr>
              <a:lnSpc>
                <a:spcPts val="1624"/>
              </a:lnSpc>
            </a:pPr>
            <a:endParaRPr lang="en-CA" sz="1407" dirty="0">
              <a:solidFill>
                <a:srgbClr val="000000"/>
              </a:solidFill>
            </a:endParaRPr>
          </a:p>
        </p:txBody>
      </p:sp>
      <p:sp>
        <p:nvSpPr>
          <p:cNvPr id="7" name="TextBox 7"/>
          <p:cNvSpPr txBox="1"/>
          <p:nvPr/>
        </p:nvSpPr>
        <p:spPr>
          <a:xfrm>
            <a:off x="3372971" y="3440206"/>
            <a:ext cx="6153929" cy="515719"/>
          </a:xfrm>
          <a:prstGeom prst="rect">
            <a:avLst/>
          </a:prstGeom>
          <a:noFill/>
        </p:spPr>
        <p:txBody>
          <a:bodyPr vert="horz" wrap="none" lIns="0" tIns="0" rIns="0" bIns="0" rtlCol="0">
            <a:spAutoFit/>
          </a:bodyPr>
          <a:lstStyle/>
          <a:p>
            <a:pPr>
              <a:lnSpc>
                <a:spcPts val="1324"/>
              </a:lnSpc>
            </a:pPr>
            <a:r>
              <a:rPr lang="en-CA" sz="1407" dirty="0">
                <a:solidFill>
                  <a:srgbClr val="544846"/>
                </a:solidFill>
                <a:latin typeface="Arial"/>
                <a:cs typeface="Arial"/>
              </a:rPr>
              <a:t>This responds to the control sequences supplied through the test access port</a:t>
            </a:r>
            <a:br>
              <a:rPr lang="en-CA" sz="1407" dirty="0">
                <a:solidFill>
                  <a:srgbClr val="000000"/>
                </a:solidFill>
                <a:latin typeface="Times New Roman"/>
              </a:rPr>
            </a:br>
            <a:r>
              <a:rPr lang="en-CA" sz="1407" dirty="0">
                <a:solidFill>
                  <a:srgbClr val="544846"/>
                </a:solidFill>
                <a:latin typeface="Arial"/>
                <a:cs typeface="Arial"/>
              </a:rPr>
              <a:t>(TAP) and generates the clock and control signals required for correct</a:t>
            </a:r>
          </a:p>
          <a:p>
            <a:pPr>
              <a:lnSpc>
                <a:spcPts val="1354"/>
              </a:lnSpc>
            </a:pPr>
            <a:endParaRPr lang="en-CA" sz="1407" dirty="0">
              <a:solidFill>
                <a:srgbClr val="000000"/>
              </a:solidFill>
            </a:endParaRPr>
          </a:p>
        </p:txBody>
      </p:sp>
      <p:sp>
        <p:nvSpPr>
          <p:cNvPr id="8" name="TextBox 8"/>
          <p:cNvSpPr txBox="1"/>
          <p:nvPr/>
        </p:nvSpPr>
        <p:spPr>
          <a:xfrm>
            <a:off x="3372971" y="3776383"/>
            <a:ext cx="2848537" cy="349006"/>
          </a:xfrm>
          <a:prstGeom prst="rect">
            <a:avLst/>
          </a:prstGeom>
          <a:noFill/>
        </p:spPr>
        <p:txBody>
          <a:bodyPr vert="horz" wrap="none" lIns="0" tIns="0" rIns="0" bIns="0" rtlCol="0">
            <a:spAutoFit/>
          </a:bodyPr>
          <a:lstStyle/>
          <a:p>
            <a:pPr>
              <a:lnSpc>
                <a:spcPts val="1324"/>
              </a:lnSpc>
            </a:pPr>
            <a:r>
              <a:rPr lang="en-CA" sz="1407" dirty="0">
                <a:solidFill>
                  <a:srgbClr val="544846"/>
                </a:solidFill>
                <a:latin typeface="Arial"/>
                <a:cs typeface="Arial"/>
              </a:rPr>
              <a:t>operation of the other circuit blocks.</a:t>
            </a:r>
          </a:p>
          <a:p>
            <a:pPr>
              <a:lnSpc>
                <a:spcPts val="1354"/>
              </a:lnSpc>
            </a:pPr>
            <a:endParaRPr lang="en-CA" sz="1407" dirty="0">
              <a:solidFill>
                <a:srgbClr val="000000"/>
              </a:solidFill>
            </a:endParaRPr>
          </a:p>
        </p:txBody>
      </p:sp>
      <p:sp>
        <p:nvSpPr>
          <p:cNvPr id="9" name="TextBox 9"/>
          <p:cNvSpPr txBox="1"/>
          <p:nvPr/>
        </p:nvSpPr>
        <p:spPr>
          <a:xfrm>
            <a:off x="3272118" y="4179795"/>
            <a:ext cx="2083904" cy="410369"/>
          </a:xfrm>
          <a:prstGeom prst="rect">
            <a:avLst/>
          </a:prstGeom>
          <a:noFill/>
        </p:spPr>
        <p:txBody>
          <a:bodyPr vert="horz" wrap="none" lIns="0" tIns="0" rIns="0" bIns="0" rtlCol="0">
            <a:spAutoFit/>
          </a:bodyPr>
          <a:lstStyle/>
          <a:p>
            <a:pPr>
              <a:lnSpc>
                <a:spcPts val="1588"/>
              </a:lnSpc>
            </a:pPr>
            <a:r>
              <a:rPr lang="en-CA" sz="1415" b="1">
                <a:solidFill>
                  <a:srgbClr val="544846"/>
                </a:solidFill>
                <a:latin typeface="Arial Bold"/>
                <a:cs typeface="Arial Bold"/>
              </a:rPr>
              <a:t>The Instruction Register</a:t>
            </a:r>
          </a:p>
          <a:p>
            <a:pPr>
              <a:lnSpc>
                <a:spcPts val="1624"/>
              </a:lnSpc>
            </a:pPr>
            <a:endParaRPr lang="en-CA" sz="1407">
              <a:solidFill>
                <a:srgbClr val="000000"/>
              </a:solidFill>
            </a:endParaRPr>
          </a:p>
        </p:txBody>
      </p:sp>
      <p:sp>
        <p:nvSpPr>
          <p:cNvPr id="10" name="TextBox 10"/>
          <p:cNvSpPr txBox="1"/>
          <p:nvPr/>
        </p:nvSpPr>
        <p:spPr>
          <a:xfrm>
            <a:off x="3372971" y="4426324"/>
            <a:ext cx="5724324" cy="515719"/>
          </a:xfrm>
          <a:prstGeom prst="rect">
            <a:avLst/>
          </a:prstGeom>
          <a:noFill/>
        </p:spPr>
        <p:txBody>
          <a:bodyPr vert="horz" wrap="none" lIns="0" tIns="0" rIns="0" bIns="0" rtlCol="0">
            <a:spAutoFit/>
          </a:bodyPr>
          <a:lstStyle/>
          <a:p>
            <a:pPr>
              <a:lnSpc>
                <a:spcPts val="1324"/>
              </a:lnSpc>
            </a:pPr>
            <a:r>
              <a:rPr lang="en-CA" sz="1407">
                <a:solidFill>
                  <a:srgbClr val="544846"/>
                </a:solidFill>
                <a:latin typeface="Arial"/>
                <a:cs typeface="Arial"/>
              </a:rPr>
              <a:t>This shift register-based circuit is serially loaded with the instruction that</a:t>
            </a:r>
            <a:br>
              <a:rPr lang="en-CA" sz="1407">
                <a:solidFill>
                  <a:srgbClr val="000000"/>
                </a:solidFill>
                <a:latin typeface="Times New Roman"/>
              </a:rPr>
            </a:br>
            <a:r>
              <a:rPr lang="en-CA" sz="1407">
                <a:solidFill>
                  <a:srgbClr val="544846"/>
                </a:solidFill>
                <a:latin typeface="Arial"/>
                <a:cs typeface="Arial"/>
              </a:rPr>
              <a:t>selects an operation to be performed.</a:t>
            </a:r>
          </a:p>
          <a:p>
            <a:pPr>
              <a:lnSpc>
                <a:spcPts val="1354"/>
              </a:lnSpc>
            </a:pPr>
            <a:endParaRPr lang="en-CA" sz="1407">
              <a:solidFill>
                <a:srgbClr val="000000"/>
              </a:solidFill>
            </a:endParaRPr>
          </a:p>
        </p:txBody>
      </p:sp>
      <p:sp>
        <p:nvSpPr>
          <p:cNvPr id="11" name="TextBox 11"/>
          <p:cNvSpPr txBox="1"/>
          <p:nvPr/>
        </p:nvSpPr>
        <p:spPr>
          <a:xfrm>
            <a:off x="3227294" y="4997824"/>
            <a:ext cx="1643079" cy="410369"/>
          </a:xfrm>
          <a:prstGeom prst="rect">
            <a:avLst/>
          </a:prstGeom>
          <a:noFill/>
        </p:spPr>
        <p:txBody>
          <a:bodyPr vert="horz" wrap="none" lIns="0" tIns="0" rIns="0" bIns="0" rtlCol="0">
            <a:spAutoFit/>
          </a:bodyPr>
          <a:lstStyle/>
          <a:p>
            <a:pPr>
              <a:lnSpc>
                <a:spcPts val="1588"/>
              </a:lnSpc>
            </a:pPr>
            <a:r>
              <a:rPr lang="en-CA" sz="1415" b="1">
                <a:solidFill>
                  <a:srgbClr val="544846"/>
                </a:solidFill>
                <a:latin typeface="Arial Bold"/>
                <a:cs typeface="Arial Bold"/>
              </a:rPr>
              <a:t>The Data Registers</a:t>
            </a:r>
          </a:p>
          <a:p>
            <a:pPr>
              <a:lnSpc>
                <a:spcPts val="1624"/>
              </a:lnSpc>
            </a:pPr>
            <a:endParaRPr lang="en-CA" sz="1407">
              <a:solidFill>
                <a:srgbClr val="000000"/>
              </a:solidFill>
            </a:endParaRPr>
          </a:p>
        </p:txBody>
      </p:sp>
      <p:sp>
        <p:nvSpPr>
          <p:cNvPr id="12" name="TextBox 12"/>
          <p:cNvSpPr txBox="1"/>
          <p:nvPr/>
        </p:nvSpPr>
        <p:spPr>
          <a:xfrm>
            <a:off x="3372971" y="5244353"/>
            <a:ext cx="6182783" cy="849143"/>
          </a:xfrm>
          <a:prstGeom prst="rect">
            <a:avLst/>
          </a:prstGeom>
          <a:noFill/>
        </p:spPr>
        <p:txBody>
          <a:bodyPr vert="horz" wrap="none" lIns="0" tIns="0" rIns="0" bIns="0" rtlCol="0">
            <a:spAutoFit/>
          </a:bodyPr>
          <a:lstStyle/>
          <a:p>
            <a:pPr>
              <a:lnSpc>
                <a:spcPts val="1324"/>
              </a:lnSpc>
            </a:pPr>
            <a:r>
              <a:rPr lang="en-CA" sz="1407">
                <a:solidFill>
                  <a:srgbClr val="544846"/>
                </a:solidFill>
                <a:latin typeface="Arial"/>
                <a:cs typeface="Arial"/>
              </a:rPr>
              <a:t>These are a bank of shift register based circuits. The stimuli required by an</a:t>
            </a:r>
            <a:br>
              <a:rPr lang="en-CA" sz="1407">
                <a:solidFill>
                  <a:srgbClr val="000000"/>
                </a:solidFill>
                <a:latin typeface="Times New Roman"/>
              </a:rPr>
            </a:br>
            <a:r>
              <a:rPr lang="en-CA" sz="1407">
                <a:solidFill>
                  <a:srgbClr val="544846"/>
                </a:solidFill>
                <a:latin typeface="Arial"/>
                <a:cs typeface="Arial"/>
              </a:rPr>
              <a:t>operation are serially loaded into the data registers selected by the current</a:t>
            </a:r>
            <a:br>
              <a:rPr lang="en-CA" sz="1407">
                <a:solidFill>
                  <a:srgbClr val="000000"/>
                </a:solidFill>
                <a:latin typeface="Times New Roman"/>
              </a:rPr>
            </a:br>
            <a:r>
              <a:rPr lang="en-CA" sz="1407">
                <a:solidFill>
                  <a:srgbClr val="544846"/>
                </a:solidFill>
                <a:latin typeface="Arial"/>
                <a:cs typeface="Arial"/>
              </a:rPr>
              <a:t>instruction. Following execution of the operation, results can be shifted out for</a:t>
            </a:r>
            <a:br>
              <a:rPr lang="en-CA" sz="1407">
                <a:solidFill>
                  <a:srgbClr val="000000"/>
                </a:solidFill>
                <a:latin typeface="Times New Roman"/>
              </a:rPr>
            </a:br>
            <a:r>
              <a:rPr lang="en-CA" sz="1407">
                <a:solidFill>
                  <a:srgbClr val="544846"/>
                </a:solidFill>
                <a:latin typeface="Arial"/>
                <a:cs typeface="Arial"/>
              </a:rPr>
              <a:t>examination.</a:t>
            </a:r>
          </a:p>
          <a:p>
            <a:pPr>
              <a:lnSpc>
                <a:spcPts val="1354"/>
              </a:lnSpc>
            </a:pPr>
            <a:endParaRPr lang="en-CA" sz="1407">
              <a:solidFill>
                <a:srgbClr val="000000"/>
              </a:solidFill>
            </a:endParaRPr>
          </a:p>
        </p:txBody>
      </p:sp>
      <p:sp>
        <p:nvSpPr>
          <p:cNvPr id="14" name="Title 1">
            <a:extLst>
              <a:ext uri="{FF2B5EF4-FFF2-40B4-BE49-F238E27FC236}">
                <a16:creationId xmlns:a16="http://schemas.microsoft.com/office/drawing/2014/main" id="{F3A02CAF-3550-4A42-B4B9-EEF836B46136}"/>
              </a:ext>
            </a:extLst>
          </p:cNvPr>
          <p:cNvSpPr txBox="1">
            <a:spLocks/>
          </p:cNvSpPr>
          <p:nvPr/>
        </p:nvSpPr>
        <p:spPr>
          <a:xfrm>
            <a:off x="838200" y="63645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JTAG</a:t>
            </a:r>
            <a:endParaRPr lang="en-CA"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2"/>
          <p:cNvSpPr txBox="1"/>
          <p:nvPr/>
        </p:nvSpPr>
        <p:spPr>
          <a:xfrm>
            <a:off x="1146155" y="1417384"/>
            <a:ext cx="3195811" cy="820738"/>
          </a:xfrm>
          <a:prstGeom prst="rect">
            <a:avLst/>
          </a:prstGeom>
          <a:noFill/>
        </p:spPr>
        <p:txBody>
          <a:bodyPr vert="horz" wrap="none" lIns="0" tIns="0" rIns="0" bIns="0" rtlCol="0">
            <a:spAutoFit/>
          </a:bodyPr>
          <a:lstStyle/>
          <a:p>
            <a:pPr>
              <a:lnSpc>
                <a:spcPts val="3247"/>
              </a:lnSpc>
            </a:pPr>
            <a:r>
              <a:rPr lang="en-CA" sz="2833" b="1" dirty="0">
                <a:solidFill>
                  <a:srgbClr val="3B3A39"/>
                </a:solidFill>
                <a:cs typeface="Arial Bold"/>
              </a:rPr>
              <a:t>JTAG Test Access Port</a:t>
            </a:r>
          </a:p>
          <a:p>
            <a:pPr>
              <a:lnSpc>
                <a:spcPts val="3247"/>
              </a:lnSpc>
            </a:pPr>
            <a:endParaRPr lang="en-CA" sz="2824" dirty="0">
              <a:solidFill>
                <a:srgbClr val="000000"/>
              </a:solidFill>
            </a:endParaRPr>
          </a:p>
        </p:txBody>
      </p:sp>
      <p:sp>
        <p:nvSpPr>
          <p:cNvPr id="3" name="TextBox 3"/>
          <p:cNvSpPr txBox="1"/>
          <p:nvPr/>
        </p:nvSpPr>
        <p:spPr>
          <a:xfrm>
            <a:off x="932779" y="1992863"/>
            <a:ext cx="11155045" cy="1346522"/>
          </a:xfrm>
          <a:prstGeom prst="rect">
            <a:avLst/>
          </a:prstGeom>
          <a:noFill/>
        </p:spPr>
        <p:txBody>
          <a:bodyPr vert="horz" wrap="square" lIns="0" tIns="0" rIns="0" bIns="0" rtlCol="0">
            <a:spAutoFit/>
          </a:bodyPr>
          <a:lstStyle/>
          <a:p>
            <a:pPr>
              <a:lnSpc>
                <a:spcPts val="2118"/>
              </a:lnSpc>
              <a:tabLst>
                <a:tab pos="403433" algn="l"/>
                <a:tab pos="403433" algn="l"/>
                <a:tab pos="403433" algn="l"/>
              </a:tabLst>
            </a:pPr>
            <a:r>
              <a:rPr lang="en-CA" sz="1237" dirty="0">
                <a:solidFill>
                  <a:srgbClr val="D49E20"/>
                </a:solidFill>
                <a:latin typeface="Courier New"/>
                <a:cs typeface="Courier New"/>
              </a:rPr>
              <a:t>n</a:t>
            </a:r>
            <a:r>
              <a:rPr lang="en-CA" sz="1766" dirty="0">
                <a:solidFill>
                  <a:srgbClr val="544846"/>
                </a:solidFill>
                <a:latin typeface="Arial"/>
                <a:cs typeface="Arial"/>
              </a:rPr>
              <a:t>    </a:t>
            </a:r>
            <a:r>
              <a:rPr lang="en-CA" sz="2800" dirty="0">
                <a:solidFill>
                  <a:srgbClr val="544846"/>
                </a:solidFill>
                <a:cs typeface="Arial"/>
              </a:rPr>
              <a:t>The JTAG Test Access Port (TAP) contains four pins that</a:t>
            </a:r>
            <a:br>
              <a:rPr lang="en-CA" sz="2800" dirty="0">
                <a:solidFill>
                  <a:srgbClr val="000000"/>
                </a:solidFill>
              </a:rPr>
            </a:br>
            <a:r>
              <a:rPr lang="en-CA" sz="2800" dirty="0">
                <a:solidFill>
                  <a:srgbClr val="544846"/>
                </a:solidFill>
                <a:cs typeface="Arial"/>
              </a:rPr>
              <a:t>	drive the circuit blocks and control the operations specified.</a:t>
            </a:r>
            <a:br>
              <a:rPr lang="en-CA" sz="2800" dirty="0">
                <a:solidFill>
                  <a:srgbClr val="000000"/>
                </a:solidFill>
              </a:rPr>
            </a:br>
            <a:r>
              <a:rPr lang="en-CA" sz="2800" dirty="0">
                <a:solidFill>
                  <a:srgbClr val="544846"/>
                </a:solidFill>
                <a:cs typeface="Arial"/>
              </a:rPr>
              <a:t>	The TAP facilitates the serial loading and unloading of</a:t>
            </a:r>
            <a:br>
              <a:rPr lang="en-CA" sz="2800" dirty="0">
                <a:solidFill>
                  <a:srgbClr val="000000"/>
                </a:solidFill>
              </a:rPr>
            </a:br>
            <a:r>
              <a:rPr lang="en-CA" sz="2800" dirty="0">
                <a:solidFill>
                  <a:srgbClr val="544846"/>
                </a:solidFill>
                <a:cs typeface="Arial"/>
              </a:rPr>
              <a:t>	instructions and data.</a:t>
            </a:r>
          </a:p>
          <a:p>
            <a:pPr>
              <a:lnSpc>
                <a:spcPts val="2118"/>
              </a:lnSpc>
            </a:pPr>
            <a:endParaRPr lang="en-CA" sz="1766" dirty="0">
              <a:solidFill>
                <a:srgbClr val="000000"/>
              </a:solidFill>
            </a:endParaRPr>
          </a:p>
        </p:txBody>
      </p:sp>
      <p:sp>
        <p:nvSpPr>
          <p:cNvPr id="4" name="TextBox 4"/>
          <p:cNvSpPr txBox="1"/>
          <p:nvPr/>
        </p:nvSpPr>
        <p:spPr>
          <a:xfrm>
            <a:off x="1352258" y="3373737"/>
            <a:ext cx="4130618" cy="512961"/>
          </a:xfrm>
          <a:prstGeom prst="rect">
            <a:avLst/>
          </a:prstGeom>
          <a:noFill/>
        </p:spPr>
        <p:txBody>
          <a:bodyPr vert="horz" wrap="none" lIns="0" tIns="0" rIns="0" bIns="0" rtlCol="0">
            <a:spAutoFit/>
          </a:bodyPr>
          <a:lstStyle/>
          <a:p>
            <a:pPr>
              <a:lnSpc>
                <a:spcPts val="2030"/>
              </a:lnSpc>
            </a:pPr>
            <a:r>
              <a:rPr lang="en-CA" sz="2800" dirty="0">
                <a:solidFill>
                  <a:srgbClr val="544846"/>
                </a:solidFill>
                <a:cs typeface="Arial"/>
              </a:rPr>
              <a:t>The four pins of the TAP are:</a:t>
            </a:r>
          </a:p>
          <a:p>
            <a:pPr>
              <a:lnSpc>
                <a:spcPts val="2030"/>
              </a:lnSpc>
            </a:pPr>
            <a:endParaRPr lang="en-CA" sz="1766" dirty="0">
              <a:solidFill>
                <a:srgbClr val="000000"/>
              </a:solidFill>
            </a:endParaRPr>
          </a:p>
        </p:txBody>
      </p:sp>
      <p:sp>
        <p:nvSpPr>
          <p:cNvPr id="5" name="TextBox 5"/>
          <p:cNvSpPr txBox="1"/>
          <p:nvPr/>
        </p:nvSpPr>
        <p:spPr>
          <a:xfrm>
            <a:off x="2969559" y="4034118"/>
            <a:ext cx="94578" cy="359073"/>
          </a:xfrm>
          <a:prstGeom prst="rect">
            <a:avLst/>
          </a:prstGeom>
          <a:noFill/>
        </p:spPr>
        <p:txBody>
          <a:bodyPr vert="horz" wrap="none" lIns="0" tIns="0" rIns="0" bIns="0" rtlCol="0">
            <a:spAutoFit/>
          </a:bodyPr>
          <a:lstStyle/>
          <a:p>
            <a:pPr>
              <a:lnSpc>
                <a:spcPts val="1412"/>
              </a:lnSpc>
            </a:pPr>
            <a:r>
              <a:rPr lang="en-CA" sz="1237">
                <a:solidFill>
                  <a:srgbClr val="D49E20"/>
                </a:solidFill>
                <a:latin typeface="Courier New"/>
                <a:cs typeface="Courier New"/>
              </a:rPr>
              <a:t>n</a:t>
            </a:r>
          </a:p>
          <a:p>
            <a:pPr>
              <a:lnSpc>
                <a:spcPts val="1421"/>
              </a:lnSpc>
            </a:pPr>
            <a:endParaRPr lang="en-CA" sz="1237">
              <a:solidFill>
                <a:srgbClr val="000000"/>
              </a:solidFill>
            </a:endParaRPr>
          </a:p>
        </p:txBody>
      </p:sp>
      <p:sp>
        <p:nvSpPr>
          <p:cNvPr id="6" name="TextBox 6"/>
          <p:cNvSpPr txBox="1"/>
          <p:nvPr/>
        </p:nvSpPr>
        <p:spPr>
          <a:xfrm>
            <a:off x="2969559" y="4347883"/>
            <a:ext cx="94578" cy="359073"/>
          </a:xfrm>
          <a:prstGeom prst="rect">
            <a:avLst/>
          </a:prstGeom>
          <a:noFill/>
        </p:spPr>
        <p:txBody>
          <a:bodyPr vert="horz" wrap="none" lIns="0" tIns="0" rIns="0" bIns="0" rtlCol="0">
            <a:spAutoFit/>
          </a:bodyPr>
          <a:lstStyle/>
          <a:p>
            <a:pPr>
              <a:lnSpc>
                <a:spcPts val="1412"/>
              </a:lnSpc>
            </a:pPr>
            <a:r>
              <a:rPr lang="en-CA" sz="1237">
                <a:solidFill>
                  <a:srgbClr val="D49E20"/>
                </a:solidFill>
                <a:latin typeface="Courier New"/>
                <a:cs typeface="Courier New"/>
              </a:rPr>
              <a:t>n</a:t>
            </a:r>
          </a:p>
          <a:p>
            <a:pPr>
              <a:lnSpc>
                <a:spcPts val="1421"/>
              </a:lnSpc>
            </a:pPr>
            <a:endParaRPr lang="en-CA" sz="1237">
              <a:solidFill>
                <a:srgbClr val="000000"/>
              </a:solidFill>
            </a:endParaRPr>
          </a:p>
        </p:txBody>
      </p:sp>
      <p:sp>
        <p:nvSpPr>
          <p:cNvPr id="7" name="TextBox 7"/>
          <p:cNvSpPr txBox="1"/>
          <p:nvPr/>
        </p:nvSpPr>
        <p:spPr>
          <a:xfrm>
            <a:off x="2969559" y="4672853"/>
            <a:ext cx="94578" cy="359073"/>
          </a:xfrm>
          <a:prstGeom prst="rect">
            <a:avLst/>
          </a:prstGeom>
          <a:noFill/>
        </p:spPr>
        <p:txBody>
          <a:bodyPr vert="horz" wrap="none" lIns="0" tIns="0" rIns="0" bIns="0" rtlCol="0">
            <a:spAutoFit/>
          </a:bodyPr>
          <a:lstStyle/>
          <a:p>
            <a:pPr>
              <a:lnSpc>
                <a:spcPts val="1412"/>
              </a:lnSpc>
            </a:pPr>
            <a:r>
              <a:rPr lang="en-CA" sz="1237">
                <a:solidFill>
                  <a:srgbClr val="D49E20"/>
                </a:solidFill>
                <a:latin typeface="Courier New"/>
                <a:cs typeface="Courier New"/>
              </a:rPr>
              <a:t>n</a:t>
            </a:r>
          </a:p>
          <a:p>
            <a:pPr>
              <a:lnSpc>
                <a:spcPts val="1421"/>
              </a:lnSpc>
            </a:pPr>
            <a:endParaRPr lang="en-CA" sz="1237">
              <a:solidFill>
                <a:srgbClr val="000000"/>
              </a:solidFill>
            </a:endParaRPr>
          </a:p>
        </p:txBody>
      </p:sp>
      <p:sp>
        <p:nvSpPr>
          <p:cNvPr id="8" name="TextBox 8"/>
          <p:cNvSpPr txBox="1"/>
          <p:nvPr/>
        </p:nvSpPr>
        <p:spPr>
          <a:xfrm>
            <a:off x="2969559" y="4997824"/>
            <a:ext cx="94578" cy="359073"/>
          </a:xfrm>
          <a:prstGeom prst="rect">
            <a:avLst/>
          </a:prstGeom>
          <a:noFill/>
        </p:spPr>
        <p:txBody>
          <a:bodyPr vert="horz" wrap="none" lIns="0" tIns="0" rIns="0" bIns="0" rtlCol="0">
            <a:spAutoFit/>
          </a:bodyPr>
          <a:lstStyle/>
          <a:p>
            <a:pPr>
              <a:lnSpc>
                <a:spcPts val="1412"/>
              </a:lnSpc>
            </a:pPr>
            <a:r>
              <a:rPr lang="en-CA" sz="1237">
                <a:solidFill>
                  <a:srgbClr val="D49E20"/>
                </a:solidFill>
                <a:latin typeface="Courier New"/>
                <a:cs typeface="Courier New"/>
              </a:rPr>
              <a:t>n</a:t>
            </a:r>
          </a:p>
          <a:p>
            <a:pPr>
              <a:lnSpc>
                <a:spcPts val="1421"/>
              </a:lnSpc>
            </a:pPr>
            <a:endParaRPr lang="en-CA" sz="1237">
              <a:solidFill>
                <a:srgbClr val="000000"/>
              </a:solidFill>
            </a:endParaRPr>
          </a:p>
        </p:txBody>
      </p:sp>
      <p:sp>
        <p:nvSpPr>
          <p:cNvPr id="9" name="TextBox 9"/>
          <p:cNvSpPr txBox="1"/>
          <p:nvPr/>
        </p:nvSpPr>
        <p:spPr>
          <a:xfrm>
            <a:off x="1362902" y="3852243"/>
            <a:ext cx="3402470" cy="967124"/>
          </a:xfrm>
          <a:prstGeom prst="rect">
            <a:avLst/>
          </a:prstGeom>
          <a:noFill/>
        </p:spPr>
        <p:txBody>
          <a:bodyPr vert="horz" wrap="none" lIns="0" tIns="0" rIns="0" bIns="0" rtlCol="0">
            <a:spAutoFit/>
          </a:bodyPr>
          <a:lstStyle/>
          <a:p>
            <a:pPr>
              <a:lnSpc>
                <a:spcPts val="2559"/>
              </a:lnSpc>
            </a:pPr>
            <a:r>
              <a:rPr lang="en-CA" sz="2800" dirty="0">
                <a:solidFill>
                  <a:srgbClr val="544846"/>
                </a:solidFill>
                <a:cs typeface="Arial"/>
              </a:rPr>
              <a:t>TMS - Test Mode Select</a:t>
            </a:r>
            <a:br>
              <a:rPr lang="en-CA" sz="2800" dirty="0">
                <a:solidFill>
                  <a:srgbClr val="000000"/>
                </a:solidFill>
              </a:rPr>
            </a:br>
            <a:r>
              <a:rPr lang="en-CA" sz="2800" dirty="0">
                <a:solidFill>
                  <a:srgbClr val="544846"/>
                </a:solidFill>
                <a:cs typeface="Arial"/>
              </a:rPr>
              <a:t>TCK - Test Clock</a:t>
            </a:r>
          </a:p>
          <a:p>
            <a:pPr>
              <a:lnSpc>
                <a:spcPts val="2537"/>
              </a:lnSpc>
            </a:pPr>
            <a:endParaRPr lang="en-CA" sz="1766" dirty="0">
              <a:solidFill>
                <a:srgbClr val="000000"/>
              </a:solidFill>
            </a:endParaRPr>
          </a:p>
        </p:txBody>
      </p:sp>
      <p:sp>
        <p:nvSpPr>
          <p:cNvPr id="10" name="TextBox 10"/>
          <p:cNvSpPr txBox="1"/>
          <p:nvPr/>
        </p:nvSpPr>
        <p:spPr>
          <a:xfrm>
            <a:off x="1352258" y="4514262"/>
            <a:ext cx="3370731" cy="967124"/>
          </a:xfrm>
          <a:prstGeom prst="rect">
            <a:avLst/>
          </a:prstGeom>
          <a:noFill/>
        </p:spPr>
        <p:txBody>
          <a:bodyPr vert="horz" wrap="none" lIns="0" tIns="0" rIns="0" bIns="0" rtlCol="0">
            <a:spAutoFit/>
          </a:bodyPr>
          <a:lstStyle/>
          <a:p>
            <a:pPr>
              <a:lnSpc>
                <a:spcPts val="2559"/>
              </a:lnSpc>
            </a:pPr>
            <a:r>
              <a:rPr lang="en-CA" sz="2800" dirty="0">
                <a:solidFill>
                  <a:srgbClr val="544846"/>
                </a:solidFill>
                <a:cs typeface="Arial"/>
              </a:rPr>
              <a:t>TDI  - Test Data Input</a:t>
            </a:r>
            <a:br>
              <a:rPr lang="en-CA" sz="2800" dirty="0">
                <a:solidFill>
                  <a:srgbClr val="000000"/>
                </a:solidFill>
              </a:rPr>
            </a:br>
            <a:r>
              <a:rPr lang="en-CA" sz="2800" dirty="0">
                <a:solidFill>
                  <a:srgbClr val="544846"/>
                </a:solidFill>
                <a:cs typeface="Arial"/>
              </a:rPr>
              <a:t>TDO - Test Data Output</a:t>
            </a:r>
          </a:p>
          <a:p>
            <a:pPr>
              <a:lnSpc>
                <a:spcPts val="2532"/>
              </a:lnSpc>
            </a:pPr>
            <a:endParaRPr lang="en-CA" sz="1766" dirty="0">
              <a:solidFill>
                <a:srgbClr val="000000"/>
              </a:solidFill>
            </a:endParaRPr>
          </a:p>
        </p:txBody>
      </p:sp>
      <p:sp>
        <p:nvSpPr>
          <p:cNvPr id="12" name="Title 1">
            <a:extLst>
              <a:ext uri="{FF2B5EF4-FFF2-40B4-BE49-F238E27FC236}">
                <a16:creationId xmlns:a16="http://schemas.microsoft.com/office/drawing/2014/main" id="{EA088EAE-5811-4C31-AD9E-A96B7EF05862}"/>
              </a:ext>
            </a:extLst>
          </p:cNvPr>
          <p:cNvSpPr txBox="1">
            <a:spLocks/>
          </p:cNvSpPr>
          <p:nvPr/>
        </p:nvSpPr>
        <p:spPr>
          <a:xfrm>
            <a:off x="838200" y="66730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JTAG</a:t>
            </a:r>
            <a:endParaRPr lang="en-CA"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p:cNvSpPr txBox="1"/>
          <p:nvPr/>
        </p:nvSpPr>
        <p:spPr>
          <a:xfrm>
            <a:off x="922533" y="1482072"/>
            <a:ext cx="4403385" cy="820738"/>
          </a:xfrm>
          <a:prstGeom prst="rect">
            <a:avLst/>
          </a:prstGeom>
          <a:noFill/>
        </p:spPr>
        <p:txBody>
          <a:bodyPr vert="horz" wrap="none" lIns="0" tIns="0" rIns="0" bIns="0" rtlCol="0">
            <a:spAutoFit/>
          </a:bodyPr>
          <a:lstStyle/>
          <a:p>
            <a:pPr>
              <a:lnSpc>
                <a:spcPts val="3247"/>
              </a:lnSpc>
            </a:pPr>
            <a:r>
              <a:rPr lang="en-CA" sz="2833" b="1" dirty="0">
                <a:solidFill>
                  <a:srgbClr val="3B3A39"/>
                </a:solidFill>
                <a:cs typeface="Arial Bold"/>
              </a:rPr>
              <a:t>JTAG Test Access Port (</a:t>
            </a:r>
            <a:r>
              <a:rPr lang="en-CA" sz="2833" b="1" dirty="0" err="1">
                <a:solidFill>
                  <a:srgbClr val="3B3A39"/>
                </a:solidFill>
                <a:cs typeface="Arial Bold"/>
              </a:rPr>
              <a:t>Contd</a:t>
            </a:r>
            <a:r>
              <a:rPr lang="en-CA" sz="2833" b="1" dirty="0">
                <a:solidFill>
                  <a:srgbClr val="3B3A39"/>
                </a:solidFill>
                <a:cs typeface="Arial Bold"/>
              </a:rPr>
              <a:t>)</a:t>
            </a:r>
          </a:p>
          <a:p>
            <a:pPr>
              <a:lnSpc>
                <a:spcPts val="3247"/>
              </a:lnSpc>
            </a:pPr>
            <a:endParaRPr lang="en-CA" sz="2824" dirty="0">
              <a:solidFill>
                <a:srgbClr val="000000"/>
              </a:solidFill>
            </a:endParaRPr>
          </a:p>
        </p:txBody>
      </p:sp>
      <p:sp>
        <p:nvSpPr>
          <p:cNvPr id="3" name="TextBox 3"/>
          <p:cNvSpPr txBox="1"/>
          <p:nvPr/>
        </p:nvSpPr>
        <p:spPr>
          <a:xfrm>
            <a:off x="922533" y="2223400"/>
            <a:ext cx="6073650" cy="718145"/>
          </a:xfrm>
          <a:prstGeom prst="rect">
            <a:avLst/>
          </a:prstGeom>
          <a:noFill/>
        </p:spPr>
        <p:txBody>
          <a:bodyPr vert="horz" wrap="none" lIns="0" tIns="0" rIns="0" bIns="0" rtlCol="0">
            <a:spAutoFit/>
          </a:bodyPr>
          <a:lstStyle/>
          <a:p>
            <a:pPr>
              <a:lnSpc>
                <a:spcPts val="2841"/>
              </a:lnSpc>
            </a:pPr>
            <a:r>
              <a:rPr lang="en-CA" sz="2800" dirty="0">
                <a:solidFill>
                  <a:srgbClr val="544846"/>
                </a:solidFill>
                <a:cs typeface="Arial"/>
              </a:rPr>
              <a:t>The function of each TAP pin is as follows:</a:t>
            </a:r>
          </a:p>
          <a:p>
            <a:pPr>
              <a:lnSpc>
                <a:spcPts val="2841"/>
              </a:lnSpc>
            </a:pPr>
            <a:endParaRPr lang="en-CA" sz="2464" dirty="0">
              <a:solidFill>
                <a:srgbClr val="000000"/>
              </a:solidFill>
            </a:endParaRPr>
          </a:p>
        </p:txBody>
      </p:sp>
      <p:sp>
        <p:nvSpPr>
          <p:cNvPr id="4" name="TextBox 4"/>
          <p:cNvSpPr txBox="1"/>
          <p:nvPr/>
        </p:nvSpPr>
        <p:spPr>
          <a:xfrm>
            <a:off x="655337" y="2852234"/>
            <a:ext cx="7335854" cy="1282402"/>
          </a:xfrm>
          <a:prstGeom prst="rect">
            <a:avLst/>
          </a:prstGeom>
          <a:noFill/>
        </p:spPr>
        <p:txBody>
          <a:bodyPr vert="horz" wrap="none" lIns="0" tIns="0" rIns="0" bIns="0" rtlCol="0">
            <a:spAutoFit/>
          </a:bodyPr>
          <a:lstStyle/>
          <a:p>
            <a:pPr>
              <a:lnSpc>
                <a:spcPts val="2515"/>
              </a:lnSpc>
              <a:tabLst>
                <a:tab pos="403433" algn="l"/>
                <a:tab pos="403433" algn="l"/>
              </a:tabLst>
            </a:pPr>
            <a:r>
              <a:rPr lang="en-CA" sz="1502" dirty="0">
                <a:solidFill>
                  <a:srgbClr val="D49E20"/>
                </a:solidFill>
                <a:latin typeface="Courier New"/>
                <a:cs typeface="Courier New"/>
              </a:rPr>
              <a:t>n</a:t>
            </a:r>
            <a:r>
              <a:rPr lang="en-CA" sz="2115" dirty="0">
                <a:solidFill>
                  <a:srgbClr val="544846"/>
                </a:solidFill>
                <a:latin typeface="Arial"/>
                <a:cs typeface="Arial"/>
              </a:rPr>
              <a:t>   </a:t>
            </a:r>
            <a:r>
              <a:rPr lang="en-CA" sz="2800" dirty="0">
                <a:solidFill>
                  <a:srgbClr val="544846"/>
                </a:solidFill>
                <a:cs typeface="Arial"/>
              </a:rPr>
              <a:t>TCK - this pin is the JTAG test clock. It sequences</a:t>
            </a:r>
            <a:br>
              <a:rPr lang="en-CA" sz="2800" dirty="0">
                <a:solidFill>
                  <a:srgbClr val="000000"/>
                </a:solidFill>
              </a:rPr>
            </a:br>
            <a:r>
              <a:rPr lang="en-CA" sz="2800" dirty="0">
                <a:solidFill>
                  <a:srgbClr val="544846"/>
                </a:solidFill>
                <a:cs typeface="Arial"/>
              </a:rPr>
              <a:t>	the TAP controller as well as all of the JTAG</a:t>
            </a:r>
            <a:br>
              <a:rPr lang="en-CA" sz="2800" dirty="0">
                <a:solidFill>
                  <a:srgbClr val="000000"/>
                </a:solidFill>
              </a:rPr>
            </a:br>
            <a:r>
              <a:rPr lang="en-CA" sz="2800" dirty="0">
                <a:solidFill>
                  <a:srgbClr val="544846"/>
                </a:solidFill>
                <a:cs typeface="Arial"/>
              </a:rPr>
              <a:t>	registers</a:t>
            </a:r>
          </a:p>
          <a:p>
            <a:pPr>
              <a:lnSpc>
                <a:spcPts val="2515"/>
              </a:lnSpc>
            </a:pPr>
            <a:endParaRPr lang="en-CA" sz="2115" dirty="0">
              <a:solidFill>
                <a:srgbClr val="000000"/>
              </a:solidFill>
            </a:endParaRPr>
          </a:p>
        </p:txBody>
      </p:sp>
      <p:sp>
        <p:nvSpPr>
          <p:cNvPr id="5" name="TextBox 5"/>
          <p:cNvSpPr txBox="1"/>
          <p:nvPr/>
        </p:nvSpPr>
        <p:spPr>
          <a:xfrm>
            <a:off x="655337" y="4282391"/>
            <a:ext cx="7747057" cy="1603003"/>
          </a:xfrm>
          <a:prstGeom prst="rect">
            <a:avLst/>
          </a:prstGeom>
          <a:noFill/>
        </p:spPr>
        <p:txBody>
          <a:bodyPr vert="horz" wrap="none" lIns="0" tIns="0" rIns="0" bIns="0" rtlCol="0">
            <a:spAutoFit/>
          </a:bodyPr>
          <a:lstStyle/>
          <a:p>
            <a:pPr>
              <a:lnSpc>
                <a:spcPts val="2528"/>
              </a:lnSpc>
              <a:tabLst>
                <a:tab pos="403433" algn="l"/>
                <a:tab pos="403433" algn="l"/>
                <a:tab pos="403433" algn="l"/>
              </a:tabLst>
            </a:pPr>
            <a:r>
              <a:rPr lang="en-CA" sz="1502" dirty="0">
                <a:solidFill>
                  <a:srgbClr val="D49E20"/>
                </a:solidFill>
                <a:latin typeface="Courier New"/>
                <a:cs typeface="Courier New"/>
              </a:rPr>
              <a:t>n</a:t>
            </a:r>
            <a:r>
              <a:rPr lang="en-CA" sz="2115" dirty="0">
                <a:solidFill>
                  <a:srgbClr val="544846"/>
                </a:solidFill>
                <a:latin typeface="Arial"/>
                <a:cs typeface="Arial"/>
              </a:rPr>
              <a:t>   </a:t>
            </a:r>
            <a:r>
              <a:rPr lang="en-CA" sz="2800" dirty="0">
                <a:solidFill>
                  <a:srgbClr val="544846"/>
                </a:solidFill>
                <a:cs typeface="Arial"/>
              </a:rPr>
              <a:t>TMS - this pin is the mode input signal to the TAP</a:t>
            </a:r>
            <a:br>
              <a:rPr lang="en-CA" sz="2800" dirty="0">
                <a:solidFill>
                  <a:srgbClr val="000000"/>
                </a:solidFill>
              </a:rPr>
            </a:br>
            <a:r>
              <a:rPr lang="en-CA" sz="2800" dirty="0">
                <a:solidFill>
                  <a:srgbClr val="544846"/>
                </a:solidFill>
                <a:cs typeface="Arial"/>
              </a:rPr>
              <a:t>	Controller. The state of TMS at the rising edge of</a:t>
            </a:r>
            <a:br>
              <a:rPr lang="en-CA" sz="2800" dirty="0">
                <a:solidFill>
                  <a:srgbClr val="000000"/>
                </a:solidFill>
              </a:rPr>
            </a:br>
            <a:r>
              <a:rPr lang="en-CA" sz="2800" dirty="0">
                <a:solidFill>
                  <a:srgbClr val="544846"/>
                </a:solidFill>
                <a:cs typeface="Arial"/>
              </a:rPr>
              <a:t>	TCK determines the sequence of states for the TAP</a:t>
            </a:r>
            <a:br>
              <a:rPr lang="en-CA" sz="2800" dirty="0">
                <a:solidFill>
                  <a:srgbClr val="000000"/>
                </a:solidFill>
              </a:rPr>
            </a:br>
            <a:r>
              <a:rPr lang="en-CA" sz="2800" dirty="0">
                <a:solidFill>
                  <a:srgbClr val="544846"/>
                </a:solidFill>
                <a:cs typeface="Arial"/>
              </a:rPr>
              <a:t>	controller.</a:t>
            </a:r>
          </a:p>
          <a:p>
            <a:pPr>
              <a:lnSpc>
                <a:spcPts val="2528"/>
              </a:lnSpc>
            </a:pPr>
            <a:endParaRPr lang="en-CA" sz="2115" dirty="0">
              <a:solidFill>
                <a:srgbClr val="000000"/>
              </a:solidFill>
            </a:endParaRPr>
          </a:p>
        </p:txBody>
      </p:sp>
      <p:sp>
        <p:nvSpPr>
          <p:cNvPr id="7" name="Title 1">
            <a:extLst>
              <a:ext uri="{FF2B5EF4-FFF2-40B4-BE49-F238E27FC236}">
                <a16:creationId xmlns:a16="http://schemas.microsoft.com/office/drawing/2014/main" id="{7D7370B2-A2FC-441B-8800-8C94693137F3}"/>
              </a:ext>
            </a:extLst>
          </p:cNvPr>
          <p:cNvSpPr txBox="1">
            <a:spLocks/>
          </p:cNvSpPr>
          <p:nvPr/>
        </p:nvSpPr>
        <p:spPr>
          <a:xfrm>
            <a:off x="838200" y="65787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JTAG</a:t>
            </a:r>
            <a:endParaRPr lang="en-CA"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p:cNvSpPr txBox="1"/>
          <p:nvPr/>
        </p:nvSpPr>
        <p:spPr>
          <a:xfrm>
            <a:off x="826940" y="1448740"/>
            <a:ext cx="3164649" cy="979755"/>
          </a:xfrm>
          <a:prstGeom prst="rect">
            <a:avLst/>
          </a:prstGeom>
          <a:noFill/>
        </p:spPr>
        <p:txBody>
          <a:bodyPr vert="horz" wrap="none" lIns="0" tIns="0" rIns="0" bIns="0" rtlCol="0">
            <a:spAutoFit/>
          </a:bodyPr>
          <a:lstStyle/>
          <a:p>
            <a:pPr>
              <a:lnSpc>
                <a:spcPts val="3883"/>
              </a:lnSpc>
              <a:tabLst>
                <a:tab pos="1613733" algn="l"/>
              </a:tabLst>
            </a:pPr>
            <a:r>
              <a:rPr lang="en-CA" sz="2800" b="1" dirty="0">
                <a:solidFill>
                  <a:srgbClr val="3B3A39"/>
                </a:solidFill>
                <a:cs typeface="Arial Bold"/>
              </a:rPr>
              <a:t>JTAG Test Access Port</a:t>
            </a:r>
            <a:br>
              <a:rPr lang="en-CA" sz="3172" dirty="0">
                <a:solidFill>
                  <a:srgbClr val="000000"/>
                </a:solidFill>
                <a:latin typeface="Times New Roman"/>
              </a:rPr>
            </a:br>
            <a:r>
              <a:rPr lang="en-CA" sz="3181" b="1" dirty="0">
                <a:solidFill>
                  <a:srgbClr val="3B3A39"/>
                </a:solidFill>
                <a:latin typeface="Arial Bold"/>
                <a:cs typeface="Arial Bold"/>
              </a:rPr>
              <a:t>	</a:t>
            </a:r>
            <a:endParaRPr lang="en-CA" sz="3172" dirty="0">
              <a:solidFill>
                <a:srgbClr val="000000"/>
              </a:solidFill>
            </a:endParaRPr>
          </a:p>
        </p:txBody>
      </p:sp>
      <p:sp>
        <p:nvSpPr>
          <p:cNvPr id="3" name="TextBox 3"/>
          <p:cNvSpPr txBox="1"/>
          <p:nvPr/>
        </p:nvSpPr>
        <p:spPr>
          <a:xfrm>
            <a:off x="404998" y="2173506"/>
            <a:ext cx="7173182" cy="615553"/>
          </a:xfrm>
          <a:prstGeom prst="rect">
            <a:avLst/>
          </a:prstGeom>
          <a:noFill/>
        </p:spPr>
        <p:txBody>
          <a:bodyPr vert="horz" wrap="none" lIns="0" tIns="0" rIns="0" bIns="0" rtlCol="0">
            <a:spAutoFit/>
          </a:bodyPr>
          <a:lstStyle/>
          <a:p>
            <a:pPr>
              <a:lnSpc>
                <a:spcPts val="2435"/>
              </a:lnSpc>
            </a:pPr>
            <a:r>
              <a:rPr lang="en-CA" sz="2800" b="1" dirty="0">
                <a:solidFill>
                  <a:srgbClr val="544846"/>
                </a:solidFill>
                <a:cs typeface="Arial Bold"/>
              </a:rPr>
              <a:t>   TDI</a:t>
            </a:r>
            <a:r>
              <a:rPr lang="en-CA" sz="2800" dirty="0">
                <a:solidFill>
                  <a:srgbClr val="544846"/>
                </a:solidFill>
                <a:cs typeface="Arial"/>
              </a:rPr>
              <a:t> - this pin is the serial data input to all JTAG</a:t>
            </a:r>
          </a:p>
          <a:p>
            <a:pPr>
              <a:lnSpc>
                <a:spcPts val="2435"/>
              </a:lnSpc>
            </a:pPr>
            <a:endParaRPr lang="en-CA" sz="2091" dirty="0">
              <a:solidFill>
                <a:srgbClr val="000000"/>
              </a:solidFill>
            </a:endParaRPr>
          </a:p>
        </p:txBody>
      </p:sp>
      <p:sp>
        <p:nvSpPr>
          <p:cNvPr id="4" name="TextBox 4"/>
          <p:cNvSpPr txBox="1"/>
          <p:nvPr/>
        </p:nvSpPr>
        <p:spPr>
          <a:xfrm>
            <a:off x="826940" y="2671870"/>
            <a:ext cx="7910660" cy="1033424"/>
          </a:xfrm>
          <a:prstGeom prst="rect">
            <a:avLst/>
          </a:prstGeom>
          <a:noFill/>
        </p:spPr>
        <p:txBody>
          <a:bodyPr vert="horz" wrap="square" lIns="0" tIns="0" rIns="0" bIns="0" rtlCol="0">
            <a:spAutoFit/>
          </a:bodyPr>
          <a:lstStyle/>
          <a:p>
            <a:pPr indent="16">
              <a:lnSpc>
                <a:spcPts val="2030"/>
              </a:lnSpc>
            </a:pPr>
            <a:r>
              <a:rPr lang="en-CA" sz="2800" dirty="0">
                <a:solidFill>
                  <a:srgbClr val="544846"/>
                </a:solidFill>
                <a:cs typeface="Arial"/>
              </a:rPr>
              <a:t>instruction and data registers. TDI is sampled into the</a:t>
            </a:r>
          </a:p>
          <a:p>
            <a:pPr indent="16">
              <a:lnSpc>
                <a:spcPts val="2030"/>
              </a:lnSpc>
            </a:pPr>
            <a:br>
              <a:rPr lang="en-CA" sz="2800" dirty="0">
                <a:solidFill>
                  <a:srgbClr val="000000"/>
                </a:solidFill>
              </a:rPr>
            </a:br>
            <a:r>
              <a:rPr lang="en-CA" sz="2800" dirty="0">
                <a:solidFill>
                  <a:srgbClr val="544846"/>
                </a:solidFill>
                <a:cs typeface="Arial"/>
              </a:rPr>
              <a:t>JTAG registers on the rising edge of TCK</a:t>
            </a:r>
            <a:r>
              <a:rPr lang="en-CA" sz="2115" dirty="0">
                <a:solidFill>
                  <a:srgbClr val="544846"/>
                </a:solidFill>
                <a:latin typeface="Arial"/>
                <a:cs typeface="Arial"/>
              </a:rPr>
              <a:t>.</a:t>
            </a:r>
          </a:p>
          <a:p>
            <a:pPr>
              <a:lnSpc>
                <a:spcPts val="2030"/>
              </a:lnSpc>
            </a:pPr>
            <a:endParaRPr lang="en-CA" sz="2115" dirty="0">
              <a:solidFill>
                <a:srgbClr val="000000"/>
              </a:solidFill>
            </a:endParaRPr>
          </a:p>
        </p:txBody>
      </p:sp>
      <p:sp>
        <p:nvSpPr>
          <p:cNvPr id="5" name="TextBox 5"/>
          <p:cNvSpPr txBox="1"/>
          <p:nvPr/>
        </p:nvSpPr>
        <p:spPr>
          <a:xfrm>
            <a:off x="404998" y="3868182"/>
            <a:ext cx="10692061" cy="1749390"/>
          </a:xfrm>
          <a:prstGeom prst="rect">
            <a:avLst/>
          </a:prstGeom>
          <a:noFill/>
        </p:spPr>
        <p:txBody>
          <a:bodyPr vert="horz" wrap="square" lIns="0" tIns="0" rIns="0" bIns="0" rtlCol="0">
            <a:spAutoFit/>
          </a:bodyPr>
          <a:lstStyle/>
          <a:p>
            <a:pPr>
              <a:lnSpc>
                <a:spcPts val="1703"/>
              </a:lnSpc>
              <a:tabLst>
                <a:tab pos="392227" algn="l"/>
                <a:tab pos="392227" algn="l"/>
                <a:tab pos="392227" algn="l"/>
              </a:tabLst>
            </a:pPr>
            <a:r>
              <a:rPr lang="en-CA" sz="2800" b="1" dirty="0">
                <a:solidFill>
                  <a:srgbClr val="544846"/>
                </a:solidFill>
                <a:cs typeface="Arial Bold"/>
              </a:rPr>
              <a:t>   TDO</a:t>
            </a:r>
            <a:r>
              <a:rPr lang="en-CA" sz="2800" dirty="0">
                <a:solidFill>
                  <a:srgbClr val="544846"/>
                </a:solidFill>
                <a:cs typeface="Arial"/>
              </a:rPr>
              <a:t> - this pin is the serial data output for all JTAG instruction and</a:t>
            </a:r>
          </a:p>
          <a:p>
            <a:pPr>
              <a:lnSpc>
                <a:spcPts val="1703"/>
              </a:lnSpc>
              <a:tabLst>
                <a:tab pos="392227" algn="l"/>
                <a:tab pos="392227" algn="l"/>
                <a:tab pos="392227" algn="l"/>
              </a:tabLst>
            </a:pPr>
            <a:br>
              <a:rPr lang="en-CA" sz="2800" dirty="0">
                <a:solidFill>
                  <a:srgbClr val="000000"/>
                </a:solidFill>
              </a:rPr>
            </a:br>
            <a:r>
              <a:rPr lang="en-CA" sz="2800" dirty="0">
                <a:solidFill>
                  <a:srgbClr val="544846"/>
                </a:solidFill>
                <a:cs typeface="Arial"/>
              </a:rPr>
              <a:t>	data registers.. TDO changes state on the falling edge of TCK and</a:t>
            </a:r>
          </a:p>
          <a:p>
            <a:pPr>
              <a:lnSpc>
                <a:spcPts val="1703"/>
              </a:lnSpc>
              <a:tabLst>
                <a:tab pos="392227" algn="l"/>
                <a:tab pos="392227" algn="l"/>
                <a:tab pos="392227" algn="l"/>
              </a:tabLst>
            </a:pPr>
            <a:br>
              <a:rPr lang="en-CA" sz="2800" dirty="0">
                <a:solidFill>
                  <a:srgbClr val="000000"/>
                </a:solidFill>
              </a:rPr>
            </a:br>
            <a:r>
              <a:rPr lang="en-CA" sz="2800" dirty="0">
                <a:solidFill>
                  <a:srgbClr val="544846"/>
                </a:solidFill>
                <a:cs typeface="Arial"/>
              </a:rPr>
              <a:t>	is only active during the shifting of data through the device. This pin</a:t>
            </a:r>
          </a:p>
          <a:p>
            <a:pPr>
              <a:lnSpc>
                <a:spcPts val="1703"/>
              </a:lnSpc>
              <a:tabLst>
                <a:tab pos="392227" algn="l"/>
                <a:tab pos="392227" algn="l"/>
                <a:tab pos="392227" algn="l"/>
              </a:tabLst>
            </a:pPr>
            <a:br>
              <a:rPr lang="en-CA" sz="2800" dirty="0">
                <a:solidFill>
                  <a:srgbClr val="000000"/>
                </a:solidFill>
              </a:rPr>
            </a:br>
            <a:r>
              <a:rPr lang="en-CA" sz="2800" dirty="0">
                <a:solidFill>
                  <a:srgbClr val="544846"/>
                </a:solidFill>
                <a:cs typeface="Arial"/>
              </a:rPr>
              <a:t>	is three-stated at all other times</a:t>
            </a:r>
          </a:p>
          <a:p>
            <a:pPr>
              <a:lnSpc>
                <a:spcPts val="1703"/>
              </a:lnSpc>
            </a:pPr>
            <a:endParaRPr lang="en-CA" sz="1766" dirty="0">
              <a:solidFill>
                <a:srgbClr val="000000"/>
              </a:solidFill>
            </a:endParaRPr>
          </a:p>
        </p:txBody>
      </p:sp>
      <p:sp>
        <p:nvSpPr>
          <p:cNvPr id="7" name="Title 1">
            <a:extLst>
              <a:ext uri="{FF2B5EF4-FFF2-40B4-BE49-F238E27FC236}">
                <a16:creationId xmlns:a16="http://schemas.microsoft.com/office/drawing/2014/main" id="{C21FE195-69BD-4963-A1E2-ABB49066A856}"/>
              </a:ext>
            </a:extLst>
          </p:cNvPr>
          <p:cNvSpPr txBox="1">
            <a:spLocks/>
          </p:cNvSpPr>
          <p:nvPr/>
        </p:nvSpPr>
        <p:spPr>
          <a:xfrm>
            <a:off x="745637" y="6327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JTAG</a:t>
            </a:r>
            <a:endParaRPr lang="en-CA"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a:t>Optical fiber</a:t>
            </a:r>
            <a:endParaRPr lang="zh-CN" altLang="en-US" dirty="0"/>
          </a:p>
        </p:txBody>
      </p:sp>
      <p:sp>
        <p:nvSpPr>
          <p:cNvPr id="3" name="内容占位符 2"/>
          <p:cNvSpPr>
            <a:spLocks noGrp="1"/>
          </p:cNvSpPr>
          <p:nvPr>
            <p:ph idx="1"/>
          </p:nvPr>
        </p:nvSpPr>
        <p:spPr/>
        <p:txBody>
          <a:bodyPr/>
          <a:lstStyle/>
          <a:p>
            <a:pPr marL="0" indent="0">
              <a:buNone/>
            </a:pPr>
            <a:r>
              <a:rPr lang="en-US" altLang="zh-CN" b="1" dirty="0"/>
              <a:t>Immunity to electromagnetic interference</a:t>
            </a:r>
            <a:r>
              <a:rPr lang="en-US" altLang="zh-CN" dirty="0"/>
              <a:t>: a characteristic of optical fiber as a dielectric waveguide.</a:t>
            </a:r>
          </a:p>
          <a:p>
            <a:pPr marL="0" indent="0">
              <a:buNone/>
            </a:pPr>
            <a:r>
              <a:rPr lang="en-US" altLang="zh-CN" b="1" dirty="0"/>
              <a:t>Small size and weight</a:t>
            </a:r>
            <a:r>
              <a:rPr lang="en-US" altLang="zh-CN" dirty="0"/>
              <a:t>: a diameter no greater than human hair.</a:t>
            </a:r>
          </a:p>
          <a:p>
            <a:pPr marL="0" indent="0">
              <a:buNone/>
            </a:pPr>
            <a:r>
              <a:rPr lang="en-US" altLang="zh-CN" b="1" dirty="0"/>
              <a:t>Ruggedness and flexibility</a:t>
            </a:r>
            <a:r>
              <a:rPr lang="en-US" altLang="zh-CN" dirty="0"/>
              <a:t>: high tensile strengths and possibility of being bent or twisted without damage.</a:t>
            </a:r>
          </a:p>
          <a:p>
            <a:pPr marL="0" indent="0">
              <a:buNone/>
            </a:pPr>
            <a:r>
              <a:rPr lang="en-US" altLang="zh-CN" b="1" dirty="0"/>
              <a:t>Low cost</a:t>
            </a:r>
            <a:r>
              <a:rPr lang="en-US" altLang="zh-CN" dirty="0"/>
              <a:t>: silica glass made from sand, unlike cable used in metallic conductor.</a:t>
            </a:r>
            <a:endParaRPr lang="zh-CN" altLang="en-US" dirty="0"/>
          </a:p>
        </p:txBody>
      </p:sp>
    </p:spTree>
    <p:extLst>
      <p:ext uri="{BB962C8B-B14F-4D97-AF65-F5344CB8AC3E}">
        <p14:creationId xmlns:p14="http://schemas.microsoft.com/office/powerpoint/2010/main" val="338047132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2"/>
          <p:cNvSpPr txBox="1"/>
          <p:nvPr/>
        </p:nvSpPr>
        <p:spPr>
          <a:xfrm>
            <a:off x="878447" y="1573072"/>
            <a:ext cx="2965171" cy="820738"/>
          </a:xfrm>
          <a:prstGeom prst="rect">
            <a:avLst/>
          </a:prstGeom>
          <a:noFill/>
        </p:spPr>
        <p:txBody>
          <a:bodyPr vert="horz" wrap="none" lIns="0" tIns="0" rIns="0" bIns="0" rtlCol="0">
            <a:spAutoFit/>
          </a:bodyPr>
          <a:lstStyle/>
          <a:p>
            <a:pPr>
              <a:lnSpc>
                <a:spcPts val="3247"/>
              </a:lnSpc>
            </a:pPr>
            <a:r>
              <a:rPr lang="en-CA" sz="2833" b="1" dirty="0">
                <a:solidFill>
                  <a:srgbClr val="3B3A39"/>
                </a:solidFill>
                <a:cs typeface="Arial Bold"/>
              </a:rPr>
              <a:t>JTAG TAP Controller</a:t>
            </a:r>
          </a:p>
          <a:p>
            <a:pPr>
              <a:lnSpc>
                <a:spcPts val="3247"/>
              </a:lnSpc>
            </a:pPr>
            <a:endParaRPr lang="en-CA" sz="2824" dirty="0">
              <a:solidFill>
                <a:srgbClr val="000000"/>
              </a:solidFill>
            </a:endParaRPr>
          </a:p>
        </p:txBody>
      </p:sp>
      <p:sp>
        <p:nvSpPr>
          <p:cNvPr id="3" name="TextBox 3"/>
          <p:cNvSpPr txBox="1"/>
          <p:nvPr/>
        </p:nvSpPr>
        <p:spPr>
          <a:xfrm>
            <a:off x="863795" y="2274132"/>
            <a:ext cx="4038991" cy="512961"/>
          </a:xfrm>
          <a:prstGeom prst="rect">
            <a:avLst/>
          </a:prstGeom>
          <a:noFill/>
        </p:spPr>
        <p:txBody>
          <a:bodyPr vert="horz" wrap="none" lIns="0" tIns="0" rIns="0" bIns="0" rtlCol="0">
            <a:spAutoFit/>
          </a:bodyPr>
          <a:lstStyle/>
          <a:p>
            <a:pPr>
              <a:lnSpc>
                <a:spcPts val="2030"/>
              </a:lnSpc>
            </a:pPr>
            <a:r>
              <a:rPr lang="en-CA" sz="2800" dirty="0">
                <a:solidFill>
                  <a:srgbClr val="544846"/>
                </a:solidFill>
                <a:cs typeface="Arial"/>
              </a:rPr>
              <a:t>The JTAG TAP Controller is a</a:t>
            </a:r>
          </a:p>
          <a:p>
            <a:pPr>
              <a:lnSpc>
                <a:spcPts val="2030"/>
              </a:lnSpc>
            </a:pPr>
            <a:endParaRPr lang="en-CA" sz="1766" dirty="0">
              <a:solidFill>
                <a:srgbClr val="000000"/>
              </a:solidFill>
            </a:endParaRPr>
          </a:p>
        </p:txBody>
      </p:sp>
      <p:sp>
        <p:nvSpPr>
          <p:cNvPr id="4" name="TextBox 4"/>
          <p:cNvSpPr txBox="1"/>
          <p:nvPr/>
        </p:nvSpPr>
        <p:spPr>
          <a:xfrm>
            <a:off x="2969559" y="2689412"/>
            <a:ext cx="131446" cy="359073"/>
          </a:xfrm>
          <a:prstGeom prst="rect">
            <a:avLst/>
          </a:prstGeom>
          <a:noFill/>
        </p:spPr>
        <p:txBody>
          <a:bodyPr vert="horz" wrap="none" lIns="0" tIns="0" rIns="0" bIns="0" rtlCol="0">
            <a:spAutoFit/>
          </a:bodyPr>
          <a:lstStyle/>
          <a:p>
            <a:pPr>
              <a:lnSpc>
                <a:spcPts val="1412"/>
              </a:lnSpc>
            </a:pPr>
            <a:r>
              <a:rPr lang="en-CA" sz="1237">
                <a:solidFill>
                  <a:srgbClr val="D49E20"/>
                </a:solidFill>
                <a:latin typeface="Arial"/>
                <a:cs typeface="Arial"/>
              </a:rPr>
              <a:t>1.</a:t>
            </a:r>
          </a:p>
          <a:p>
            <a:pPr>
              <a:lnSpc>
                <a:spcPts val="1421"/>
              </a:lnSpc>
            </a:pPr>
            <a:endParaRPr lang="en-CA" sz="1237">
              <a:solidFill>
                <a:srgbClr val="000000"/>
              </a:solidFill>
            </a:endParaRPr>
          </a:p>
        </p:txBody>
      </p:sp>
      <p:sp>
        <p:nvSpPr>
          <p:cNvPr id="5" name="TextBox 5"/>
          <p:cNvSpPr txBox="1"/>
          <p:nvPr/>
        </p:nvSpPr>
        <p:spPr>
          <a:xfrm>
            <a:off x="2969559" y="3272118"/>
            <a:ext cx="131446" cy="359073"/>
          </a:xfrm>
          <a:prstGeom prst="rect">
            <a:avLst/>
          </a:prstGeom>
          <a:noFill/>
        </p:spPr>
        <p:txBody>
          <a:bodyPr vert="horz" wrap="none" lIns="0" tIns="0" rIns="0" bIns="0" rtlCol="0">
            <a:spAutoFit/>
          </a:bodyPr>
          <a:lstStyle/>
          <a:p>
            <a:pPr>
              <a:lnSpc>
                <a:spcPts val="1412"/>
              </a:lnSpc>
            </a:pPr>
            <a:r>
              <a:rPr lang="en-CA" sz="1237">
                <a:solidFill>
                  <a:srgbClr val="D49E20"/>
                </a:solidFill>
                <a:latin typeface="Arial"/>
                <a:cs typeface="Arial"/>
              </a:rPr>
              <a:t>2.</a:t>
            </a:r>
          </a:p>
          <a:p>
            <a:pPr>
              <a:lnSpc>
                <a:spcPts val="1421"/>
              </a:lnSpc>
            </a:pPr>
            <a:endParaRPr lang="en-CA" sz="1237">
              <a:solidFill>
                <a:srgbClr val="000000"/>
              </a:solidFill>
            </a:endParaRPr>
          </a:p>
        </p:txBody>
      </p:sp>
      <p:sp>
        <p:nvSpPr>
          <p:cNvPr id="6" name="TextBox 6"/>
          <p:cNvSpPr txBox="1"/>
          <p:nvPr/>
        </p:nvSpPr>
        <p:spPr>
          <a:xfrm>
            <a:off x="2969559" y="3866030"/>
            <a:ext cx="131446" cy="359073"/>
          </a:xfrm>
          <a:prstGeom prst="rect">
            <a:avLst/>
          </a:prstGeom>
          <a:noFill/>
        </p:spPr>
        <p:txBody>
          <a:bodyPr vert="horz" wrap="none" lIns="0" tIns="0" rIns="0" bIns="0" rtlCol="0">
            <a:spAutoFit/>
          </a:bodyPr>
          <a:lstStyle/>
          <a:p>
            <a:pPr>
              <a:lnSpc>
                <a:spcPts val="1412"/>
              </a:lnSpc>
            </a:pPr>
            <a:r>
              <a:rPr lang="en-CA" sz="1237">
                <a:solidFill>
                  <a:srgbClr val="D49E20"/>
                </a:solidFill>
                <a:latin typeface="Arial"/>
                <a:cs typeface="Arial"/>
              </a:rPr>
              <a:t>3.</a:t>
            </a:r>
          </a:p>
          <a:p>
            <a:pPr>
              <a:lnSpc>
                <a:spcPts val="1421"/>
              </a:lnSpc>
            </a:pPr>
            <a:endParaRPr lang="en-CA" sz="1237">
              <a:solidFill>
                <a:srgbClr val="000000"/>
              </a:solidFill>
            </a:endParaRPr>
          </a:p>
        </p:txBody>
      </p:sp>
      <p:sp>
        <p:nvSpPr>
          <p:cNvPr id="7" name="TextBox 7"/>
          <p:cNvSpPr txBox="1"/>
          <p:nvPr/>
        </p:nvSpPr>
        <p:spPr>
          <a:xfrm>
            <a:off x="3372971" y="4773706"/>
            <a:ext cx="81754" cy="307777"/>
          </a:xfrm>
          <a:prstGeom prst="rect">
            <a:avLst/>
          </a:prstGeom>
          <a:noFill/>
        </p:spPr>
        <p:txBody>
          <a:bodyPr vert="horz" wrap="none" lIns="0" tIns="0" rIns="0" bIns="0" rtlCol="0">
            <a:spAutoFit/>
          </a:bodyPr>
          <a:lstStyle/>
          <a:p>
            <a:pPr>
              <a:lnSpc>
                <a:spcPts val="1235"/>
              </a:lnSpc>
            </a:pPr>
            <a:r>
              <a:rPr lang="en-CA" sz="1057">
                <a:solidFill>
                  <a:srgbClr val="AD9550"/>
                </a:solidFill>
                <a:latin typeface="Courier New"/>
                <a:cs typeface="Courier New"/>
              </a:rPr>
              <a:t>¡</a:t>
            </a:r>
          </a:p>
          <a:p>
            <a:pPr>
              <a:lnSpc>
                <a:spcPts val="1218"/>
              </a:lnSpc>
            </a:pPr>
            <a:endParaRPr lang="en-CA" sz="1057">
              <a:solidFill>
                <a:srgbClr val="000000"/>
              </a:solidFill>
            </a:endParaRPr>
          </a:p>
        </p:txBody>
      </p:sp>
      <p:sp>
        <p:nvSpPr>
          <p:cNvPr id="8" name="TextBox 8"/>
          <p:cNvSpPr txBox="1"/>
          <p:nvPr/>
        </p:nvSpPr>
        <p:spPr>
          <a:xfrm>
            <a:off x="3372971" y="5065059"/>
            <a:ext cx="81754" cy="307777"/>
          </a:xfrm>
          <a:prstGeom prst="rect">
            <a:avLst/>
          </a:prstGeom>
          <a:noFill/>
        </p:spPr>
        <p:txBody>
          <a:bodyPr vert="horz" wrap="none" lIns="0" tIns="0" rIns="0" bIns="0" rtlCol="0">
            <a:spAutoFit/>
          </a:bodyPr>
          <a:lstStyle/>
          <a:p>
            <a:pPr>
              <a:lnSpc>
                <a:spcPts val="1235"/>
              </a:lnSpc>
            </a:pPr>
            <a:r>
              <a:rPr lang="en-CA" sz="1057">
                <a:solidFill>
                  <a:srgbClr val="AD9550"/>
                </a:solidFill>
                <a:latin typeface="Courier New"/>
                <a:cs typeface="Courier New"/>
              </a:rPr>
              <a:t>¡</a:t>
            </a:r>
          </a:p>
          <a:p>
            <a:pPr>
              <a:lnSpc>
                <a:spcPts val="1218"/>
              </a:lnSpc>
            </a:pPr>
            <a:endParaRPr lang="en-CA" sz="1057">
              <a:solidFill>
                <a:srgbClr val="000000"/>
              </a:solidFill>
            </a:endParaRPr>
          </a:p>
        </p:txBody>
      </p:sp>
      <p:sp>
        <p:nvSpPr>
          <p:cNvPr id="9" name="TextBox 9"/>
          <p:cNvSpPr txBox="1"/>
          <p:nvPr/>
        </p:nvSpPr>
        <p:spPr>
          <a:xfrm>
            <a:off x="863795" y="2700133"/>
            <a:ext cx="8493864" cy="1165897"/>
          </a:xfrm>
          <a:prstGeom prst="rect">
            <a:avLst/>
          </a:prstGeom>
          <a:noFill/>
        </p:spPr>
        <p:txBody>
          <a:bodyPr vert="horz" wrap="none" lIns="0" tIns="0" rIns="0" bIns="0" rtlCol="0">
            <a:spAutoFit/>
          </a:bodyPr>
          <a:lstStyle/>
          <a:p>
            <a:pPr>
              <a:lnSpc>
                <a:spcPts val="2294"/>
              </a:lnSpc>
            </a:pPr>
            <a:r>
              <a:rPr lang="en-CA" sz="2800" dirty="0">
                <a:solidFill>
                  <a:srgbClr val="544846"/>
                </a:solidFill>
                <a:cs typeface="Arial"/>
              </a:rPr>
              <a:t>16-state finite state machine, that controls the scanning of</a:t>
            </a:r>
            <a:br>
              <a:rPr lang="en-CA" sz="2800" dirty="0">
                <a:solidFill>
                  <a:srgbClr val="000000"/>
                </a:solidFill>
              </a:rPr>
            </a:br>
            <a:r>
              <a:rPr lang="en-CA" sz="2800" dirty="0">
                <a:solidFill>
                  <a:srgbClr val="544846"/>
                </a:solidFill>
                <a:cs typeface="Arial"/>
              </a:rPr>
              <a:t>data into the various registers of the JTAG architecture.</a:t>
            </a:r>
            <a:br>
              <a:rPr lang="en-CA" sz="2800" dirty="0">
                <a:solidFill>
                  <a:srgbClr val="000000"/>
                </a:solidFill>
              </a:rPr>
            </a:br>
            <a:r>
              <a:rPr lang="en-CA" sz="2800" dirty="0">
                <a:solidFill>
                  <a:srgbClr val="544846"/>
                </a:solidFill>
                <a:cs typeface="Arial"/>
              </a:rPr>
              <a:t>The state of the TMS pin at the rising edge of TCK is</a:t>
            </a:r>
          </a:p>
          <a:p>
            <a:pPr>
              <a:lnSpc>
                <a:spcPts val="2330"/>
              </a:lnSpc>
            </a:pPr>
            <a:endParaRPr lang="en-CA" sz="1766" dirty="0">
              <a:solidFill>
                <a:srgbClr val="000000"/>
              </a:solidFill>
            </a:endParaRPr>
          </a:p>
        </p:txBody>
      </p:sp>
      <p:sp>
        <p:nvSpPr>
          <p:cNvPr id="10" name="TextBox 10"/>
          <p:cNvSpPr txBox="1"/>
          <p:nvPr/>
        </p:nvSpPr>
        <p:spPr>
          <a:xfrm>
            <a:off x="863795" y="3653739"/>
            <a:ext cx="8977458" cy="1127425"/>
          </a:xfrm>
          <a:prstGeom prst="rect">
            <a:avLst/>
          </a:prstGeom>
          <a:noFill/>
        </p:spPr>
        <p:txBody>
          <a:bodyPr vert="horz" wrap="none" lIns="0" tIns="0" rIns="0" bIns="0" rtlCol="0">
            <a:spAutoFit/>
          </a:bodyPr>
          <a:lstStyle/>
          <a:p>
            <a:pPr>
              <a:lnSpc>
                <a:spcPts val="2206"/>
              </a:lnSpc>
            </a:pPr>
            <a:r>
              <a:rPr lang="en-CA" sz="2800" dirty="0">
                <a:solidFill>
                  <a:srgbClr val="544846"/>
                </a:solidFill>
                <a:cs typeface="Arial"/>
              </a:rPr>
              <a:t>responsible for determining the sequence of state transitions.</a:t>
            </a:r>
            <a:br>
              <a:rPr lang="en-CA" sz="2800" dirty="0">
                <a:solidFill>
                  <a:srgbClr val="000000"/>
                </a:solidFill>
              </a:rPr>
            </a:br>
            <a:r>
              <a:rPr lang="en-CA" sz="2800" dirty="0">
                <a:solidFill>
                  <a:srgbClr val="544846"/>
                </a:solidFill>
                <a:cs typeface="Arial"/>
              </a:rPr>
              <a:t>There are two state transition paths for scanning the signal at</a:t>
            </a:r>
            <a:br>
              <a:rPr lang="en-CA" sz="2800" dirty="0">
                <a:solidFill>
                  <a:srgbClr val="000000"/>
                </a:solidFill>
              </a:rPr>
            </a:br>
            <a:r>
              <a:rPr lang="en-CA" sz="2800" dirty="0">
                <a:solidFill>
                  <a:srgbClr val="544846"/>
                </a:solidFill>
                <a:cs typeface="Arial"/>
              </a:rPr>
              <a:t>TDI in to the device,</a:t>
            </a:r>
          </a:p>
          <a:p>
            <a:pPr>
              <a:lnSpc>
                <a:spcPts val="2255"/>
              </a:lnSpc>
            </a:pPr>
            <a:endParaRPr lang="en-CA" sz="1766" dirty="0">
              <a:solidFill>
                <a:srgbClr val="000000"/>
              </a:solidFill>
            </a:endParaRPr>
          </a:p>
        </p:txBody>
      </p:sp>
      <p:sp>
        <p:nvSpPr>
          <p:cNvPr id="11" name="TextBox 11"/>
          <p:cNvSpPr txBox="1"/>
          <p:nvPr/>
        </p:nvSpPr>
        <p:spPr>
          <a:xfrm>
            <a:off x="878447" y="4602133"/>
            <a:ext cx="9360191" cy="1063561"/>
          </a:xfrm>
          <a:prstGeom prst="rect">
            <a:avLst/>
          </a:prstGeom>
          <a:noFill/>
        </p:spPr>
        <p:txBody>
          <a:bodyPr vert="horz" wrap="none" lIns="0" tIns="0" rIns="0" bIns="0" rtlCol="0">
            <a:spAutoFit/>
          </a:bodyPr>
          <a:lstStyle/>
          <a:p>
            <a:pPr>
              <a:lnSpc>
                <a:spcPts val="2118"/>
              </a:lnSpc>
              <a:tabLst>
                <a:tab pos="56032" algn="l"/>
              </a:tabLst>
            </a:pPr>
            <a:r>
              <a:rPr lang="en-CA" sz="2800" dirty="0">
                <a:solidFill>
                  <a:srgbClr val="544846"/>
                </a:solidFill>
                <a:cs typeface="Arial"/>
              </a:rPr>
              <a:t>one for shifting in an instruction to the instruction register ,and ,</a:t>
            </a:r>
            <a:br>
              <a:rPr lang="en-CA" sz="2800" dirty="0">
                <a:solidFill>
                  <a:srgbClr val="000000"/>
                </a:solidFill>
              </a:rPr>
            </a:br>
            <a:r>
              <a:rPr lang="en-CA" sz="2800" dirty="0">
                <a:solidFill>
                  <a:srgbClr val="544846"/>
                </a:solidFill>
                <a:cs typeface="Arial"/>
              </a:rPr>
              <a:t>	one for shifting data into the active data register as determined</a:t>
            </a:r>
            <a:br>
              <a:rPr lang="en-CA" sz="2800" dirty="0">
                <a:solidFill>
                  <a:srgbClr val="000000"/>
                </a:solidFill>
              </a:rPr>
            </a:br>
            <a:r>
              <a:rPr lang="en-CA" sz="2800" dirty="0">
                <a:solidFill>
                  <a:srgbClr val="544846"/>
                </a:solidFill>
                <a:cs typeface="Arial"/>
              </a:rPr>
              <a:t>by the current instruction.</a:t>
            </a:r>
          </a:p>
          <a:p>
            <a:pPr>
              <a:lnSpc>
                <a:spcPts val="2100"/>
              </a:lnSpc>
            </a:pPr>
            <a:endParaRPr lang="en-CA" sz="1586" dirty="0">
              <a:solidFill>
                <a:srgbClr val="000000"/>
              </a:solidFill>
            </a:endParaRPr>
          </a:p>
        </p:txBody>
      </p:sp>
      <p:sp>
        <p:nvSpPr>
          <p:cNvPr id="13" name="Title 1">
            <a:extLst>
              <a:ext uri="{FF2B5EF4-FFF2-40B4-BE49-F238E27FC236}">
                <a16:creationId xmlns:a16="http://schemas.microsoft.com/office/drawing/2014/main" id="{CD86BA97-542E-460B-A83E-3D8FB0105548}"/>
              </a:ext>
            </a:extLst>
          </p:cNvPr>
          <p:cNvSpPr txBox="1">
            <a:spLocks/>
          </p:cNvSpPr>
          <p:nvPr/>
        </p:nvSpPr>
        <p:spPr>
          <a:xfrm>
            <a:off x="838200" y="68517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JTAG</a:t>
            </a:r>
            <a:endParaRPr lang="en-CA"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1658471" y="677334"/>
            <a:ext cx="8817617" cy="6169460"/>
          </a:xfrm>
          <a:prstGeom prst="rect">
            <a:avLst/>
          </a:prstGeom>
        </p:spPr>
      </p:pic>
      <p:sp>
        <p:nvSpPr>
          <p:cNvPr id="3" name="TextBox 2"/>
          <p:cNvSpPr txBox="1"/>
          <p:nvPr/>
        </p:nvSpPr>
        <p:spPr>
          <a:xfrm>
            <a:off x="3673792" y="1459793"/>
            <a:ext cx="3745834" cy="820738"/>
          </a:xfrm>
          <a:prstGeom prst="rect">
            <a:avLst/>
          </a:prstGeom>
          <a:noFill/>
        </p:spPr>
        <p:txBody>
          <a:bodyPr vert="horz" wrap="none" lIns="0" tIns="0" rIns="0" bIns="0" rtlCol="0">
            <a:spAutoFit/>
          </a:bodyPr>
          <a:lstStyle/>
          <a:p>
            <a:pPr>
              <a:lnSpc>
                <a:spcPts val="3247"/>
              </a:lnSpc>
            </a:pPr>
            <a:r>
              <a:rPr lang="en-CA" sz="2833" b="1" dirty="0">
                <a:solidFill>
                  <a:srgbClr val="3B3A39"/>
                </a:solidFill>
                <a:cs typeface="Arial Bold"/>
              </a:rPr>
              <a:t>JTAG TAP Controller logic</a:t>
            </a:r>
          </a:p>
          <a:p>
            <a:pPr>
              <a:lnSpc>
                <a:spcPts val="3247"/>
              </a:lnSpc>
            </a:pPr>
            <a:endParaRPr lang="en-CA" sz="2824" dirty="0">
              <a:solidFill>
                <a:srgbClr val="000000"/>
              </a:solidFill>
            </a:endParaRPr>
          </a:p>
        </p:txBody>
      </p:sp>
      <p:sp>
        <p:nvSpPr>
          <p:cNvPr id="4" name="Title 1">
            <a:extLst>
              <a:ext uri="{FF2B5EF4-FFF2-40B4-BE49-F238E27FC236}">
                <a16:creationId xmlns:a16="http://schemas.microsoft.com/office/drawing/2014/main" id="{BF73D7F6-BAE2-4B31-8A5F-E72B063F10F1}"/>
              </a:ext>
            </a:extLst>
          </p:cNvPr>
          <p:cNvSpPr txBox="1">
            <a:spLocks/>
          </p:cNvSpPr>
          <p:nvPr/>
        </p:nvSpPr>
        <p:spPr>
          <a:xfrm>
            <a:off x="838200" y="81615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JTAG</a:t>
            </a:r>
            <a:endParaRPr lang="en-CA"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p:cNvSpPr txBox="1"/>
          <p:nvPr/>
        </p:nvSpPr>
        <p:spPr>
          <a:xfrm>
            <a:off x="902455" y="1501802"/>
            <a:ext cx="2067104" cy="1051570"/>
          </a:xfrm>
          <a:prstGeom prst="rect">
            <a:avLst/>
          </a:prstGeom>
          <a:noFill/>
        </p:spPr>
        <p:txBody>
          <a:bodyPr vert="horz" wrap="none" lIns="0" tIns="0" rIns="0" bIns="0" rtlCol="0">
            <a:spAutoFit/>
          </a:bodyPr>
          <a:lstStyle/>
          <a:p>
            <a:pPr>
              <a:lnSpc>
                <a:spcPts val="4059"/>
              </a:lnSpc>
            </a:pPr>
            <a:r>
              <a:rPr lang="en-CA" sz="2800" dirty="0">
                <a:solidFill>
                  <a:srgbClr val="3B3A39"/>
                </a:solidFill>
                <a:cs typeface="Arial"/>
              </a:rPr>
              <a:t>Data Registers</a:t>
            </a:r>
          </a:p>
          <a:p>
            <a:pPr>
              <a:lnSpc>
                <a:spcPts val="4059"/>
              </a:lnSpc>
            </a:pPr>
            <a:endParaRPr lang="en-CA" sz="3522" dirty="0">
              <a:solidFill>
                <a:srgbClr val="000000"/>
              </a:solidFill>
            </a:endParaRPr>
          </a:p>
        </p:txBody>
      </p:sp>
      <p:sp>
        <p:nvSpPr>
          <p:cNvPr id="3" name="TextBox 3"/>
          <p:cNvSpPr txBox="1"/>
          <p:nvPr/>
        </p:nvSpPr>
        <p:spPr>
          <a:xfrm>
            <a:off x="696789" y="2181863"/>
            <a:ext cx="6234527" cy="615553"/>
          </a:xfrm>
          <a:prstGeom prst="rect">
            <a:avLst/>
          </a:prstGeom>
          <a:noFill/>
        </p:spPr>
        <p:txBody>
          <a:bodyPr vert="horz" wrap="none" lIns="0" tIns="0" rIns="0" bIns="0" rtlCol="0">
            <a:spAutoFit/>
          </a:bodyPr>
          <a:lstStyle/>
          <a:p>
            <a:pPr>
              <a:lnSpc>
                <a:spcPts val="2435"/>
              </a:lnSpc>
            </a:pPr>
            <a:r>
              <a:rPr lang="en-CA" sz="1502" dirty="0">
                <a:solidFill>
                  <a:srgbClr val="D49E20"/>
                </a:solidFill>
                <a:latin typeface="Courier New"/>
                <a:cs typeface="Courier New"/>
              </a:rPr>
              <a:t>n</a:t>
            </a:r>
            <a:r>
              <a:rPr lang="en-CA" sz="2115" dirty="0">
                <a:solidFill>
                  <a:srgbClr val="544846"/>
                </a:solidFill>
                <a:latin typeface="Arial"/>
                <a:cs typeface="Arial"/>
              </a:rPr>
              <a:t>   </a:t>
            </a:r>
            <a:r>
              <a:rPr lang="en-CA" sz="2800" dirty="0">
                <a:solidFill>
                  <a:srgbClr val="544846"/>
                </a:solidFill>
                <a:cs typeface="Arial"/>
              </a:rPr>
              <a:t>The </a:t>
            </a:r>
            <a:r>
              <a:rPr lang="en-CA" sz="2800" i="1" dirty="0">
                <a:solidFill>
                  <a:srgbClr val="544846"/>
                </a:solidFill>
                <a:cs typeface="Arial Italic"/>
              </a:rPr>
              <a:t>Device ID</a:t>
            </a:r>
            <a:r>
              <a:rPr lang="en-CA" sz="2800" dirty="0">
                <a:solidFill>
                  <a:srgbClr val="544846"/>
                </a:solidFill>
                <a:cs typeface="Arial"/>
              </a:rPr>
              <a:t> register (</a:t>
            </a:r>
            <a:r>
              <a:rPr lang="en-CA" sz="2800" i="1" dirty="0">
                <a:solidFill>
                  <a:srgbClr val="544846"/>
                </a:solidFill>
                <a:cs typeface="Arial Italic"/>
              </a:rPr>
              <a:t>IDR</a:t>
            </a:r>
            <a:r>
              <a:rPr lang="en-CA" sz="2800" dirty="0">
                <a:solidFill>
                  <a:srgbClr val="544846"/>
                </a:solidFill>
                <a:cs typeface="Arial"/>
              </a:rPr>
              <a:t>) reads-out an</a:t>
            </a:r>
          </a:p>
          <a:p>
            <a:pPr>
              <a:lnSpc>
                <a:spcPts val="2435"/>
              </a:lnSpc>
            </a:pPr>
            <a:endParaRPr lang="en-CA" sz="2101" dirty="0">
              <a:solidFill>
                <a:srgbClr val="000000"/>
              </a:solidFill>
            </a:endParaRPr>
          </a:p>
        </p:txBody>
      </p:sp>
      <p:sp>
        <p:nvSpPr>
          <p:cNvPr id="4" name="TextBox 4"/>
          <p:cNvSpPr txBox="1"/>
          <p:nvPr/>
        </p:nvSpPr>
        <p:spPr>
          <a:xfrm>
            <a:off x="1002961" y="2589349"/>
            <a:ext cx="7221016" cy="884858"/>
          </a:xfrm>
          <a:prstGeom prst="rect">
            <a:avLst/>
          </a:prstGeom>
          <a:noFill/>
        </p:spPr>
        <p:txBody>
          <a:bodyPr vert="horz" wrap="none" lIns="0" tIns="0" rIns="0" bIns="0" rtlCol="0">
            <a:spAutoFit/>
          </a:bodyPr>
          <a:lstStyle/>
          <a:p>
            <a:pPr>
              <a:lnSpc>
                <a:spcPts val="2294"/>
              </a:lnSpc>
            </a:pPr>
            <a:r>
              <a:rPr lang="en-CA" sz="2800" dirty="0">
                <a:solidFill>
                  <a:srgbClr val="544846"/>
                </a:solidFill>
                <a:cs typeface="Arial"/>
              </a:rPr>
              <a:t>identification number which is hardwired into the</a:t>
            </a:r>
            <a:br>
              <a:rPr lang="en-CA" sz="2800" dirty="0">
                <a:solidFill>
                  <a:srgbClr val="000000"/>
                </a:solidFill>
              </a:rPr>
            </a:br>
            <a:r>
              <a:rPr lang="en-CA" sz="2800" dirty="0">
                <a:solidFill>
                  <a:srgbClr val="544846"/>
                </a:solidFill>
                <a:cs typeface="Arial"/>
              </a:rPr>
              <a:t>chip.</a:t>
            </a:r>
          </a:p>
          <a:p>
            <a:pPr>
              <a:lnSpc>
                <a:spcPts val="2294"/>
              </a:lnSpc>
            </a:pPr>
            <a:endParaRPr lang="en-CA" sz="2115" dirty="0">
              <a:solidFill>
                <a:srgbClr val="000000"/>
              </a:solidFill>
            </a:endParaRPr>
          </a:p>
        </p:txBody>
      </p:sp>
      <p:sp>
        <p:nvSpPr>
          <p:cNvPr id="5" name="TextBox 5"/>
          <p:cNvSpPr txBox="1"/>
          <p:nvPr/>
        </p:nvSpPr>
        <p:spPr>
          <a:xfrm>
            <a:off x="696789" y="3581258"/>
            <a:ext cx="7931530" cy="1474763"/>
          </a:xfrm>
          <a:prstGeom prst="rect">
            <a:avLst/>
          </a:prstGeom>
          <a:noFill/>
        </p:spPr>
        <p:txBody>
          <a:bodyPr vert="horz" wrap="none" lIns="0" tIns="0" rIns="0" bIns="0" rtlCol="0">
            <a:spAutoFit/>
          </a:bodyPr>
          <a:lstStyle/>
          <a:p>
            <a:pPr>
              <a:lnSpc>
                <a:spcPts val="2294"/>
              </a:lnSpc>
              <a:tabLst>
                <a:tab pos="403433" algn="l"/>
                <a:tab pos="403433" algn="l"/>
                <a:tab pos="403433" algn="l"/>
              </a:tabLst>
            </a:pPr>
            <a:r>
              <a:rPr lang="en-CA" sz="1502" dirty="0">
                <a:solidFill>
                  <a:srgbClr val="D49E20"/>
                </a:solidFill>
                <a:latin typeface="Courier New"/>
                <a:cs typeface="Courier New"/>
              </a:rPr>
              <a:t>n</a:t>
            </a:r>
            <a:r>
              <a:rPr lang="en-CA" sz="2115" dirty="0">
                <a:solidFill>
                  <a:srgbClr val="544846"/>
                </a:solidFill>
                <a:latin typeface="Arial"/>
                <a:cs typeface="Arial"/>
              </a:rPr>
              <a:t>   </a:t>
            </a:r>
            <a:r>
              <a:rPr lang="en-CA" sz="2800" dirty="0">
                <a:solidFill>
                  <a:srgbClr val="544846"/>
                </a:solidFill>
                <a:cs typeface="Arial"/>
              </a:rPr>
              <a:t>The </a:t>
            </a:r>
            <a:r>
              <a:rPr lang="en-CA" sz="2800" i="1" dirty="0">
                <a:solidFill>
                  <a:srgbClr val="544846"/>
                </a:solidFill>
                <a:cs typeface="Arial Italic"/>
              </a:rPr>
              <a:t>Bypass</a:t>
            </a:r>
            <a:r>
              <a:rPr lang="en-CA" sz="2800" dirty="0">
                <a:solidFill>
                  <a:srgbClr val="544846"/>
                </a:solidFill>
                <a:cs typeface="Arial"/>
              </a:rPr>
              <a:t> register (</a:t>
            </a:r>
            <a:r>
              <a:rPr lang="en-CA" sz="2800" i="1" dirty="0">
                <a:solidFill>
                  <a:srgbClr val="544846"/>
                </a:solidFill>
                <a:cs typeface="Arial Italic"/>
              </a:rPr>
              <a:t>BR</a:t>
            </a:r>
            <a:r>
              <a:rPr lang="en-CA" sz="2800" dirty="0">
                <a:solidFill>
                  <a:srgbClr val="544846"/>
                </a:solidFill>
                <a:cs typeface="Arial"/>
              </a:rPr>
              <a:t>) is a 1-cell pass-through</a:t>
            </a:r>
            <a:br>
              <a:rPr lang="en-CA" sz="2800" dirty="0">
                <a:solidFill>
                  <a:srgbClr val="000000"/>
                </a:solidFill>
              </a:rPr>
            </a:br>
            <a:r>
              <a:rPr lang="en-CA" sz="2800" dirty="0">
                <a:solidFill>
                  <a:srgbClr val="544846"/>
                </a:solidFill>
                <a:cs typeface="Arial"/>
              </a:rPr>
              <a:t>	register which connects the TDI to the TDO with a</a:t>
            </a:r>
            <a:br>
              <a:rPr lang="en-CA" sz="2800" dirty="0">
                <a:solidFill>
                  <a:srgbClr val="000000"/>
                </a:solidFill>
              </a:rPr>
            </a:br>
            <a:r>
              <a:rPr lang="en-CA" sz="2800" dirty="0">
                <a:solidFill>
                  <a:srgbClr val="544846"/>
                </a:solidFill>
                <a:cs typeface="Arial"/>
              </a:rPr>
              <a:t>	1-clock delay to give test equipment easy access to</a:t>
            </a:r>
            <a:br>
              <a:rPr lang="en-CA" sz="2800" dirty="0">
                <a:solidFill>
                  <a:srgbClr val="000000"/>
                </a:solidFill>
              </a:rPr>
            </a:br>
            <a:r>
              <a:rPr lang="en-CA" sz="2800" dirty="0">
                <a:solidFill>
                  <a:srgbClr val="544846"/>
                </a:solidFill>
                <a:cs typeface="Arial"/>
              </a:rPr>
              <a:t>	another device in the test chain on the same board.</a:t>
            </a:r>
          </a:p>
          <a:p>
            <a:pPr>
              <a:lnSpc>
                <a:spcPts val="2294"/>
              </a:lnSpc>
            </a:pPr>
            <a:endParaRPr lang="en-CA" sz="2115" dirty="0">
              <a:solidFill>
                <a:srgbClr val="000000"/>
              </a:solidFill>
            </a:endParaRPr>
          </a:p>
        </p:txBody>
      </p:sp>
      <p:sp>
        <p:nvSpPr>
          <p:cNvPr id="6" name="TextBox 6"/>
          <p:cNvSpPr txBox="1"/>
          <p:nvPr/>
        </p:nvSpPr>
        <p:spPr>
          <a:xfrm>
            <a:off x="696789" y="5195603"/>
            <a:ext cx="7346627" cy="884858"/>
          </a:xfrm>
          <a:prstGeom prst="rect">
            <a:avLst/>
          </a:prstGeom>
          <a:noFill/>
        </p:spPr>
        <p:txBody>
          <a:bodyPr vert="horz" wrap="none" lIns="0" tIns="0" rIns="0" bIns="0" rtlCol="0">
            <a:spAutoFit/>
          </a:bodyPr>
          <a:lstStyle/>
          <a:p>
            <a:pPr>
              <a:lnSpc>
                <a:spcPts val="2294"/>
              </a:lnSpc>
              <a:tabLst>
                <a:tab pos="403433" algn="l"/>
              </a:tabLst>
            </a:pPr>
            <a:r>
              <a:rPr lang="en-CA" dirty="0">
                <a:solidFill>
                  <a:srgbClr val="D49E20"/>
                </a:solidFill>
                <a:cs typeface="Courier New"/>
              </a:rPr>
              <a:t>n</a:t>
            </a:r>
            <a:r>
              <a:rPr lang="en-CA" sz="2800" dirty="0">
                <a:solidFill>
                  <a:srgbClr val="544846"/>
                </a:solidFill>
                <a:cs typeface="Arial"/>
              </a:rPr>
              <a:t>   The </a:t>
            </a:r>
            <a:r>
              <a:rPr lang="en-CA" sz="2800" i="1" dirty="0">
                <a:solidFill>
                  <a:srgbClr val="544846"/>
                </a:solidFill>
                <a:cs typeface="Arial Italic"/>
              </a:rPr>
              <a:t>Boundary Scan</a:t>
            </a:r>
            <a:r>
              <a:rPr lang="en-CA" sz="2800" dirty="0">
                <a:solidFill>
                  <a:srgbClr val="544846"/>
                </a:solidFill>
                <a:cs typeface="Arial"/>
              </a:rPr>
              <a:t> register (</a:t>
            </a:r>
            <a:r>
              <a:rPr lang="en-CA" sz="2800" i="1" dirty="0">
                <a:solidFill>
                  <a:srgbClr val="544846"/>
                </a:solidFill>
                <a:cs typeface="Arial Italic"/>
              </a:rPr>
              <a:t>BSR</a:t>
            </a:r>
            <a:r>
              <a:rPr lang="en-CA" sz="2800" dirty="0">
                <a:solidFill>
                  <a:srgbClr val="544846"/>
                </a:solidFill>
                <a:cs typeface="Arial"/>
              </a:rPr>
              <a:t>), intercepts all</a:t>
            </a:r>
            <a:br>
              <a:rPr lang="en-CA" sz="2800" dirty="0">
                <a:solidFill>
                  <a:srgbClr val="000000"/>
                </a:solidFill>
              </a:rPr>
            </a:br>
            <a:r>
              <a:rPr lang="en-CA" sz="2800" dirty="0">
                <a:solidFill>
                  <a:srgbClr val="544846"/>
                </a:solidFill>
                <a:cs typeface="Arial"/>
              </a:rPr>
              <a:t>	the signals between the core-logic and the pins</a:t>
            </a:r>
            <a:r>
              <a:rPr lang="en-CA" sz="2115" dirty="0">
                <a:solidFill>
                  <a:srgbClr val="544846"/>
                </a:solidFill>
                <a:latin typeface="Arial"/>
                <a:cs typeface="Arial"/>
              </a:rPr>
              <a:t>.</a:t>
            </a:r>
          </a:p>
          <a:p>
            <a:pPr>
              <a:lnSpc>
                <a:spcPts val="2294"/>
              </a:lnSpc>
            </a:pPr>
            <a:endParaRPr lang="en-CA" sz="2115" dirty="0">
              <a:solidFill>
                <a:srgbClr val="000000"/>
              </a:solidFill>
            </a:endParaRPr>
          </a:p>
        </p:txBody>
      </p:sp>
      <p:sp>
        <p:nvSpPr>
          <p:cNvPr id="8" name="Title 1">
            <a:extLst>
              <a:ext uri="{FF2B5EF4-FFF2-40B4-BE49-F238E27FC236}">
                <a16:creationId xmlns:a16="http://schemas.microsoft.com/office/drawing/2014/main" id="{9721A032-9A1F-469F-A86E-33088CEFB0B9}"/>
              </a:ext>
            </a:extLst>
          </p:cNvPr>
          <p:cNvSpPr txBox="1">
            <a:spLocks/>
          </p:cNvSpPr>
          <p:nvPr/>
        </p:nvSpPr>
        <p:spPr>
          <a:xfrm>
            <a:off x="811935" y="70202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JTAG</a:t>
            </a:r>
            <a:endParaRPr lang="en-CA" dirty="0"/>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
          <p:cNvSpPr txBox="1"/>
          <p:nvPr/>
        </p:nvSpPr>
        <p:spPr>
          <a:xfrm>
            <a:off x="1221670" y="1424350"/>
            <a:ext cx="1817934" cy="820738"/>
          </a:xfrm>
          <a:prstGeom prst="rect">
            <a:avLst/>
          </a:prstGeom>
          <a:noFill/>
        </p:spPr>
        <p:txBody>
          <a:bodyPr vert="horz" wrap="none" lIns="0" tIns="0" rIns="0" bIns="0" rtlCol="0">
            <a:spAutoFit/>
          </a:bodyPr>
          <a:lstStyle/>
          <a:p>
            <a:pPr>
              <a:lnSpc>
                <a:spcPts val="3247"/>
              </a:lnSpc>
            </a:pPr>
            <a:r>
              <a:rPr lang="en-CA" sz="2833" b="1" dirty="0">
                <a:solidFill>
                  <a:srgbClr val="3B3A39"/>
                </a:solidFill>
                <a:cs typeface="Arial Bold"/>
              </a:rPr>
              <a:t>Test Process</a:t>
            </a:r>
          </a:p>
          <a:p>
            <a:pPr>
              <a:lnSpc>
                <a:spcPts val="3247"/>
              </a:lnSpc>
            </a:pPr>
            <a:endParaRPr lang="en-CA" sz="2824" dirty="0">
              <a:solidFill>
                <a:srgbClr val="000000"/>
              </a:solidFill>
            </a:endParaRPr>
          </a:p>
        </p:txBody>
      </p:sp>
      <p:sp>
        <p:nvSpPr>
          <p:cNvPr id="3" name="TextBox 3"/>
          <p:cNvSpPr txBox="1"/>
          <p:nvPr/>
        </p:nvSpPr>
        <p:spPr>
          <a:xfrm>
            <a:off x="1307852" y="2038271"/>
            <a:ext cx="7334508" cy="1179810"/>
          </a:xfrm>
          <a:prstGeom prst="rect">
            <a:avLst/>
          </a:prstGeom>
          <a:noFill/>
        </p:spPr>
        <p:txBody>
          <a:bodyPr vert="horz" wrap="none" lIns="0" tIns="0" rIns="0" bIns="0" rtlCol="0">
            <a:spAutoFit/>
          </a:bodyPr>
          <a:lstStyle/>
          <a:p>
            <a:pPr>
              <a:lnSpc>
                <a:spcPts val="2294"/>
              </a:lnSpc>
            </a:pPr>
            <a:r>
              <a:rPr lang="en-CA" sz="2800" dirty="0">
                <a:solidFill>
                  <a:srgbClr val="544846"/>
                </a:solidFill>
                <a:cs typeface="Arial"/>
              </a:rPr>
              <a:t>The standard test process for verifying a device or</a:t>
            </a:r>
            <a:br>
              <a:rPr lang="en-CA" sz="2800" dirty="0">
                <a:solidFill>
                  <a:srgbClr val="000000"/>
                </a:solidFill>
              </a:rPr>
            </a:br>
            <a:r>
              <a:rPr lang="en-CA" sz="2800" dirty="0">
                <a:solidFill>
                  <a:srgbClr val="544846"/>
                </a:solidFill>
                <a:cs typeface="Arial"/>
              </a:rPr>
              <a:t>circuit board using boundary-scan technology is as</a:t>
            </a:r>
            <a:br>
              <a:rPr lang="en-CA" sz="2800" dirty="0">
                <a:solidFill>
                  <a:srgbClr val="000000"/>
                </a:solidFill>
              </a:rPr>
            </a:br>
            <a:r>
              <a:rPr lang="en-CA" sz="2800" dirty="0">
                <a:solidFill>
                  <a:srgbClr val="544846"/>
                </a:solidFill>
                <a:cs typeface="Arial"/>
              </a:rPr>
              <a:t>follows:</a:t>
            </a:r>
          </a:p>
          <a:p>
            <a:pPr>
              <a:lnSpc>
                <a:spcPts val="2294"/>
              </a:lnSpc>
            </a:pPr>
            <a:endParaRPr lang="en-CA" sz="2115" dirty="0">
              <a:solidFill>
                <a:srgbClr val="000000"/>
              </a:solidFill>
            </a:endParaRPr>
          </a:p>
        </p:txBody>
      </p:sp>
      <p:sp>
        <p:nvSpPr>
          <p:cNvPr id="4" name="TextBox 4"/>
          <p:cNvSpPr txBox="1"/>
          <p:nvPr/>
        </p:nvSpPr>
        <p:spPr>
          <a:xfrm>
            <a:off x="981501" y="2995023"/>
            <a:ext cx="7276736" cy="884858"/>
          </a:xfrm>
          <a:prstGeom prst="rect">
            <a:avLst/>
          </a:prstGeom>
          <a:noFill/>
        </p:spPr>
        <p:txBody>
          <a:bodyPr vert="horz" wrap="none" lIns="0" tIns="0" rIns="0" bIns="0" rtlCol="0">
            <a:spAutoFit/>
          </a:bodyPr>
          <a:lstStyle/>
          <a:p>
            <a:pPr>
              <a:lnSpc>
                <a:spcPts val="2294"/>
              </a:lnSpc>
              <a:tabLst>
                <a:tab pos="403433" algn="l"/>
              </a:tabLst>
            </a:pPr>
            <a:r>
              <a:rPr lang="en-CA" sz="1502" dirty="0">
                <a:solidFill>
                  <a:srgbClr val="D49E20"/>
                </a:solidFill>
                <a:latin typeface="Courier New"/>
                <a:cs typeface="Courier New"/>
              </a:rPr>
              <a:t>n</a:t>
            </a:r>
            <a:r>
              <a:rPr lang="en-CA" sz="2115" dirty="0">
                <a:solidFill>
                  <a:srgbClr val="544846"/>
                </a:solidFill>
                <a:latin typeface="Arial"/>
                <a:cs typeface="Arial"/>
              </a:rPr>
              <a:t>   </a:t>
            </a:r>
            <a:r>
              <a:rPr lang="en-CA" sz="2800" dirty="0">
                <a:solidFill>
                  <a:srgbClr val="544846"/>
                </a:solidFill>
                <a:cs typeface="Arial"/>
              </a:rPr>
              <a:t>The tester applies test or diagnostic data on the</a:t>
            </a:r>
            <a:br>
              <a:rPr lang="en-CA" sz="2800" dirty="0">
                <a:solidFill>
                  <a:srgbClr val="000000"/>
                </a:solidFill>
              </a:rPr>
            </a:br>
            <a:r>
              <a:rPr lang="en-CA" sz="2800" dirty="0">
                <a:solidFill>
                  <a:srgbClr val="544846"/>
                </a:solidFill>
                <a:cs typeface="Arial"/>
              </a:rPr>
              <a:t>	input pins of the device.</a:t>
            </a:r>
          </a:p>
          <a:p>
            <a:pPr>
              <a:lnSpc>
                <a:spcPts val="2294"/>
              </a:lnSpc>
            </a:pPr>
            <a:endParaRPr lang="en-CA" sz="2115" dirty="0">
              <a:solidFill>
                <a:srgbClr val="000000"/>
              </a:solidFill>
            </a:endParaRPr>
          </a:p>
        </p:txBody>
      </p:sp>
      <p:sp>
        <p:nvSpPr>
          <p:cNvPr id="5" name="TextBox 5"/>
          <p:cNvSpPr txBox="1"/>
          <p:nvPr/>
        </p:nvSpPr>
        <p:spPr>
          <a:xfrm>
            <a:off x="994004" y="3646005"/>
            <a:ext cx="7264233" cy="615553"/>
          </a:xfrm>
          <a:prstGeom prst="rect">
            <a:avLst/>
          </a:prstGeom>
          <a:noFill/>
        </p:spPr>
        <p:txBody>
          <a:bodyPr vert="horz" wrap="none" lIns="0" tIns="0" rIns="0" bIns="0" rtlCol="0">
            <a:spAutoFit/>
          </a:bodyPr>
          <a:lstStyle/>
          <a:p>
            <a:pPr>
              <a:lnSpc>
                <a:spcPts val="2435"/>
              </a:lnSpc>
            </a:pPr>
            <a:r>
              <a:rPr lang="en-CA" sz="1502" dirty="0">
                <a:solidFill>
                  <a:srgbClr val="D49E20"/>
                </a:solidFill>
                <a:latin typeface="Courier New"/>
                <a:cs typeface="Courier New"/>
              </a:rPr>
              <a:t>n</a:t>
            </a:r>
            <a:r>
              <a:rPr lang="en-CA" sz="2115" dirty="0">
                <a:solidFill>
                  <a:srgbClr val="544846"/>
                </a:solidFill>
                <a:latin typeface="Arial"/>
                <a:cs typeface="Arial"/>
              </a:rPr>
              <a:t>   </a:t>
            </a:r>
            <a:r>
              <a:rPr lang="en-CA" sz="2800" dirty="0">
                <a:solidFill>
                  <a:srgbClr val="544846"/>
                </a:solidFill>
                <a:cs typeface="Arial"/>
              </a:rPr>
              <a:t>The boundary-scan cells capture the data in the</a:t>
            </a:r>
          </a:p>
          <a:p>
            <a:pPr>
              <a:lnSpc>
                <a:spcPts val="2435"/>
              </a:lnSpc>
            </a:pPr>
            <a:endParaRPr lang="en-CA" sz="2103" dirty="0">
              <a:solidFill>
                <a:srgbClr val="000000"/>
              </a:solidFill>
            </a:endParaRPr>
          </a:p>
        </p:txBody>
      </p:sp>
      <p:sp>
        <p:nvSpPr>
          <p:cNvPr id="6" name="TextBox 6"/>
          <p:cNvSpPr txBox="1"/>
          <p:nvPr/>
        </p:nvSpPr>
        <p:spPr>
          <a:xfrm>
            <a:off x="994004" y="4077288"/>
            <a:ext cx="7752956" cy="1282402"/>
          </a:xfrm>
          <a:prstGeom prst="rect">
            <a:avLst/>
          </a:prstGeom>
          <a:noFill/>
        </p:spPr>
        <p:txBody>
          <a:bodyPr vert="horz" wrap="none" lIns="0" tIns="0" rIns="0" bIns="0" rtlCol="0">
            <a:spAutoFit/>
          </a:bodyPr>
          <a:lstStyle/>
          <a:p>
            <a:pPr indent="395355">
              <a:lnSpc>
                <a:spcPts val="2515"/>
              </a:lnSpc>
              <a:tabLst>
                <a:tab pos="403433" algn="l"/>
              </a:tabLst>
            </a:pPr>
            <a:r>
              <a:rPr lang="en-CA" sz="2800" dirty="0">
                <a:solidFill>
                  <a:srgbClr val="544846"/>
                </a:solidFill>
                <a:cs typeface="Arial"/>
              </a:rPr>
              <a:t>boundary scan registers monitoring the input pins.</a:t>
            </a:r>
            <a:br>
              <a:rPr lang="en-CA" sz="2800" dirty="0">
                <a:solidFill>
                  <a:srgbClr val="000000"/>
                </a:solidFill>
              </a:rPr>
            </a:br>
            <a:r>
              <a:rPr lang="en-CA" dirty="0">
                <a:solidFill>
                  <a:srgbClr val="D49E20"/>
                </a:solidFill>
                <a:cs typeface="Courier New"/>
              </a:rPr>
              <a:t>n</a:t>
            </a:r>
            <a:r>
              <a:rPr lang="en-CA" sz="2800" dirty="0">
                <a:solidFill>
                  <a:srgbClr val="544846"/>
                </a:solidFill>
                <a:cs typeface="Arial"/>
              </a:rPr>
              <a:t>   Data is scanned out of the device via the TDO pin,</a:t>
            </a:r>
            <a:br>
              <a:rPr lang="en-CA" sz="2800" dirty="0">
                <a:solidFill>
                  <a:srgbClr val="000000"/>
                </a:solidFill>
              </a:rPr>
            </a:br>
            <a:r>
              <a:rPr lang="en-CA" sz="2800" dirty="0">
                <a:solidFill>
                  <a:srgbClr val="544846"/>
                </a:solidFill>
                <a:cs typeface="Arial"/>
              </a:rPr>
              <a:t>	for verification.</a:t>
            </a:r>
          </a:p>
          <a:p>
            <a:pPr>
              <a:lnSpc>
                <a:spcPts val="2515"/>
              </a:lnSpc>
            </a:pPr>
            <a:endParaRPr lang="en-CA" sz="2115" dirty="0">
              <a:solidFill>
                <a:srgbClr val="000000"/>
              </a:solidFill>
            </a:endParaRPr>
          </a:p>
        </p:txBody>
      </p:sp>
      <p:sp>
        <p:nvSpPr>
          <p:cNvPr id="7" name="TextBox 7"/>
          <p:cNvSpPr txBox="1"/>
          <p:nvPr/>
        </p:nvSpPr>
        <p:spPr>
          <a:xfrm>
            <a:off x="994004" y="5120765"/>
            <a:ext cx="7417352" cy="884858"/>
          </a:xfrm>
          <a:prstGeom prst="rect">
            <a:avLst/>
          </a:prstGeom>
          <a:noFill/>
        </p:spPr>
        <p:txBody>
          <a:bodyPr vert="horz" wrap="none" lIns="0" tIns="0" rIns="0" bIns="0" rtlCol="0">
            <a:spAutoFit/>
          </a:bodyPr>
          <a:lstStyle/>
          <a:p>
            <a:pPr>
              <a:lnSpc>
                <a:spcPts val="2294"/>
              </a:lnSpc>
              <a:tabLst>
                <a:tab pos="403433" algn="l"/>
              </a:tabLst>
            </a:pPr>
            <a:r>
              <a:rPr lang="en-CA" sz="1502" dirty="0">
                <a:solidFill>
                  <a:srgbClr val="D49E20"/>
                </a:solidFill>
                <a:latin typeface="Courier New"/>
                <a:cs typeface="Courier New"/>
              </a:rPr>
              <a:t>n</a:t>
            </a:r>
            <a:r>
              <a:rPr lang="en-CA" sz="2115" dirty="0">
                <a:solidFill>
                  <a:srgbClr val="544846"/>
                </a:solidFill>
                <a:latin typeface="Arial"/>
                <a:cs typeface="Arial"/>
              </a:rPr>
              <a:t>   </a:t>
            </a:r>
            <a:r>
              <a:rPr lang="en-CA" sz="2800" dirty="0">
                <a:solidFill>
                  <a:srgbClr val="544846"/>
                </a:solidFill>
                <a:cs typeface="Arial"/>
              </a:rPr>
              <a:t>Data can then be scanned into the device via the</a:t>
            </a:r>
            <a:br>
              <a:rPr lang="en-CA" sz="2800" dirty="0">
                <a:solidFill>
                  <a:srgbClr val="000000"/>
                </a:solidFill>
              </a:rPr>
            </a:br>
            <a:r>
              <a:rPr lang="en-CA" sz="2800" dirty="0">
                <a:solidFill>
                  <a:srgbClr val="544846"/>
                </a:solidFill>
                <a:cs typeface="Arial"/>
              </a:rPr>
              <a:t>	TDI pin.</a:t>
            </a:r>
          </a:p>
          <a:p>
            <a:pPr>
              <a:lnSpc>
                <a:spcPts val="2294"/>
              </a:lnSpc>
            </a:pPr>
            <a:endParaRPr lang="en-CA" sz="2115" dirty="0">
              <a:solidFill>
                <a:srgbClr val="000000"/>
              </a:solidFill>
            </a:endParaRPr>
          </a:p>
        </p:txBody>
      </p:sp>
      <p:sp>
        <p:nvSpPr>
          <p:cNvPr id="8" name="TextBox 8"/>
          <p:cNvSpPr txBox="1"/>
          <p:nvPr/>
        </p:nvSpPr>
        <p:spPr>
          <a:xfrm>
            <a:off x="981501" y="5842168"/>
            <a:ext cx="7960384" cy="884858"/>
          </a:xfrm>
          <a:prstGeom prst="rect">
            <a:avLst/>
          </a:prstGeom>
          <a:noFill/>
        </p:spPr>
        <p:txBody>
          <a:bodyPr vert="horz" wrap="none" lIns="0" tIns="0" rIns="0" bIns="0" rtlCol="0">
            <a:spAutoFit/>
          </a:bodyPr>
          <a:lstStyle/>
          <a:p>
            <a:pPr>
              <a:lnSpc>
                <a:spcPts val="2294"/>
              </a:lnSpc>
              <a:tabLst>
                <a:tab pos="403433" algn="l"/>
              </a:tabLst>
            </a:pPr>
            <a:r>
              <a:rPr lang="en-CA" sz="1502" dirty="0">
                <a:solidFill>
                  <a:srgbClr val="D49E20"/>
                </a:solidFill>
                <a:latin typeface="Courier New"/>
                <a:cs typeface="Courier New"/>
              </a:rPr>
              <a:t>n</a:t>
            </a:r>
            <a:r>
              <a:rPr lang="en-CA" sz="2115" dirty="0">
                <a:solidFill>
                  <a:srgbClr val="544846"/>
                </a:solidFill>
                <a:latin typeface="Arial"/>
                <a:cs typeface="Arial"/>
              </a:rPr>
              <a:t>   </a:t>
            </a:r>
            <a:r>
              <a:rPr lang="en-CA" sz="2800" dirty="0">
                <a:solidFill>
                  <a:srgbClr val="544846"/>
                </a:solidFill>
                <a:cs typeface="Arial"/>
              </a:rPr>
              <a:t>The tester can then verify data on the output pins of</a:t>
            </a:r>
            <a:br>
              <a:rPr lang="en-CA" sz="2800" dirty="0">
                <a:solidFill>
                  <a:srgbClr val="000000"/>
                </a:solidFill>
              </a:rPr>
            </a:br>
            <a:r>
              <a:rPr lang="en-CA" sz="2800" dirty="0">
                <a:solidFill>
                  <a:srgbClr val="544846"/>
                </a:solidFill>
                <a:cs typeface="Arial"/>
              </a:rPr>
              <a:t>	the device.</a:t>
            </a:r>
          </a:p>
          <a:p>
            <a:pPr>
              <a:lnSpc>
                <a:spcPts val="2294"/>
              </a:lnSpc>
            </a:pPr>
            <a:endParaRPr lang="en-CA" sz="2115" dirty="0">
              <a:solidFill>
                <a:srgbClr val="000000"/>
              </a:solidFill>
            </a:endParaRPr>
          </a:p>
        </p:txBody>
      </p:sp>
      <p:sp>
        <p:nvSpPr>
          <p:cNvPr id="10" name="Title 1">
            <a:extLst>
              <a:ext uri="{FF2B5EF4-FFF2-40B4-BE49-F238E27FC236}">
                <a16:creationId xmlns:a16="http://schemas.microsoft.com/office/drawing/2014/main" id="{B3A5334F-7AC2-4026-9336-5EA65CB1C778}"/>
              </a:ext>
            </a:extLst>
          </p:cNvPr>
          <p:cNvSpPr txBox="1">
            <a:spLocks/>
          </p:cNvSpPr>
          <p:nvPr/>
        </p:nvSpPr>
        <p:spPr>
          <a:xfrm>
            <a:off x="815974" y="72868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JTAG</a:t>
            </a:r>
            <a:endParaRPr lang="en-CA" dirty="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1658471" y="737040"/>
            <a:ext cx="8433796" cy="6109754"/>
          </a:xfrm>
          <a:prstGeom prst="rect">
            <a:avLst/>
          </a:prstGeom>
        </p:spPr>
      </p:pic>
      <p:sp>
        <p:nvSpPr>
          <p:cNvPr id="3" name="TextBox 2"/>
          <p:cNvSpPr txBox="1"/>
          <p:nvPr/>
        </p:nvSpPr>
        <p:spPr>
          <a:xfrm>
            <a:off x="3586794" y="1652234"/>
            <a:ext cx="3805465" cy="820738"/>
          </a:xfrm>
          <a:prstGeom prst="rect">
            <a:avLst/>
          </a:prstGeom>
          <a:noFill/>
        </p:spPr>
        <p:txBody>
          <a:bodyPr vert="horz" wrap="none" lIns="0" tIns="0" rIns="0" bIns="0" rtlCol="0">
            <a:spAutoFit/>
          </a:bodyPr>
          <a:lstStyle/>
          <a:p>
            <a:pPr>
              <a:lnSpc>
                <a:spcPts val="3247"/>
              </a:lnSpc>
            </a:pPr>
            <a:r>
              <a:rPr lang="en-CA" sz="2833" b="1" dirty="0">
                <a:solidFill>
                  <a:srgbClr val="3B3A39"/>
                </a:solidFill>
                <a:cs typeface="Arial Bold"/>
              </a:rPr>
              <a:t>REAL JTAG APPLICATIONS</a:t>
            </a:r>
          </a:p>
          <a:p>
            <a:pPr>
              <a:lnSpc>
                <a:spcPts val="3247"/>
              </a:lnSpc>
            </a:pPr>
            <a:endParaRPr lang="en-CA" sz="2824" dirty="0">
              <a:solidFill>
                <a:srgbClr val="000000"/>
              </a:solidFill>
            </a:endParaRPr>
          </a:p>
        </p:txBody>
      </p:sp>
      <p:sp>
        <p:nvSpPr>
          <p:cNvPr id="4" name="Title 1">
            <a:extLst>
              <a:ext uri="{FF2B5EF4-FFF2-40B4-BE49-F238E27FC236}">
                <a16:creationId xmlns:a16="http://schemas.microsoft.com/office/drawing/2014/main" id="{E4FB36D7-5118-48BA-A7A2-5C9991E223A3}"/>
              </a:ext>
            </a:extLst>
          </p:cNvPr>
          <p:cNvSpPr txBox="1">
            <a:spLocks/>
          </p:cNvSpPr>
          <p:nvPr/>
        </p:nvSpPr>
        <p:spPr>
          <a:xfrm>
            <a:off x="838200" y="73704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JTAG</a:t>
            </a:r>
            <a:endParaRPr lang="en-CA" dirty="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2"/>
          <p:cNvSpPr txBox="1"/>
          <p:nvPr/>
        </p:nvSpPr>
        <p:spPr>
          <a:xfrm>
            <a:off x="1047152" y="1605042"/>
            <a:ext cx="2942087" cy="820738"/>
          </a:xfrm>
          <a:prstGeom prst="rect">
            <a:avLst/>
          </a:prstGeom>
          <a:noFill/>
        </p:spPr>
        <p:txBody>
          <a:bodyPr vert="horz" wrap="none" lIns="0" tIns="0" rIns="0" bIns="0" rtlCol="0">
            <a:spAutoFit/>
          </a:bodyPr>
          <a:lstStyle/>
          <a:p>
            <a:pPr>
              <a:lnSpc>
                <a:spcPts val="3247"/>
              </a:lnSpc>
            </a:pPr>
            <a:r>
              <a:rPr lang="en-CA" sz="2833" b="1" dirty="0">
                <a:solidFill>
                  <a:srgbClr val="3B3A39"/>
                </a:solidFill>
                <a:cs typeface="Arial Bold"/>
              </a:rPr>
              <a:t>Advantages of JTAG</a:t>
            </a:r>
          </a:p>
          <a:p>
            <a:pPr>
              <a:lnSpc>
                <a:spcPts val="3247"/>
              </a:lnSpc>
            </a:pPr>
            <a:endParaRPr lang="en-CA" sz="2824" dirty="0">
              <a:solidFill>
                <a:srgbClr val="000000"/>
              </a:solidFill>
            </a:endParaRPr>
          </a:p>
        </p:txBody>
      </p:sp>
      <p:sp>
        <p:nvSpPr>
          <p:cNvPr id="3" name="TextBox 3"/>
          <p:cNvSpPr txBox="1"/>
          <p:nvPr/>
        </p:nvSpPr>
        <p:spPr>
          <a:xfrm>
            <a:off x="2969559" y="2723030"/>
            <a:ext cx="94578" cy="359073"/>
          </a:xfrm>
          <a:prstGeom prst="rect">
            <a:avLst/>
          </a:prstGeom>
          <a:noFill/>
        </p:spPr>
        <p:txBody>
          <a:bodyPr vert="horz" wrap="none" lIns="0" tIns="0" rIns="0" bIns="0" rtlCol="0">
            <a:spAutoFit/>
          </a:bodyPr>
          <a:lstStyle/>
          <a:p>
            <a:pPr>
              <a:lnSpc>
                <a:spcPts val="1412"/>
              </a:lnSpc>
            </a:pPr>
            <a:r>
              <a:rPr lang="en-CA" sz="1237">
                <a:solidFill>
                  <a:srgbClr val="D49E20"/>
                </a:solidFill>
                <a:latin typeface="Courier New"/>
                <a:cs typeface="Courier New"/>
              </a:rPr>
              <a:t>n</a:t>
            </a:r>
          </a:p>
          <a:p>
            <a:pPr>
              <a:lnSpc>
                <a:spcPts val="1421"/>
              </a:lnSpc>
            </a:pPr>
            <a:endParaRPr lang="en-CA" sz="1237">
              <a:solidFill>
                <a:srgbClr val="000000"/>
              </a:solidFill>
            </a:endParaRPr>
          </a:p>
        </p:txBody>
      </p:sp>
      <p:sp>
        <p:nvSpPr>
          <p:cNvPr id="4" name="TextBox 4"/>
          <p:cNvSpPr txBox="1"/>
          <p:nvPr/>
        </p:nvSpPr>
        <p:spPr>
          <a:xfrm>
            <a:off x="2969559" y="3697942"/>
            <a:ext cx="94578" cy="359073"/>
          </a:xfrm>
          <a:prstGeom prst="rect">
            <a:avLst/>
          </a:prstGeom>
          <a:noFill/>
        </p:spPr>
        <p:txBody>
          <a:bodyPr vert="horz" wrap="none" lIns="0" tIns="0" rIns="0" bIns="0" rtlCol="0">
            <a:spAutoFit/>
          </a:bodyPr>
          <a:lstStyle/>
          <a:p>
            <a:pPr>
              <a:lnSpc>
                <a:spcPts val="1412"/>
              </a:lnSpc>
            </a:pPr>
            <a:r>
              <a:rPr lang="en-CA" sz="1237">
                <a:solidFill>
                  <a:srgbClr val="D49E20"/>
                </a:solidFill>
                <a:latin typeface="Courier New"/>
                <a:cs typeface="Courier New"/>
              </a:rPr>
              <a:t>n</a:t>
            </a:r>
          </a:p>
          <a:p>
            <a:pPr>
              <a:lnSpc>
                <a:spcPts val="1421"/>
              </a:lnSpc>
            </a:pPr>
            <a:endParaRPr lang="en-CA" sz="1237">
              <a:solidFill>
                <a:srgbClr val="000000"/>
              </a:solidFill>
            </a:endParaRPr>
          </a:p>
        </p:txBody>
      </p:sp>
      <p:sp>
        <p:nvSpPr>
          <p:cNvPr id="5" name="TextBox 5"/>
          <p:cNvSpPr txBox="1"/>
          <p:nvPr/>
        </p:nvSpPr>
        <p:spPr>
          <a:xfrm>
            <a:off x="2969559" y="4235824"/>
            <a:ext cx="94578" cy="359073"/>
          </a:xfrm>
          <a:prstGeom prst="rect">
            <a:avLst/>
          </a:prstGeom>
          <a:noFill/>
        </p:spPr>
        <p:txBody>
          <a:bodyPr vert="horz" wrap="none" lIns="0" tIns="0" rIns="0" bIns="0" rtlCol="0">
            <a:spAutoFit/>
          </a:bodyPr>
          <a:lstStyle/>
          <a:p>
            <a:pPr>
              <a:lnSpc>
                <a:spcPts val="1412"/>
              </a:lnSpc>
            </a:pPr>
            <a:r>
              <a:rPr lang="en-CA" sz="1237">
                <a:solidFill>
                  <a:srgbClr val="D49E20"/>
                </a:solidFill>
                <a:latin typeface="Courier New"/>
                <a:cs typeface="Courier New"/>
              </a:rPr>
              <a:t>n</a:t>
            </a:r>
          </a:p>
          <a:p>
            <a:pPr>
              <a:lnSpc>
                <a:spcPts val="1421"/>
              </a:lnSpc>
            </a:pPr>
            <a:endParaRPr lang="en-CA" sz="1237">
              <a:solidFill>
                <a:srgbClr val="000000"/>
              </a:solidFill>
            </a:endParaRPr>
          </a:p>
        </p:txBody>
      </p:sp>
      <p:sp>
        <p:nvSpPr>
          <p:cNvPr id="6" name="TextBox 6"/>
          <p:cNvSpPr txBox="1"/>
          <p:nvPr/>
        </p:nvSpPr>
        <p:spPr>
          <a:xfrm>
            <a:off x="2969559" y="4773706"/>
            <a:ext cx="94578" cy="359073"/>
          </a:xfrm>
          <a:prstGeom prst="rect">
            <a:avLst/>
          </a:prstGeom>
          <a:noFill/>
        </p:spPr>
        <p:txBody>
          <a:bodyPr vert="horz" wrap="none" lIns="0" tIns="0" rIns="0" bIns="0" rtlCol="0">
            <a:spAutoFit/>
          </a:bodyPr>
          <a:lstStyle/>
          <a:p>
            <a:pPr>
              <a:lnSpc>
                <a:spcPts val="1412"/>
              </a:lnSpc>
            </a:pPr>
            <a:r>
              <a:rPr lang="en-CA" sz="1237">
                <a:solidFill>
                  <a:srgbClr val="D49E20"/>
                </a:solidFill>
                <a:latin typeface="Courier New"/>
                <a:cs typeface="Courier New"/>
              </a:rPr>
              <a:t>n</a:t>
            </a:r>
          </a:p>
          <a:p>
            <a:pPr>
              <a:lnSpc>
                <a:spcPts val="1421"/>
              </a:lnSpc>
            </a:pPr>
            <a:endParaRPr lang="en-CA" sz="1237">
              <a:solidFill>
                <a:srgbClr val="000000"/>
              </a:solidFill>
            </a:endParaRPr>
          </a:p>
        </p:txBody>
      </p:sp>
      <p:sp>
        <p:nvSpPr>
          <p:cNvPr id="7" name="TextBox 7"/>
          <p:cNvSpPr txBox="1"/>
          <p:nvPr/>
        </p:nvSpPr>
        <p:spPr>
          <a:xfrm>
            <a:off x="2969559" y="5311589"/>
            <a:ext cx="94578" cy="359073"/>
          </a:xfrm>
          <a:prstGeom prst="rect">
            <a:avLst/>
          </a:prstGeom>
          <a:noFill/>
        </p:spPr>
        <p:txBody>
          <a:bodyPr vert="horz" wrap="none" lIns="0" tIns="0" rIns="0" bIns="0" rtlCol="0">
            <a:spAutoFit/>
          </a:bodyPr>
          <a:lstStyle/>
          <a:p>
            <a:pPr>
              <a:lnSpc>
                <a:spcPts val="1412"/>
              </a:lnSpc>
            </a:pPr>
            <a:r>
              <a:rPr lang="en-CA" sz="1237">
                <a:solidFill>
                  <a:srgbClr val="D49E20"/>
                </a:solidFill>
                <a:latin typeface="Courier New"/>
                <a:cs typeface="Courier New"/>
              </a:rPr>
              <a:t>n</a:t>
            </a:r>
          </a:p>
          <a:p>
            <a:pPr>
              <a:lnSpc>
                <a:spcPts val="1421"/>
              </a:lnSpc>
            </a:pPr>
            <a:endParaRPr lang="en-CA" sz="1237">
              <a:solidFill>
                <a:srgbClr val="000000"/>
              </a:solidFill>
            </a:endParaRPr>
          </a:p>
        </p:txBody>
      </p:sp>
      <p:sp>
        <p:nvSpPr>
          <p:cNvPr id="8" name="TextBox 8"/>
          <p:cNvSpPr txBox="1"/>
          <p:nvPr/>
        </p:nvSpPr>
        <p:spPr>
          <a:xfrm>
            <a:off x="1047152" y="2475707"/>
            <a:ext cx="8621976" cy="1531381"/>
          </a:xfrm>
          <a:prstGeom prst="rect">
            <a:avLst/>
          </a:prstGeom>
          <a:noFill/>
        </p:spPr>
        <p:txBody>
          <a:bodyPr vert="horz" wrap="none" lIns="0" tIns="0" rIns="0" bIns="0" rtlCol="0">
            <a:spAutoFit/>
          </a:bodyPr>
          <a:lstStyle/>
          <a:p>
            <a:pPr>
              <a:lnSpc>
                <a:spcPts val="1677"/>
              </a:lnSpc>
            </a:pPr>
            <a:r>
              <a:rPr lang="en-CA" sz="2800" dirty="0">
                <a:solidFill>
                  <a:srgbClr val="544846"/>
                </a:solidFill>
                <a:cs typeface="Arial"/>
              </a:rPr>
              <a:t>The need for physical test points on the board is eliminated</a:t>
            </a:r>
          </a:p>
          <a:p>
            <a:pPr>
              <a:lnSpc>
                <a:spcPts val="1677"/>
              </a:lnSpc>
            </a:pPr>
            <a:br>
              <a:rPr lang="en-CA" sz="2800" dirty="0">
                <a:solidFill>
                  <a:srgbClr val="000000"/>
                </a:solidFill>
              </a:rPr>
            </a:br>
            <a:r>
              <a:rPr lang="en-CA" sz="2800" dirty="0">
                <a:solidFill>
                  <a:srgbClr val="544846"/>
                </a:solidFill>
                <a:cs typeface="Arial"/>
              </a:rPr>
              <a:t>leading to significant savings as a result of simpler board</a:t>
            </a:r>
          </a:p>
          <a:p>
            <a:pPr>
              <a:lnSpc>
                <a:spcPts val="1677"/>
              </a:lnSpc>
            </a:pPr>
            <a:br>
              <a:rPr lang="en-CA" sz="2800" dirty="0">
                <a:solidFill>
                  <a:srgbClr val="000000"/>
                </a:solidFill>
              </a:rPr>
            </a:br>
            <a:r>
              <a:rPr lang="en-CA" sz="2800" dirty="0">
                <a:solidFill>
                  <a:srgbClr val="544846"/>
                </a:solidFill>
                <a:cs typeface="Arial"/>
              </a:rPr>
              <a:t>layouts.</a:t>
            </a:r>
          </a:p>
          <a:p>
            <a:pPr>
              <a:lnSpc>
                <a:spcPts val="1677"/>
              </a:lnSpc>
            </a:pPr>
            <a:endParaRPr lang="en-CA" sz="2800" dirty="0">
              <a:solidFill>
                <a:srgbClr val="544846"/>
              </a:solidFill>
              <a:cs typeface="Arial"/>
            </a:endParaRPr>
          </a:p>
          <a:p>
            <a:pPr>
              <a:lnSpc>
                <a:spcPts val="1699"/>
              </a:lnSpc>
            </a:pPr>
            <a:endParaRPr lang="en-CA" sz="1766" dirty="0">
              <a:solidFill>
                <a:srgbClr val="000000"/>
              </a:solidFill>
            </a:endParaRPr>
          </a:p>
        </p:txBody>
      </p:sp>
      <p:sp>
        <p:nvSpPr>
          <p:cNvPr id="9" name="TextBox 9"/>
          <p:cNvSpPr txBox="1"/>
          <p:nvPr/>
        </p:nvSpPr>
        <p:spPr>
          <a:xfrm>
            <a:off x="1047152" y="3889939"/>
            <a:ext cx="3434273" cy="512961"/>
          </a:xfrm>
          <a:prstGeom prst="rect">
            <a:avLst/>
          </a:prstGeom>
          <a:noFill/>
        </p:spPr>
        <p:txBody>
          <a:bodyPr vert="horz" wrap="none" lIns="0" tIns="0" rIns="0" bIns="0" rtlCol="0">
            <a:spAutoFit/>
          </a:bodyPr>
          <a:lstStyle/>
          <a:p>
            <a:pPr>
              <a:lnSpc>
                <a:spcPts val="2030"/>
              </a:lnSpc>
            </a:pPr>
            <a:r>
              <a:rPr lang="en-CA" sz="2800" dirty="0">
                <a:solidFill>
                  <a:srgbClr val="544846"/>
                </a:solidFill>
                <a:cs typeface="Arial"/>
              </a:rPr>
              <a:t>Less costly test fixtures</a:t>
            </a:r>
          </a:p>
          <a:p>
            <a:pPr>
              <a:lnSpc>
                <a:spcPts val="2030"/>
              </a:lnSpc>
            </a:pPr>
            <a:endParaRPr lang="en-CA" sz="1766" dirty="0">
              <a:solidFill>
                <a:srgbClr val="000000"/>
              </a:solidFill>
            </a:endParaRPr>
          </a:p>
        </p:txBody>
      </p:sp>
      <p:sp>
        <p:nvSpPr>
          <p:cNvPr id="10" name="TextBox 10"/>
          <p:cNvSpPr txBox="1"/>
          <p:nvPr/>
        </p:nvSpPr>
        <p:spPr>
          <a:xfrm>
            <a:off x="1127237" y="4249012"/>
            <a:ext cx="5724003" cy="2079608"/>
          </a:xfrm>
          <a:prstGeom prst="rect">
            <a:avLst/>
          </a:prstGeom>
          <a:noFill/>
        </p:spPr>
        <p:txBody>
          <a:bodyPr vert="horz" wrap="none" lIns="0" tIns="0" rIns="0" bIns="0" rtlCol="0">
            <a:spAutoFit/>
          </a:bodyPr>
          <a:lstStyle/>
          <a:p>
            <a:pPr>
              <a:lnSpc>
                <a:spcPts val="4236"/>
              </a:lnSpc>
            </a:pPr>
            <a:r>
              <a:rPr lang="en-CA" sz="2800" dirty="0">
                <a:solidFill>
                  <a:srgbClr val="544846"/>
                </a:solidFill>
                <a:cs typeface="Arial"/>
              </a:rPr>
              <a:t>reduced time on in-circuit test systems</a:t>
            </a:r>
            <a:br>
              <a:rPr lang="en-CA" sz="2800" dirty="0">
                <a:solidFill>
                  <a:srgbClr val="000000"/>
                </a:solidFill>
              </a:rPr>
            </a:br>
            <a:r>
              <a:rPr lang="en-CA" sz="2800" dirty="0">
                <a:solidFill>
                  <a:srgbClr val="544846"/>
                </a:solidFill>
                <a:cs typeface="Arial"/>
              </a:rPr>
              <a:t>increased use of standard interfaces</a:t>
            </a:r>
            <a:br>
              <a:rPr lang="en-CA" sz="2800" dirty="0">
                <a:solidFill>
                  <a:srgbClr val="000000"/>
                </a:solidFill>
              </a:rPr>
            </a:br>
            <a:r>
              <a:rPr lang="en-CA" sz="2800" dirty="0">
                <a:solidFill>
                  <a:srgbClr val="544846"/>
                </a:solidFill>
                <a:cs typeface="Arial"/>
              </a:rPr>
              <a:t>faster time-to-market</a:t>
            </a:r>
          </a:p>
          <a:p>
            <a:pPr>
              <a:lnSpc>
                <a:spcPts val="4236"/>
              </a:lnSpc>
            </a:pPr>
            <a:endParaRPr lang="en-CA" sz="1766" dirty="0">
              <a:solidFill>
                <a:srgbClr val="000000"/>
              </a:solidFill>
            </a:endParaRPr>
          </a:p>
        </p:txBody>
      </p:sp>
      <p:sp>
        <p:nvSpPr>
          <p:cNvPr id="12" name="Title 1">
            <a:extLst>
              <a:ext uri="{FF2B5EF4-FFF2-40B4-BE49-F238E27FC236}">
                <a16:creationId xmlns:a16="http://schemas.microsoft.com/office/drawing/2014/main" id="{5F1FE1A4-1E2F-49DD-B89F-3EC86EE8D9A1}"/>
              </a:ext>
            </a:extLst>
          </p:cNvPr>
          <p:cNvSpPr txBox="1">
            <a:spLocks/>
          </p:cNvSpPr>
          <p:nvPr/>
        </p:nvSpPr>
        <p:spPr>
          <a:xfrm>
            <a:off x="838200" y="78162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Summary</a:t>
            </a:r>
            <a:endParaRPr lang="en-CA" dirty="0"/>
          </a:p>
        </p:txBody>
      </p:sp>
    </p:spTree>
    <p:extLst>
      <p:ext uri="{BB962C8B-B14F-4D97-AF65-F5344CB8AC3E}">
        <p14:creationId xmlns:p14="http://schemas.microsoft.com/office/powerpoint/2010/main" val="149958855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107093" y="1871800"/>
            <a:ext cx="11625908" cy="2862400"/>
          </a:xfrm>
          <a:prstGeom prst="rect">
            <a:avLst/>
          </a:prstGeom>
          <a:solidFill>
            <a:srgbClr val="FFFFFF"/>
          </a:solidFill>
          <a:ln>
            <a:noFill/>
          </a:ln>
        </p:spPr>
        <p:txBody>
          <a:bodyPr spcFirstLastPara="1" wrap="square" lIns="121897" tIns="121897" rIns="121897" bIns="121897" anchor="ctr" anchorCtr="0">
            <a:noAutofit/>
          </a:bodyPr>
          <a:lstStyle/>
          <a:p>
            <a:pPr lvl="0"/>
            <a:r>
              <a:rPr lang="en-US" sz="6400" dirty="0"/>
              <a:t>Session – March 15</a:t>
            </a:r>
            <a:endParaRPr sz="6400" dirty="0"/>
          </a:p>
        </p:txBody>
      </p:sp>
      <p:pic>
        <p:nvPicPr>
          <p:cNvPr id="4" name="Picture 3"/>
          <p:cNvPicPr>
            <a:picLocks noChangeAspect="1"/>
          </p:cNvPicPr>
          <p:nvPr/>
        </p:nvPicPr>
        <p:blipFill>
          <a:blip r:embed="rId3"/>
          <a:stretch>
            <a:fillRect/>
          </a:stretch>
        </p:blipFill>
        <p:spPr>
          <a:xfrm>
            <a:off x="459001" y="5638800"/>
            <a:ext cx="1622156" cy="1219200"/>
          </a:xfrm>
          <a:prstGeom prst="rect">
            <a:avLst/>
          </a:prstGeom>
        </p:spPr>
      </p:pic>
    </p:spTree>
    <p:extLst>
      <p:ext uri="{BB962C8B-B14F-4D97-AF65-F5344CB8AC3E}">
        <p14:creationId xmlns:p14="http://schemas.microsoft.com/office/powerpoint/2010/main" val="63243558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107093" y="1871799"/>
            <a:ext cx="11712374" cy="3196911"/>
          </a:xfrm>
          <a:prstGeom prst="rect">
            <a:avLst/>
          </a:prstGeom>
          <a:solidFill>
            <a:srgbClr val="FFFFFF"/>
          </a:solidFill>
          <a:ln>
            <a:noFill/>
          </a:ln>
        </p:spPr>
        <p:txBody>
          <a:bodyPr spcFirstLastPara="1" wrap="square" lIns="121897" tIns="121897" rIns="121897" bIns="121897" anchor="ctr" anchorCtr="0">
            <a:noAutofit/>
          </a:bodyPr>
          <a:lstStyle/>
          <a:p>
            <a:pPr lvl="0"/>
            <a:r>
              <a:rPr lang="en-US" sz="6400" dirty="0"/>
              <a:t> The USB protocol and communications between devices using USB.</a:t>
            </a:r>
            <a:br>
              <a:rPr lang="en-US" sz="6400" dirty="0"/>
            </a:br>
            <a:endParaRPr lang="en-US" sz="6400" dirty="0"/>
          </a:p>
        </p:txBody>
      </p:sp>
      <p:pic>
        <p:nvPicPr>
          <p:cNvPr id="4" name="Picture 3"/>
          <p:cNvPicPr>
            <a:picLocks noChangeAspect="1"/>
          </p:cNvPicPr>
          <p:nvPr/>
        </p:nvPicPr>
        <p:blipFill>
          <a:blip r:embed="rId3"/>
          <a:stretch>
            <a:fillRect/>
          </a:stretch>
        </p:blipFill>
        <p:spPr>
          <a:xfrm>
            <a:off x="459001" y="5638800"/>
            <a:ext cx="1622156" cy="1219200"/>
          </a:xfrm>
          <a:prstGeom prst="rect">
            <a:avLst/>
          </a:prstGeom>
        </p:spPr>
      </p:pic>
    </p:spTree>
    <p:extLst>
      <p:ext uri="{BB962C8B-B14F-4D97-AF65-F5344CB8AC3E}">
        <p14:creationId xmlns:p14="http://schemas.microsoft.com/office/powerpoint/2010/main" val="164428542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35000" y="479778"/>
            <a:ext cx="10515600" cy="1325563"/>
          </a:xfrm>
        </p:spPr>
        <p:txBody>
          <a:bodyPr/>
          <a:lstStyle/>
          <a:p>
            <a:r>
              <a:rPr lang="en-US" altLang="zh-CN" dirty="0"/>
              <a:t>Introduction</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560210" y="1475669"/>
            <a:ext cx="11507611" cy="5117041"/>
          </a:xfrm>
        </p:spPr>
        <p:txBody>
          <a:bodyPr>
            <a:normAutofit fontScale="55000" lnSpcReduction="20000"/>
          </a:bodyPr>
          <a:lstStyle/>
          <a:p>
            <a:endParaRPr lang="en-US" dirty="0"/>
          </a:p>
          <a:p>
            <a:pPr algn="just"/>
            <a:r>
              <a:rPr lang="en-US" sz="5900" dirty="0"/>
              <a:t>USB is an interface that connects a device to a computer. </a:t>
            </a:r>
          </a:p>
          <a:p>
            <a:pPr algn="just"/>
            <a:endParaRPr lang="en-US" sz="5900" dirty="0"/>
          </a:p>
          <a:p>
            <a:pPr algn="just"/>
            <a:r>
              <a:rPr lang="en-US" sz="5900" dirty="0"/>
              <a:t>With this connection, the computer sends or retrieves data from the device. </a:t>
            </a:r>
          </a:p>
          <a:p>
            <a:pPr algn="just"/>
            <a:endParaRPr lang="en-US" sz="5900" dirty="0"/>
          </a:p>
          <a:p>
            <a:pPr algn="just"/>
            <a:r>
              <a:rPr lang="en-US" sz="5900" dirty="0"/>
              <a:t>USB gives developers a standard interface to use in many different types of applications. </a:t>
            </a:r>
          </a:p>
          <a:p>
            <a:pPr algn="just"/>
            <a:endParaRPr lang="en-US" sz="5900" dirty="0"/>
          </a:p>
          <a:p>
            <a:pPr algn="just"/>
            <a:r>
              <a:rPr lang="en-US" sz="5900" dirty="0"/>
              <a:t>A USB device is easy to connect and use because of a systematic design process. </a:t>
            </a:r>
          </a:p>
          <a:p>
            <a:pPr algn="just"/>
            <a:endParaRPr lang="en-US" sz="5900" dirty="0"/>
          </a:p>
          <a:p>
            <a:endParaRPr lang="en-CA" dirty="0"/>
          </a:p>
        </p:txBody>
      </p:sp>
    </p:spTree>
    <p:extLst>
      <p:ext uri="{BB962C8B-B14F-4D97-AF65-F5344CB8AC3E}">
        <p14:creationId xmlns:p14="http://schemas.microsoft.com/office/powerpoint/2010/main" val="134984935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35000" y="479778"/>
            <a:ext cx="10515600" cy="1325563"/>
          </a:xfrm>
        </p:spPr>
        <p:txBody>
          <a:bodyPr/>
          <a:lstStyle/>
          <a:p>
            <a:r>
              <a:rPr lang="en-US" altLang="zh-CN" dirty="0"/>
              <a:t>Physical Interface</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635000" y="1656292"/>
            <a:ext cx="11071578" cy="4902552"/>
          </a:xfrm>
        </p:spPr>
        <p:txBody>
          <a:bodyPr>
            <a:normAutofit/>
          </a:bodyPr>
          <a:lstStyle/>
          <a:p>
            <a:pPr algn="just"/>
            <a:r>
              <a:rPr lang="en-US" dirty="0"/>
              <a:t>From a high-level overview, the physical interface of USB has two components: cables and connectors. These connectors connect devices to a host.</a:t>
            </a:r>
          </a:p>
          <a:p>
            <a:pPr algn="just"/>
            <a:endParaRPr lang="en-US" dirty="0"/>
          </a:p>
          <a:p>
            <a:pPr algn="just"/>
            <a:r>
              <a:rPr lang="en-US" dirty="0"/>
              <a:t>A USB cable consists of multiple components that are protected by an insulating jacket. Underneath the jacket is an outer shield that contains a copper braid. Inside the outer shield are multiple wires: a copper drain wire, a VBUS wire (red), and a ground wire (black). </a:t>
            </a:r>
            <a:endParaRPr lang="en-CA" dirty="0"/>
          </a:p>
        </p:txBody>
      </p:sp>
    </p:spTree>
    <p:extLst>
      <p:ext uri="{BB962C8B-B14F-4D97-AF65-F5344CB8AC3E}">
        <p14:creationId xmlns:p14="http://schemas.microsoft.com/office/powerpoint/2010/main" val="1378384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a:t>Optical fiber</a:t>
            </a:r>
            <a:endParaRPr lang="zh-CN" altLang="en-US" dirty="0"/>
          </a:p>
        </p:txBody>
      </p:sp>
      <p:sp>
        <p:nvSpPr>
          <p:cNvPr id="3" name="内容占位符 2"/>
          <p:cNvSpPr>
            <a:spLocks noGrp="1"/>
          </p:cNvSpPr>
          <p:nvPr>
            <p:ph idx="1"/>
          </p:nvPr>
        </p:nvSpPr>
        <p:spPr>
          <a:xfrm>
            <a:off x="838200" y="1825625"/>
            <a:ext cx="10925542" cy="4351338"/>
          </a:xfrm>
        </p:spPr>
        <p:txBody>
          <a:bodyPr/>
          <a:lstStyle/>
          <a:p>
            <a:pPr marL="0" indent="0">
              <a:buNone/>
            </a:pPr>
            <a:r>
              <a:rPr lang="en-US" altLang="zh-CN" dirty="0"/>
              <a:t>Multi mode fiber (MMF) and Single mode fiber (SMF). The diameter of MMF is bigger than SMF (SMF can be um). So the cost of SMF is higher than MMF, as we need semiconductor laser unit to send pulse in SMF, whereas we only need luminous diode in MMF.</a:t>
            </a:r>
          </a:p>
          <a:p>
            <a:pPr marL="0" indent="0">
              <a:buNone/>
            </a:pPr>
            <a:endParaRPr lang="en-US" altLang="zh-CN" dirty="0"/>
          </a:p>
          <a:p>
            <a:pPr marL="0" indent="0">
              <a:buNone/>
            </a:pPr>
            <a:r>
              <a:rPr lang="en-US" altLang="zh-CN" dirty="0"/>
              <a:t>In the transmission, the angle of the MMF light is larger, so it tends to decay. However, </a:t>
            </a:r>
            <a:r>
              <a:rPr lang="en-US" altLang="zh-CN"/>
              <a:t>the transmission distance </a:t>
            </a:r>
            <a:r>
              <a:rPr lang="en-US" altLang="zh-CN" dirty="0"/>
              <a:t>of SMF is much longer (10-70 km). </a:t>
            </a:r>
          </a:p>
          <a:p>
            <a:pPr marL="0" indent="0">
              <a:buNone/>
            </a:pPr>
            <a:endParaRPr lang="en-US" altLang="zh-CN" dirty="0"/>
          </a:p>
          <a:p>
            <a:pPr marL="0" indent="0">
              <a:buNone/>
            </a:pPr>
            <a:endParaRPr lang="en-US" altLang="zh-CN" dirty="0"/>
          </a:p>
          <a:p>
            <a:pPr marL="0" indent="0">
              <a:buNone/>
            </a:pPr>
            <a:endParaRPr lang="zh-CN" altLang="en-US" dirty="0"/>
          </a:p>
        </p:txBody>
      </p:sp>
      <p:pic>
        <p:nvPicPr>
          <p:cNvPr id="2" name="图片 1"/>
          <p:cNvPicPr>
            <a:picLocks noChangeAspect="1"/>
          </p:cNvPicPr>
          <p:nvPr/>
        </p:nvPicPr>
        <p:blipFill>
          <a:blip r:embed="rId2"/>
          <a:stretch>
            <a:fillRect/>
          </a:stretch>
        </p:blipFill>
        <p:spPr>
          <a:xfrm>
            <a:off x="1004267" y="5521051"/>
            <a:ext cx="4676775" cy="504825"/>
          </a:xfrm>
          <a:prstGeom prst="rect">
            <a:avLst/>
          </a:prstGeom>
        </p:spPr>
      </p:pic>
      <p:pic>
        <p:nvPicPr>
          <p:cNvPr id="5" name="图片 4"/>
          <p:cNvPicPr>
            <a:picLocks noChangeAspect="1"/>
          </p:cNvPicPr>
          <p:nvPr/>
        </p:nvPicPr>
        <p:blipFill>
          <a:blip r:embed="rId3"/>
          <a:stretch>
            <a:fillRect/>
          </a:stretch>
        </p:blipFill>
        <p:spPr>
          <a:xfrm>
            <a:off x="6096000" y="5495223"/>
            <a:ext cx="4697068" cy="556480"/>
          </a:xfrm>
          <a:prstGeom prst="rect">
            <a:avLst/>
          </a:prstGeom>
        </p:spPr>
      </p:pic>
      <p:sp>
        <p:nvSpPr>
          <p:cNvPr id="6" name="文本框 5"/>
          <p:cNvSpPr txBox="1"/>
          <p:nvPr/>
        </p:nvSpPr>
        <p:spPr>
          <a:xfrm>
            <a:off x="2811208" y="6171743"/>
            <a:ext cx="1062892" cy="523220"/>
          </a:xfrm>
          <a:prstGeom prst="rect">
            <a:avLst/>
          </a:prstGeom>
          <a:noFill/>
        </p:spPr>
        <p:txBody>
          <a:bodyPr wrap="square" rtlCol="0">
            <a:spAutoFit/>
          </a:bodyPr>
          <a:lstStyle/>
          <a:p>
            <a:r>
              <a:rPr lang="en-US" altLang="zh-CN" sz="2800" dirty="0"/>
              <a:t>MMF</a:t>
            </a:r>
            <a:endParaRPr lang="zh-CN" altLang="en-US" sz="2800" dirty="0"/>
          </a:p>
        </p:txBody>
      </p:sp>
      <p:sp>
        <p:nvSpPr>
          <p:cNvPr id="7" name="文本框 6"/>
          <p:cNvSpPr txBox="1"/>
          <p:nvPr/>
        </p:nvSpPr>
        <p:spPr>
          <a:xfrm>
            <a:off x="7913088" y="6171743"/>
            <a:ext cx="1062892" cy="523220"/>
          </a:xfrm>
          <a:prstGeom prst="rect">
            <a:avLst/>
          </a:prstGeom>
          <a:noFill/>
        </p:spPr>
        <p:txBody>
          <a:bodyPr wrap="square" rtlCol="0">
            <a:spAutoFit/>
          </a:bodyPr>
          <a:lstStyle/>
          <a:p>
            <a:r>
              <a:rPr lang="en-US" altLang="zh-CN" sz="2800" dirty="0"/>
              <a:t>SMF</a:t>
            </a:r>
            <a:endParaRPr lang="zh-CN" altLang="en-US" sz="2800" dirty="0"/>
          </a:p>
        </p:txBody>
      </p:sp>
    </p:spTree>
    <p:extLst>
      <p:ext uri="{BB962C8B-B14F-4D97-AF65-F5344CB8AC3E}">
        <p14:creationId xmlns:p14="http://schemas.microsoft.com/office/powerpoint/2010/main" val="2293899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35000" y="479778"/>
            <a:ext cx="10515600" cy="1325563"/>
          </a:xfrm>
        </p:spPr>
        <p:txBody>
          <a:bodyPr/>
          <a:lstStyle/>
          <a:p>
            <a:r>
              <a:rPr lang="en-US" altLang="zh-CN" dirty="0"/>
              <a:t>Physical Interface</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635000" y="1656292"/>
            <a:ext cx="11071578" cy="4902552"/>
          </a:xfrm>
        </p:spPr>
        <p:txBody>
          <a:bodyPr>
            <a:normAutofit/>
          </a:bodyPr>
          <a:lstStyle/>
          <a:p>
            <a:pPr algn="just"/>
            <a:r>
              <a:rPr lang="en-US" dirty="0"/>
              <a:t>An inner shield made of aluminum contains a twisted pair of data wires as seen in the following Figure. </a:t>
            </a:r>
          </a:p>
          <a:p>
            <a:pPr algn="just"/>
            <a:endParaRPr lang="en-US" dirty="0"/>
          </a:p>
          <a:p>
            <a:pPr algn="just"/>
            <a:endParaRPr lang="en-US" dirty="0"/>
          </a:p>
          <a:p>
            <a:pPr algn="just"/>
            <a:endParaRPr lang="en-US" dirty="0"/>
          </a:p>
          <a:p>
            <a:pPr algn="just"/>
            <a:endParaRPr lang="en-US" dirty="0"/>
          </a:p>
          <a:p>
            <a:pPr algn="just"/>
            <a:endParaRPr lang="en-US" dirty="0"/>
          </a:p>
        </p:txBody>
      </p:sp>
      <p:pic>
        <p:nvPicPr>
          <p:cNvPr id="5" name="Picture 4">
            <a:extLst>
              <a:ext uri="{FF2B5EF4-FFF2-40B4-BE49-F238E27FC236}">
                <a16:creationId xmlns:a16="http://schemas.microsoft.com/office/drawing/2014/main" id="{5EC9DCC0-1C6F-4E36-910B-2285168BB8F2}"/>
              </a:ext>
            </a:extLst>
          </p:cNvPr>
          <p:cNvPicPr>
            <a:picLocks noChangeAspect="1"/>
          </p:cNvPicPr>
          <p:nvPr/>
        </p:nvPicPr>
        <p:blipFill>
          <a:blip r:embed="rId2"/>
          <a:stretch>
            <a:fillRect/>
          </a:stretch>
        </p:blipFill>
        <p:spPr>
          <a:xfrm>
            <a:off x="3582183" y="2894457"/>
            <a:ext cx="7023237" cy="3014853"/>
          </a:xfrm>
          <a:prstGeom prst="rect">
            <a:avLst/>
          </a:prstGeom>
        </p:spPr>
      </p:pic>
    </p:spTree>
    <p:extLst>
      <p:ext uri="{BB962C8B-B14F-4D97-AF65-F5344CB8AC3E}">
        <p14:creationId xmlns:p14="http://schemas.microsoft.com/office/powerpoint/2010/main" val="381023793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35000" y="479778"/>
            <a:ext cx="10515600" cy="1325563"/>
          </a:xfrm>
        </p:spPr>
        <p:txBody>
          <a:bodyPr/>
          <a:lstStyle/>
          <a:p>
            <a:r>
              <a:rPr lang="en-US" altLang="zh-CN" dirty="0"/>
              <a:t>Physical Interface</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635000" y="1656292"/>
            <a:ext cx="11071578" cy="4902552"/>
          </a:xfrm>
        </p:spPr>
        <p:txBody>
          <a:bodyPr>
            <a:normAutofit/>
          </a:bodyPr>
          <a:lstStyle/>
          <a:p>
            <a:pPr algn="just"/>
            <a:r>
              <a:rPr lang="en-US" dirty="0"/>
              <a:t>There is a D+ wire (green) and a D- wire (white). In Full-Speed and High-Speed devices, the maximum cable length is 5 meters. To increase the distance between the host and a device, you must use a series of hubs and 5-meter cables. </a:t>
            </a:r>
          </a:p>
          <a:p>
            <a:pPr algn="just"/>
            <a:endParaRPr lang="en-US" dirty="0"/>
          </a:p>
          <a:p>
            <a:pPr algn="just"/>
            <a:r>
              <a:rPr lang="en-US" dirty="0"/>
              <a:t>While USB extension cables exist in the market, using them to exceed 5 meters is against the USB specification. Low-Speed devices have slightly different specifications. </a:t>
            </a:r>
          </a:p>
          <a:p>
            <a:pPr algn="just"/>
            <a:endParaRPr lang="en-US" dirty="0"/>
          </a:p>
          <a:p>
            <a:pPr algn="just"/>
            <a:endParaRPr lang="en-US" dirty="0"/>
          </a:p>
          <a:p>
            <a:pPr algn="just"/>
            <a:endParaRPr lang="en-US" dirty="0"/>
          </a:p>
        </p:txBody>
      </p:sp>
    </p:spTree>
    <p:extLst>
      <p:ext uri="{BB962C8B-B14F-4D97-AF65-F5344CB8AC3E}">
        <p14:creationId xmlns:p14="http://schemas.microsoft.com/office/powerpoint/2010/main" val="35199478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35000" y="479778"/>
            <a:ext cx="10515600" cy="1325563"/>
          </a:xfrm>
        </p:spPr>
        <p:txBody>
          <a:bodyPr/>
          <a:lstStyle/>
          <a:p>
            <a:r>
              <a:rPr lang="en-US" altLang="zh-CN" dirty="0"/>
              <a:t>Physical Interface</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635000" y="1656292"/>
            <a:ext cx="11071578" cy="4902552"/>
          </a:xfrm>
        </p:spPr>
        <p:txBody>
          <a:bodyPr>
            <a:normAutofit/>
          </a:bodyPr>
          <a:lstStyle/>
          <a:p>
            <a:pPr algn="just"/>
            <a:r>
              <a:rPr lang="en-US" dirty="0"/>
              <a:t>Their cable length is limited to 3 meters and Low-Speed cables are not required to be a twisted pair as the following Figure shows.</a:t>
            </a:r>
          </a:p>
          <a:p>
            <a:pPr algn="just"/>
            <a:endParaRPr lang="en-US" dirty="0"/>
          </a:p>
          <a:p>
            <a:pPr algn="just"/>
            <a:endParaRPr lang="en-US" dirty="0"/>
          </a:p>
          <a:p>
            <a:pPr algn="just"/>
            <a:r>
              <a:rPr lang="en-US" dirty="0"/>
              <a:t>USB communication occurs through many different signaling states on the D+ and D- lines. Some of these states transmit the data while others are used as specific signaling conditions. </a:t>
            </a:r>
          </a:p>
          <a:p>
            <a:pPr marL="457200" indent="-457200" algn="just">
              <a:buFont typeface="Arial" panose="020B0604020202020204" pitchFamily="34" charset="0"/>
              <a:buChar char="•"/>
            </a:pPr>
            <a:r>
              <a:rPr lang="en-US" dirty="0"/>
              <a:t>Differential 0 and Differential 1: These two states are used for general data communication across USB. Differential 1 is when the D+ line is high and the D- line is low. Differential 0 is when the D+ line is low and the D- line is high. </a:t>
            </a:r>
          </a:p>
        </p:txBody>
      </p:sp>
      <p:pic>
        <p:nvPicPr>
          <p:cNvPr id="5" name="Picture 4">
            <a:extLst>
              <a:ext uri="{FF2B5EF4-FFF2-40B4-BE49-F238E27FC236}">
                <a16:creationId xmlns:a16="http://schemas.microsoft.com/office/drawing/2014/main" id="{DB9DC3B1-A18F-4A32-B307-F089C1BB779E}"/>
              </a:ext>
            </a:extLst>
          </p:cNvPr>
          <p:cNvPicPr>
            <a:picLocks noChangeAspect="1"/>
          </p:cNvPicPr>
          <p:nvPr/>
        </p:nvPicPr>
        <p:blipFill>
          <a:blip r:embed="rId2"/>
          <a:stretch>
            <a:fillRect/>
          </a:stretch>
        </p:blipFill>
        <p:spPr>
          <a:xfrm>
            <a:off x="3211425" y="2715859"/>
            <a:ext cx="5769150" cy="855310"/>
          </a:xfrm>
          <a:prstGeom prst="rect">
            <a:avLst/>
          </a:prstGeom>
        </p:spPr>
      </p:pic>
    </p:spTree>
    <p:extLst>
      <p:ext uri="{BB962C8B-B14F-4D97-AF65-F5344CB8AC3E}">
        <p14:creationId xmlns:p14="http://schemas.microsoft.com/office/powerpoint/2010/main" val="14736508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35000" y="479778"/>
            <a:ext cx="10515600" cy="1325563"/>
          </a:xfrm>
        </p:spPr>
        <p:txBody>
          <a:bodyPr/>
          <a:lstStyle/>
          <a:p>
            <a:r>
              <a:rPr lang="en-US" altLang="zh-CN" dirty="0"/>
              <a:t>Physical Interface</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635000" y="1656292"/>
            <a:ext cx="11071578" cy="4902552"/>
          </a:xfrm>
        </p:spPr>
        <p:txBody>
          <a:bodyPr>
            <a:normAutofit/>
          </a:bodyPr>
          <a:lstStyle/>
          <a:p>
            <a:pPr marL="457200" indent="-457200" algn="just">
              <a:buFont typeface="Arial" panose="020B0604020202020204" pitchFamily="34" charset="0"/>
              <a:buChar char="•"/>
            </a:pPr>
            <a:r>
              <a:rPr lang="en-US" dirty="0"/>
              <a:t>J-State and K-State: In addition to the differential signals, the USB specification defines two additional differential states: J-State and K-State. Their definitions depend on the device speed. On a Full-Speed and High-Speed device, a J-State is a Differential 1 and a K-State is a Differential 0. The opposite is true for a Low-Speed device.</a:t>
            </a:r>
          </a:p>
          <a:p>
            <a:pPr marL="457200" indent="-457200" algn="just">
              <a:buFont typeface="Arial" panose="020B0604020202020204" pitchFamily="34" charset="0"/>
              <a:buChar char="•"/>
            </a:pPr>
            <a:r>
              <a:rPr lang="en-US" dirty="0"/>
              <a:t>Single Ended Zero (SE0): Condition that occurs when both D+ and D- are driven low. This condition indicates a reset, disconnect, or End of Packet. </a:t>
            </a:r>
          </a:p>
          <a:p>
            <a:pPr marL="457200" indent="-457200" algn="just">
              <a:buFont typeface="Arial" panose="020B0604020202020204" pitchFamily="34" charset="0"/>
              <a:buChar char="•"/>
            </a:pPr>
            <a:r>
              <a:rPr lang="en-US" dirty="0"/>
              <a:t>Single Ended One (SE1): Condition that occurs when D+ and D- are both driven high. This condition does not ever occur intentionally and should not be seen occurring in a USB design.</a:t>
            </a:r>
          </a:p>
        </p:txBody>
      </p:sp>
    </p:spTree>
    <p:extLst>
      <p:ext uri="{BB962C8B-B14F-4D97-AF65-F5344CB8AC3E}">
        <p14:creationId xmlns:p14="http://schemas.microsoft.com/office/powerpoint/2010/main" val="67694063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35000" y="479778"/>
            <a:ext cx="10515600" cy="1325563"/>
          </a:xfrm>
        </p:spPr>
        <p:txBody>
          <a:bodyPr/>
          <a:lstStyle/>
          <a:p>
            <a:r>
              <a:rPr lang="en-US" altLang="zh-CN" dirty="0"/>
              <a:t>Physical Interface</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635000" y="1656292"/>
            <a:ext cx="11071578" cy="4902552"/>
          </a:xfrm>
        </p:spPr>
        <p:txBody>
          <a:bodyPr>
            <a:normAutofit fontScale="92500"/>
          </a:bodyPr>
          <a:lstStyle/>
          <a:p>
            <a:pPr marL="457200" indent="-457200" algn="just">
              <a:buFont typeface="Arial" panose="020B0604020202020204" pitchFamily="34" charset="0"/>
              <a:buChar char="•"/>
            </a:pPr>
            <a:r>
              <a:rPr lang="en-US" dirty="0"/>
              <a:t>Idle: Condition that occurs before and after a packet is sent. An Idle condition is signified by one of the data lines being low and the other line being high. The definition of high versus low depends on device speed. On a Full-Speed device, an idle condition consists of D+ being high and D- being low. The opposite is true for a Low-Speed device.</a:t>
            </a:r>
          </a:p>
          <a:p>
            <a:pPr marL="457200" indent="-457200" algn="just">
              <a:buFont typeface="Arial" panose="020B0604020202020204" pitchFamily="34" charset="0"/>
              <a:buChar char="•"/>
            </a:pPr>
            <a:r>
              <a:rPr lang="en-US" dirty="0"/>
              <a:t>Resume: Used to wake a device from a suspend state. This is done by issuing a K-State. </a:t>
            </a:r>
          </a:p>
          <a:p>
            <a:pPr marL="457200" indent="-457200" algn="just">
              <a:buFont typeface="Arial" panose="020B0604020202020204" pitchFamily="34" charset="0"/>
              <a:buChar char="•"/>
            </a:pPr>
            <a:r>
              <a:rPr lang="en-US" dirty="0"/>
              <a:t>Start of Packet (SOP): Occurs before the start of any Low-Speed or Full-Speed packet when the D+ and D- lines transition from an idle state to a K-State. </a:t>
            </a:r>
          </a:p>
          <a:p>
            <a:pPr marL="457200" indent="-457200" algn="just">
              <a:buFont typeface="Arial" panose="020B0604020202020204" pitchFamily="34" charset="0"/>
              <a:buChar char="•"/>
            </a:pPr>
            <a:r>
              <a:rPr lang="en-US" dirty="0"/>
              <a:t>End of Packet (EOP): Occurs at the end of any Low-Speed or Full-Speed packet. An EOP occurs when an SE0 state occurs for 2 bit times (bit times are discussed later), followed by a J-State for 1 bit time.</a:t>
            </a:r>
          </a:p>
        </p:txBody>
      </p:sp>
    </p:spTree>
    <p:extLst>
      <p:ext uri="{BB962C8B-B14F-4D97-AF65-F5344CB8AC3E}">
        <p14:creationId xmlns:p14="http://schemas.microsoft.com/office/powerpoint/2010/main" val="282153654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35000" y="479778"/>
            <a:ext cx="10515600" cy="1325563"/>
          </a:xfrm>
        </p:spPr>
        <p:txBody>
          <a:bodyPr/>
          <a:lstStyle/>
          <a:p>
            <a:r>
              <a:rPr lang="en-US" altLang="zh-CN" dirty="0"/>
              <a:t>Physical Interface</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635000" y="1656292"/>
            <a:ext cx="11071578" cy="4902552"/>
          </a:xfrm>
        </p:spPr>
        <p:txBody>
          <a:bodyPr>
            <a:normAutofit/>
          </a:bodyPr>
          <a:lstStyle/>
          <a:p>
            <a:pPr marL="457200" indent="-457200" algn="just">
              <a:buFont typeface="Arial" panose="020B0604020202020204" pitchFamily="34" charset="0"/>
              <a:buChar char="•"/>
            </a:pPr>
            <a:r>
              <a:rPr lang="en-US" dirty="0"/>
              <a:t>Reset: Occurs when an SE0 state lasts for 10 </a:t>
            </a:r>
            <a:r>
              <a:rPr lang="en-US" dirty="0" err="1"/>
              <a:t>ms.</a:t>
            </a:r>
            <a:r>
              <a:rPr lang="en-US" dirty="0"/>
              <a:t> After a SE0 has occurred for at least 2.5 </a:t>
            </a:r>
            <a:r>
              <a:rPr lang="en-US" dirty="0" err="1"/>
              <a:t>ms</a:t>
            </a:r>
            <a:r>
              <a:rPr lang="en-US" dirty="0"/>
              <a:t>, the device may recognize the reset and begin to enter a reset state.</a:t>
            </a:r>
          </a:p>
          <a:p>
            <a:pPr marL="457200" indent="-457200" algn="just">
              <a:buFont typeface="Arial" panose="020B0604020202020204" pitchFamily="34" charset="0"/>
              <a:buChar char="•"/>
            </a:pPr>
            <a:r>
              <a:rPr lang="en-US" dirty="0"/>
              <a:t>Keep Alive: Signal used in Low-Speed devices. Low-Speed devices lack a Start-of-Frame packet that is required to prevent suspend. They use an EOP every 1 </a:t>
            </a:r>
            <a:r>
              <a:rPr lang="en-US" dirty="0" err="1"/>
              <a:t>ms</a:t>
            </a:r>
            <a:r>
              <a:rPr lang="en-US" dirty="0"/>
              <a:t> to keep the device from entering suspend.</a:t>
            </a:r>
          </a:p>
        </p:txBody>
      </p:sp>
    </p:spTree>
    <p:extLst>
      <p:ext uri="{BB962C8B-B14F-4D97-AF65-F5344CB8AC3E}">
        <p14:creationId xmlns:p14="http://schemas.microsoft.com/office/powerpoint/2010/main" val="256818797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35000" y="479778"/>
            <a:ext cx="10515600" cy="1325563"/>
          </a:xfrm>
        </p:spPr>
        <p:txBody>
          <a:bodyPr/>
          <a:lstStyle/>
          <a:p>
            <a:r>
              <a:rPr lang="en-US" altLang="zh-CN" dirty="0"/>
              <a:t>USB Speeds</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635000" y="1656292"/>
            <a:ext cx="11071578" cy="4902552"/>
          </a:xfrm>
        </p:spPr>
        <p:txBody>
          <a:bodyPr>
            <a:normAutofit/>
          </a:bodyPr>
          <a:lstStyle/>
          <a:p>
            <a:pPr algn="just"/>
            <a:r>
              <a:rPr lang="en-US" dirty="0"/>
              <a:t>Currently, the USB specification defines four speeds for a USB system: Low-Speed, Full-Speed, Hi-Speed, and SuperSpeed. Currently, Cypress only supports Full-Speed on the </a:t>
            </a:r>
            <a:r>
              <a:rPr lang="en-US" dirty="0" err="1"/>
              <a:t>PSoC</a:t>
            </a:r>
            <a:r>
              <a:rPr lang="en-US" dirty="0"/>
              <a:t> family of devices and Low-Speed, Full-Speed, High-Speed, and SuperSpeed on our various dedicated USB devices.</a:t>
            </a:r>
          </a:p>
          <a:p>
            <a:pPr algn="just"/>
            <a:endParaRPr lang="en-US" dirty="0"/>
          </a:p>
          <a:p>
            <a:endParaRPr lang="en-CA" dirty="0"/>
          </a:p>
        </p:txBody>
      </p:sp>
      <p:pic>
        <p:nvPicPr>
          <p:cNvPr id="5" name="Picture 4">
            <a:extLst>
              <a:ext uri="{FF2B5EF4-FFF2-40B4-BE49-F238E27FC236}">
                <a16:creationId xmlns:a16="http://schemas.microsoft.com/office/drawing/2014/main" id="{8607BA44-357F-40BA-BD2F-7A63E2B677CE}"/>
              </a:ext>
            </a:extLst>
          </p:cNvPr>
          <p:cNvPicPr>
            <a:picLocks noChangeAspect="1"/>
          </p:cNvPicPr>
          <p:nvPr/>
        </p:nvPicPr>
        <p:blipFill>
          <a:blip r:embed="rId2"/>
          <a:stretch>
            <a:fillRect/>
          </a:stretch>
        </p:blipFill>
        <p:spPr>
          <a:xfrm>
            <a:off x="3650736" y="3516313"/>
            <a:ext cx="5463631" cy="1833192"/>
          </a:xfrm>
          <a:prstGeom prst="rect">
            <a:avLst/>
          </a:prstGeom>
        </p:spPr>
      </p:pic>
    </p:spTree>
    <p:extLst>
      <p:ext uri="{BB962C8B-B14F-4D97-AF65-F5344CB8AC3E}">
        <p14:creationId xmlns:p14="http://schemas.microsoft.com/office/powerpoint/2010/main" val="16484594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35000" y="479778"/>
            <a:ext cx="10515600" cy="1325563"/>
          </a:xfrm>
        </p:spPr>
        <p:txBody>
          <a:bodyPr/>
          <a:lstStyle/>
          <a:p>
            <a:r>
              <a:rPr lang="en-US" altLang="zh-CN" dirty="0"/>
              <a:t>USB Speeds</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635000" y="1656292"/>
            <a:ext cx="11071578" cy="4902552"/>
          </a:xfrm>
        </p:spPr>
        <p:txBody>
          <a:bodyPr>
            <a:normAutofit lnSpcReduction="10000"/>
          </a:bodyPr>
          <a:lstStyle/>
          <a:p>
            <a:pPr algn="just"/>
            <a:r>
              <a:rPr lang="en-US" dirty="0"/>
              <a:t>Newer hosts can always communicate with devices of lower speed. </a:t>
            </a:r>
          </a:p>
          <a:p>
            <a:pPr algn="just"/>
            <a:endParaRPr lang="en-US" dirty="0"/>
          </a:p>
          <a:p>
            <a:pPr algn="just"/>
            <a:r>
              <a:rPr lang="en-US" dirty="0"/>
              <a:t>For example, a High-Speed Host can communicate with a Low-Speed device, but a Full-Speed Host cannot communicate with a High-Speed device. </a:t>
            </a:r>
          </a:p>
          <a:p>
            <a:pPr algn="just"/>
            <a:endParaRPr lang="en-US" dirty="0"/>
          </a:p>
          <a:p>
            <a:pPr algn="just"/>
            <a:r>
              <a:rPr lang="en-US" dirty="0"/>
              <a:t>Low-, Full-, and High-Speed devices are often advertised as 1.5 Mb/s, 12 Mb/s, and 480 Mb/s, respectively. </a:t>
            </a:r>
          </a:p>
          <a:p>
            <a:pPr algn="just"/>
            <a:endParaRPr lang="en-US" dirty="0"/>
          </a:p>
          <a:p>
            <a:pPr algn="just"/>
            <a:r>
              <a:rPr lang="en-US" dirty="0"/>
              <a:t>However, these are bus rates and not data rates. The actual data rates are affected by bus loading, transfer type, overhead, OS, and so forth. </a:t>
            </a:r>
          </a:p>
        </p:txBody>
      </p:sp>
    </p:spTree>
    <p:extLst>
      <p:ext uri="{BB962C8B-B14F-4D97-AF65-F5344CB8AC3E}">
        <p14:creationId xmlns:p14="http://schemas.microsoft.com/office/powerpoint/2010/main" val="45493637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35000" y="479778"/>
            <a:ext cx="10515600" cy="1325563"/>
          </a:xfrm>
        </p:spPr>
        <p:txBody>
          <a:bodyPr/>
          <a:lstStyle/>
          <a:p>
            <a:r>
              <a:rPr lang="en-US" altLang="zh-CN" dirty="0"/>
              <a:t>USB Speeds</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635000" y="1656292"/>
            <a:ext cx="11071578" cy="4902552"/>
          </a:xfrm>
        </p:spPr>
        <p:txBody>
          <a:bodyPr>
            <a:normAutofit/>
          </a:bodyPr>
          <a:lstStyle/>
          <a:p>
            <a:pPr algn="just"/>
            <a:r>
              <a:rPr lang="en-US" dirty="0"/>
              <a:t>The actual limits of the data transfer are:</a:t>
            </a:r>
          </a:p>
          <a:p>
            <a:pPr algn="just"/>
            <a:r>
              <a:rPr lang="en-US" dirty="0"/>
              <a:t>Low-Speed devices:</a:t>
            </a:r>
          </a:p>
          <a:p>
            <a:pPr marL="457200" indent="-457200" algn="just">
              <a:buFont typeface="Arial" panose="020B0604020202020204" pitchFamily="34" charset="0"/>
              <a:buChar char="•"/>
            </a:pPr>
            <a:r>
              <a:rPr lang="en-US" dirty="0"/>
              <a:t>Examples: keyboards, mice, and game peripherals</a:t>
            </a:r>
          </a:p>
          <a:p>
            <a:pPr marL="457200" indent="-457200" algn="just">
              <a:buFont typeface="Arial" panose="020B0604020202020204" pitchFamily="34" charset="0"/>
              <a:buChar char="•"/>
            </a:pPr>
            <a:r>
              <a:rPr lang="en-US" dirty="0"/>
              <a:t>Bus Rate: 1.5 Mb/s</a:t>
            </a:r>
          </a:p>
          <a:p>
            <a:pPr marL="457200" indent="-457200" algn="just">
              <a:buFont typeface="Arial" panose="020B0604020202020204" pitchFamily="34" charset="0"/>
              <a:buChar char="•"/>
            </a:pPr>
            <a:r>
              <a:rPr lang="en-US" dirty="0"/>
              <a:t>Maximum Effective Data Rate: 800 B/s</a:t>
            </a:r>
          </a:p>
          <a:p>
            <a:pPr algn="just"/>
            <a:r>
              <a:rPr lang="en-US" dirty="0"/>
              <a:t>Full-Speed devices:</a:t>
            </a:r>
          </a:p>
          <a:p>
            <a:pPr marL="457200" indent="-457200" algn="just">
              <a:buFont typeface="Arial" panose="020B0604020202020204" pitchFamily="34" charset="0"/>
              <a:buChar char="•"/>
            </a:pPr>
            <a:r>
              <a:rPr lang="en-US" dirty="0"/>
              <a:t>Examples: phones, audio devices, and compressed video</a:t>
            </a:r>
          </a:p>
          <a:p>
            <a:pPr marL="457200" indent="-457200" algn="just">
              <a:buFont typeface="Arial" panose="020B0604020202020204" pitchFamily="34" charset="0"/>
              <a:buChar char="•"/>
            </a:pPr>
            <a:r>
              <a:rPr lang="en-US" dirty="0"/>
              <a:t>Bus Rate: 12 Mb/s</a:t>
            </a:r>
          </a:p>
          <a:p>
            <a:pPr marL="457200" indent="-457200" algn="just">
              <a:buFont typeface="Arial" panose="020B0604020202020204" pitchFamily="34" charset="0"/>
              <a:buChar char="•"/>
            </a:pPr>
            <a:r>
              <a:rPr lang="en-US" dirty="0"/>
              <a:t>Maximum Effective Data Rate: 1.2 MB/s</a:t>
            </a:r>
          </a:p>
        </p:txBody>
      </p:sp>
    </p:spTree>
    <p:extLst>
      <p:ext uri="{BB962C8B-B14F-4D97-AF65-F5344CB8AC3E}">
        <p14:creationId xmlns:p14="http://schemas.microsoft.com/office/powerpoint/2010/main" val="312805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35000" y="479778"/>
            <a:ext cx="10515600" cy="1325563"/>
          </a:xfrm>
        </p:spPr>
        <p:txBody>
          <a:bodyPr/>
          <a:lstStyle/>
          <a:p>
            <a:r>
              <a:rPr lang="en-US" altLang="zh-CN" dirty="0"/>
              <a:t>USB Speeds</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635000" y="1656292"/>
            <a:ext cx="11071578" cy="4902552"/>
          </a:xfrm>
        </p:spPr>
        <p:txBody>
          <a:bodyPr>
            <a:normAutofit/>
          </a:bodyPr>
          <a:lstStyle/>
          <a:p>
            <a:pPr algn="just"/>
            <a:r>
              <a:rPr lang="en-US" dirty="0"/>
              <a:t> Hi-speed devices</a:t>
            </a:r>
          </a:p>
          <a:p>
            <a:pPr marL="457200" indent="-457200" algn="just">
              <a:buFont typeface="Arial" panose="020B0604020202020204" pitchFamily="34" charset="0"/>
              <a:buChar char="•"/>
            </a:pPr>
            <a:r>
              <a:rPr lang="en-US" dirty="0"/>
              <a:t>Examples: video, imaging, and storage devices</a:t>
            </a:r>
          </a:p>
          <a:p>
            <a:pPr marL="457200" indent="-457200" algn="just">
              <a:buFont typeface="Arial" panose="020B0604020202020204" pitchFamily="34" charset="0"/>
              <a:buChar char="•"/>
            </a:pPr>
            <a:r>
              <a:rPr lang="en-US" dirty="0"/>
              <a:t>Bus Rate: 480 Mb/s</a:t>
            </a:r>
          </a:p>
          <a:p>
            <a:pPr marL="457200" indent="-457200" algn="just">
              <a:buFont typeface="Arial" panose="020B0604020202020204" pitchFamily="34" charset="0"/>
              <a:buChar char="•"/>
            </a:pPr>
            <a:r>
              <a:rPr lang="en-US" dirty="0"/>
              <a:t>Maximum Effective Data Rate: 53 MB/s</a:t>
            </a:r>
          </a:p>
          <a:p>
            <a:pPr marL="457200" indent="-457200" algn="just">
              <a:buFont typeface="Arial" panose="020B0604020202020204" pitchFamily="34" charset="0"/>
              <a:buChar char="•"/>
            </a:pPr>
            <a:endParaRPr lang="en-US" dirty="0"/>
          </a:p>
          <a:p>
            <a:pPr algn="just"/>
            <a:r>
              <a:rPr lang="en-US" dirty="0"/>
              <a:t>When a USB device is connected to a host, the speed of the device needs to be detected. </a:t>
            </a:r>
          </a:p>
          <a:p>
            <a:pPr algn="just"/>
            <a:endParaRPr lang="en-US" dirty="0"/>
          </a:p>
          <a:p>
            <a:pPr algn="just"/>
            <a:r>
              <a:rPr lang="en-US" dirty="0"/>
              <a:t>This is done with pull-up resistors on the D+ or D- line. </a:t>
            </a:r>
          </a:p>
          <a:p>
            <a:pPr algn="just"/>
            <a:endParaRPr lang="en-US" dirty="0"/>
          </a:p>
          <a:p>
            <a:pPr algn="just"/>
            <a:endParaRPr lang="en-US" dirty="0"/>
          </a:p>
        </p:txBody>
      </p:sp>
    </p:spTree>
    <p:extLst>
      <p:ext uri="{BB962C8B-B14F-4D97-AF65-F5344CB8AC3E}">
        <p14:creationId xmlns:p14="http://schemas.microsoft.com/office/powerpoint/2010/main" val="723981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Mobile radio channel </a:t>
            </a:r>
            <a:endParaRPr lang="zh-CN" altLang="en-US" dirty="0"/>
          </a:p>
        </p:txBody>
      </p:sp>
      <p:sp>
        <p:nvSpPr>
          <p:cNvPr id="3" name="内容占位符 2"/>
          <p:cNvSpPr>
            <a:spLocks noGrp="1"/>
          </p:cNvSpPr>
          <p:nvPr>
            <p:ph idx="1"/>
          </p:nvPr>
        </p:nvSpPr>
        <p:spPr/>
        <p:txBody>
          <a:bodyPr/>
          <a:lstStyle/>
          <a:p>
            <a:pPr marL="0" indent="0">
              <a:buNone/>
            </a:pPr>
            <a:r>
              <a:rPr lang="en-US" altLang="zh-CN" dirty="0"/>
              <a:t>It extends the capability of the public telecommunications network by introducing mobility into the network.</a:t>
            </a:r>
          </a:p>
          <a:p>
            <a:endParaRPr lang="en-US" altLang="zh-CN" dirty="0"/>
          </a:p>
          <a:p>
            <a:pPr marL="0" indent="0">
              <a:buNone/>
            </a:pPr>
            <a:r>
              <a:rPr lang="en-US" altLang="zh-CN" dirty="0"/>
              <a:t>There may be a multitude propagation paths with different electrical lengths, and their contributions to the received signal could combine in a variety of ways.</a:t>
            </a:r>
          </a:p>
          <a:p>
            <a:endParaRPr lang="en-US" altLang="zh-CN" dirty="0"/>
          </a:p>
          <a:p>
            <a:pPr marL="0" indent="0">
              <a:buNone/>
            </a:pPr>
            <a:r>
              <a:rPr lang="en-US" altLang="zh-CN" dirty="0"/>
              <a:t>So, a mobile channel may be viewed as a linear time-varying channel.</a:t>
            </a:r>
            <a:endParaRPr lang="zh-CN" altLang="en-US" dirty="0"/>
          </a:p>
        </p:txBody>
      </p:sp>
    </p:spTree>
    <p:extLst>
      <p:ext uri="{BB962C8B-B14F-4D97-AF65-F5344CB8AC3E}">
        <p14:creationId xmlns:p14="http://schemas.microsoft.com/office/powerpoint/2010/main" val="321379945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35000" y="479778"/>
            <a:ext cx="10515600" cy="1325563"/>
          </a:xfrm>
        </p:spPr>
        <p:txBody>
          <a:bodyPr/>
          <a:lstStyle/>
          <a:p>
            <a:r>
              <a:rPr lang="en-US" altLang="zh-CN" dirty="0"/>
              <a:t>USB Speeds</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635000" y="1656292"/>
            <a:ext cx="11071578" cy="4902552"/>
          </a:xfrm>
        </p:spPr>
        <p:txBody>
          <a:bodyPr>
            <a:normAutofit/>
          </a:bodyPr>
          <a:lstStyle/>
          <a:p>
            <a:pPr algn="just"/>
            <a:r>
              <a:rPr lang="en-US" dirty="0"/>
              <a:t>A 1.5-kΩ pull-up on the D+ line indicates that the attached device is a Full-Speed device. </a:t>
            </a:r>
          </a:p>
          <a:p>
            <a:pPr algn="just"/>
            <a:r>
              <a:rPr lang="en-US" dirty="0"/>
              <a:t>A 1.5-kΩ pull-up resistor on the D- line indicates the attached device is a Low-Speed device. This can be seen in the following Figure.</a:t>
            </a:r>
          </a:p>
        </p:txBody>
      </p:sp>
      <p:pic>
        <p:nvPicPr>
          <p:cNvPr id="5" name="Picture 4">
            <a:extLst>
              <a:ext uri="{FF2B5EF4-FFF2-40B4-BE49-F238E27FC236}">
                <a16:creationId xmlns:a16="http://schemas.microsoft.com/office/drawing/2014/main" id="{E5C72264-7D4A-4122-A857-16D934AF53E2}"/>
              </a:ext>
            </a:extLst>
          </p:cNvPr>
          <p:cNvPicPr>
            <a:picLocks noChangeAspect="1"/>
          </p:cNvPicPr>
          <p:nvPr/>
        </p:nvPicPr>
        <p:blipFill>
          <a:blip r:embed="rId2"/>
          <a:stretch>
            <a:fillRect/>
          </a:stretch>
        </p:blipFill>
        <p:spPr>
          <a:xfrm>
            <a:off x="4095648" y="3314700"/>
            <a:ext cx="5306349" cy="3222337"/>
          </a:xfrm>
          <a:prstGeom prst="rect">
            <a:avLst/>
          </a:prstGeom>
        </p:spPr>
      </p:pic>
    </p:spTree>
    <p:extLst>
      <p:ext uri="{BB962C8B-B14F-4D97-AF65-F5344CB8AC3E}">
        <p14:creationId xmlns:p14="http://schemas.microsoft.com/office/powerpoint/2010/main" val="29498772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35000" y="479778"/>
            <a:ext cx="10515600" cy="1325563"/>
          </a:xfrm>
        </p:spPr>
        <p:txBody>
          <a:bodyPr/>
          <a:lstStyle/>
          <a:p>
            <a:r>
              <a:rPr lang="en-US" altLang="zh-CN" dirty="0"/>
              <a:t>USB Speeds</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635000" y="1656292"/>
            <a:ext cx="11071578" cy="4902552"/>
          </a:xfrm>
        </p:spPr>
        <p:txBody>
          <a:bodyPr>
            <a:normAutofit/>
          </a:bodyPr>
          <a:lstStyle/>
          <a:p>
            <a:pPr algn="just"/>
            <a:r>
              <a:rPr lang="en-US" dirty="0"/>
              <a:t>High-Speed devices start as Full-Speed devices, so they have a 1.5-kΩ pull-up on the D+ line. </a:t>
            </a:r>
          </a:p>
          <a:p>
            <a:pPr algn="just"/>
            <a:endParaRPr lang="en-US" dirty="0"/>
          </a:p>
          <a:p>
            <a:pPr algn="just"/>
            <a:r>
              <a:rPr lang="en-US" dirty="0"/>
              <a:t>When the device is connected, it emits a sequence of J-States and K-States during the reset phase of enumeration. </a:t>
            </a:r>
          </a:p>
          <a:p>
            <a:pPr algn="just"/>
            <a:endParaRPr lang="en-US" dirty="0"/>
          </a:p>
          <a:p>
            <a:pPr algn="just"/>
            <a:r>
              <a:rPr lang="en-US" dirty="0"/>
              <a:t>If the hub supports High-Speed, then the pull-up resistor is removed.</a:t>
            </a:r>
          </a:p>
          <a:p>
            <a:pPr algn="just"/>
            <a:endParaRPr lang="en-US" dirty="0"/>
          </a:p>
          <a:p>
            <a:pPr algn="just"/>
            <a:r>
              <a:rPr lang="en-US" dirty="0"/>
              <a:t>The pull-up resistor is essential to USB enumeration. </a:t>
            </a:r>
          </a:p>
          <a:p>
            <a:pPr algn="just"/>
            <a:endParaRPr lang="en-US" dirty="0"/>
          </a:p>
        </p:txBody>
      </p:sp>
    </p:spTree>
    <p:extLst>
      <p:ext uri="{BB962C8B-B14F-4D97-AF65-F5344CB8AC3E}">
        <p14:creationId xmlns:p14="http://schemas.microsoft.com/office/powerpoint/2010/main" val="415573192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35000" y="479778"/>
            <a:ext cx="10515600" cy="1325563"/>
          </a:xfrm>
        </p:spPr>
        <p:txBody>
          <a:bodyPr/>
          <a:lstStyle/>
          <a:p>
            <a:r>
              <a:rPr lang="en-US" altLang="zh-CN" dirty="0"/>
              <a:t>USB Speeds</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635000" y="1656292"/>
            <a:ext cx="11071578" cy="4902552"/>
          </a:xfrm>
        </p:spPr>
        <p:txBody>
          <a:bodyPr>
            <a:normAutofit/>
          </a:bodyPr>
          <a:lstStyle/>
          <a:p>
            <a:pPr algn="just"/>
            <a:r>
              <a:rPr lang="en-US" dirty="0"/>
              <a:t>Without the pull-up resistor, USB assumes that there is nothing  attached to the bus. </a:t>
            </a:r>
          </a:p>
          <a:p>
            <a:pPr algn="just"/>
            <a:endParaRPr lang="en-US" dirty="0"/>
          </a:p>
          <a:p>
            <a:pPr algn="just"/>
            <a:r>
              <a:rPr lang="en-US" dirty="0"/>
              <a:t>Some devices require an external pull-up resistor on the D+/D- line. </a:t>
            </a:r>
            <a:r>
              <a:rPr lang="en-US" dirty="0" err="1"/>
              <a:t>PSoC</a:t>
            </a:r>
            <a:r>
              <a:rPr lang="en-US" dirty="0"/>
              <a:t>, however, implements the required pull-up resistor internal to the device, which eliminates the need for this external component.</a:t>
            </a:r>
          </a:p>
          <a:p>
            <a:pPr algn="just"/>
            <a:endParaRPr lang="en-US" dirty="0"/>
          </a:p>
          <a:p>
            <a:pPr algn="just"/>
            <a:r>
              <a:rPr lang="en-US" dirty="0"/>
              <a:t>One common misconception about speed on a USB device is that a device listed as USB 2.0 indicates that the device is High-Speed. </a:t>
            </a:r>
          </a:p>
        </p:txBody>
      </p:sp>
    </p:spTree>
    <p:extLst>
      <p:ext uri="{BB962C8B-B14F-4D97-AF65-F5344CB8AC3E}">
        <p14:creationId xmlns:p14="http://schemas.microsoft.com/office/powerpoint/2010/main" val="76407148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35000" y="479778"/>
            <a:ext cx="10515600" cy="1325563"/>
          </a:xfrm>
        </p:spPr>
        <p:txBody>
          <a:bodyPr/>
          <a:lstStyle/>
          <a:p>
            <a:r>
              <a:rPr lang="en-US" altLang="zh-CN" dirty="0"/>
              <a:t>USB Speeds</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635000" y="1475670"/>
            <a:ext cx="11071578" cy="4902552"/>
          </a:xfrm>
        </p:spPr>
        <p:txBody>
          <a:bodyPr>
            <a:normAutofit/>
          </a:bodyPr>
          <a:lstStyle/>
          <a:p>
            <a:pPr algn="just"/>
            <a:r>
              <a:rPr lang="en-US" dirty="0"/>
              <a:t>All Hi-Speed devices are USB 2.0, but this is because Hi-Speed support was added with USB 2.0. The USB 2.0 specification includes Full- and Low-Speed devices as well. These speeds also have an effect on the bit timing for USB signaling, such as the End of Packet (EOP) signal. </a:t>
            </a:r>
          </a:p>
          <a:p>
            <a:pPr algn="just"/>
            <a:endParaRPr lang="en-US" dirty="0"/>
          </a:p>
          <a:p>
            <a:pPr algn="just"/>
            <a:r>
              <a:rPr lang="en-US" dirty="0"/>
              <a:t>A Low-Speed and Full-Speed USB device will use a 48-MHz clock for the SIE and the other USB clocking purposes. This 48-MHz clock and the bus speed is what will determine USB bit times:</a:t>
            </a:r>
          </a:p>
          <a:p>
            <a:pPr marL="457200" indent="-457200" algn="just">
              <a:buFont typeface="Arial" panose="020B0604020202020204" pitchFamily="34" charset="0"/>
              <a:buChar char="•"/>
            </a:pPr>
            <a:r>
              <a:rPr lang="en-US" dirty="0"/>
              <a:t>Full-Speed: 48 MHz / 12 Mb/s = 4 clocks per bit time.</a:t>
            </a:r>
          </a:p>
          <a:p>
            <a:pPr marL="457200" indent="-457200" algn="just">
              <a:buFont typeface="Arial" panose="020B0604020202020204" pitchFamily="34" charset="0"/>
              <a:buChar char="•"/>
            </a:pPr>
            <a:r>
              <a:rPr lang="en-US" dirty="0"/>
              <a:t>Low-Speed: 48 MHz / 1.5 Mb/s = 32 clocks per bit time.</a:t>
            </a:r>
          </a:p>
        </p:txBody>
      </p:sp>
    </p:spTree>
    <p:extLst>
      <p:ext uri="{BB962C8B-B14F-4D97-AF65-F5344CB8AC3E}">
        <p14:creationId xmlns:p14="http://schemas.microsoft.com/office/powerpoint/2010/main" val="215837502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35000" y="491067"/>
            <a:ext cx="10515600" cy="1325563"/>
          </a:xfrm>
        </p:spPr>
        <p:txBody>
          <a:bodyPr/>
          <a:lstStyle/>
          <a:p>
            <a:r>
              <a:rPr lang="en-US" altLang="zh-CN" dirty="0"/>
              <a:t>USB transfers</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635000" y="1611136"/>
            <a:ext cx="11071578" cy="4902552"/>
          </a:xfrm>
        </p:spPr>
        <p:txBody>
          <a:bodyPr>
            <a:noAutofit/>
          </a:bodyPr>
          <a:lstStyle/>
          <a:p>
            <a:pPr algn="just"/>
            <a:r>
              <a:rPr lang="en-US" dirty="0"/>
              <a:t>The USB specification defines four different data transfer types. Which pipe is used depends on the data transfer type.</a:t>
            </a:r>
          </a:p>
          <a:p>
            <a:pPr marL="457200" indent="-457200" algn="just">
              <a:buFont typeface="Arial" panose="020B0604020202020204" pitchFamily="34" charset="0"/>
              <a:buChar char="•"/>
            </a:pPr>
            <a:r>
              <a:rPr lang="en-US" dirty="0"/>
              <a:t>Control Transfers Used for sending commands to the device, make inquiries, and configure the device. This transfer uses the control pipe.</a:t>
            </a:r>
          </a:p>
          <a:p>
            <a:pPr marL="457200" indent="-457200" algn="just">
              <a:buFont typeface="Arial" panose="020B0604020202020204" pitchFamily="34" charset="0"/>
              <a:buChar char="•"/>
            </a:pPr>
            <a:r>
              <a:rPr lang="en-US" dirty="0"/>
              <a:t>Interrupt Transfers Used for sending small amounts of </a:t>
            </a:r>
            <a:r>
              <a:rPr lang="en-US" dirty="0" err="1"/>
              <a:t>bursty</a:t>
            </a:r>
            <a:r>
              <a:rPr lang="en-US" dirty="0"/>
              <a:t> data that requires a guaranteed minimum latency. This transfer uses a data pipe.</a:t>
            </a:r>
          </a:p>
          <a:p>
            <a:pPr marL="457200" indent="-457200" algn="just">
              <a:buFont typeface="Arial" panose="020B0604020202020204" pitchFamily="34" charset="0"/>
              <a:buChar char="•"/>
            </a:pPr>
            <a:r>
              <a:rPr lang="en-US" dirty="0"/>
              <a:t>Bulk Transfers Used for large data transfers that use all available USB bandwidth with no guarantee on transfer speed or latency. This transfer uses a data pipe.</a:t>
            </a:r>
          </a:p>
        </p:txBody>
      </p:sp>
    </p:spTree>
    <p:extLst>
      <p:ext uri="{BB962C8B-B14F-4D97-AF65-F5344CB8AC3E}">
        <p14:creationId xmlns:p14="http://schemas.microsoft.com/office/powerpoint/2010/main" val="147668202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68866" y="479778"/>
            <a:ext cx="10515600" cy="1325563"/>
          </a:xfrm>
        </p:spPr>
        <p:txBody>
          <a:bodyPr/>
          <a:lstStyle/>
          <a:p>
            <a:r>
              <a:rPr lang="en-US" altLang="zh-CN" dirty="0"/>
              <a:t>USB transfers</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560211" y="1475670"/>
            <a:ext cx="11071578" cy="4902552"/>
          </a:xfrm>
        </p:spPr>
        <p:txBody>
          <a:bodyPr>
            <a:noAutofit/>
          </a:bodyPr>
          <a:lstStyle/>
          <a:p>
            <a:pPr marL="457200" indent="-457200" algn="just">
              <a:buFont typeface="Arial" panose="020B0604020202020204" pitchFamily="34" charset="0"/>
              <a:buChar char="•"/>
            </a:pPr>
            <a:r>
              <a:rPr lang="en-US" dirty="0"/>
              <a:t>Isochronous Transfers Used for data that requires a guaranteed data delivery rate. Isochronous transfers are capable of this guaranteed delivery time due to their guaranteed latency, guaranteed bus bandwidth, and lack of  error correction. Without the error correction, there is no halt in transmission while packets containing errors are resent. This transfer uses a data pipe.</a:t>
            </a:r>
          </a:p>
          <a:p>
            <a:pPr algn="just"/>
            <a:endParaRPr lang="en-US" dirty="0"/>
          </a:p>
          <a:p>
            <a:pPr algn="just"/>
            <a:r>
              <a:rPr lang="en-US" dirty="0"/>
              <a:t>Every device has a control pipe and it is through this pipe that control transfers to send and receive messages from the device are performed. Optionally, a device may have data pipes for transferring data through interrupt, bulk, or isochronous transfers. The control pipe is the only bidirectional pipe in the USB system. All the data pipes are unidirectional. </a:t>
            </a:r>
          </a:p>
        </p:txBody>
      </p:sp>
    </p:spTree>
    <p:extLst>
      <p:ext uri="{BB962C8B-B14F-4D97-AF65-F5344CB8AC3E}">
        <p14:creationId xmlns:p14="http://schemas.microsoft.com/office/powerpoint/2010/main" val="395321868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68866" y="479778"/>
            <a:ext cx="10515600" cy="1325563"/>
          </a:xfrm>
        </p:spPr>
        <p:txBody>
          <a:bodyPr/>
          <a:lstStyle/>
          <a:p>
            <a:r>
              <a:rPr lang="en-US" altLang="zh-CN" dirty="0"/>
              <a:t>USB transfers</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560211" y="1475670"/>
            <a:ext cx="11071578" cy="4902552"/>
          </a:xfrm>
        </p:spPr>
        <p:txBody>
          <a:bodyPr>
            <a:noAutofit/>
          </a:bodyPr>
          <a:lstStyle/>
          <a:p>
            <a:pPr algn="just"/>
            <a:r>
              <a:rPr lang="en-US" dirty="0"/>
              <a:t>Each endpoint is accessed with a device address (assigned by the host) and an endpoint number (assigned by the  device). When information is sent to the device, the device address and endpoint number are identified with a token packet. The host initiates this token packet before a data transaction.</a:t>
            </a:r>
          </a:p>
          <a:p>
            <a:pPr algn="just"/>
            <a:endParaRPr lang="en-US" dirty="0"/>
          </a:p>
          <a:p>
            <a:pPr algn="just"/>
            <a:r>
              <a:rPr lang="en-US" dirty="0"/>
              <a:t>When a USB device is first connected to a host, the USB enumeration process is initiated. Enumeration is the process of exchanging information between the device and the host that includes learning about the device. </a:t>
            </a:r>
          </a:p>
        </p:txBody>
      </p:sp>
    </p:spTree>
    <p:extLst>
      <p:ext uri="{BB962C8B-B14F-4D97-AF65-F5344CB8AC3E}">
        <p14:creationId xmlns:p14="http://schemas.microsoft.com/office/powerpoint/2010/main" val="50958855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68866" y="479778"/>
            <a:ext cx="10515600" cy="1325563"/>
          </a:xfrm>
        </p:spPr>
        <p:txBody>
          <a:bodyPr/>
          <a:lstStyle/>
          <a:p>
            <a:r>
              <a:rPr lang="en-US" altLang="zh-CN" dirty="0"/>
              <a:t>USB transfers</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560211" y="1475670"/>
            <a:ext cx="11071578" cy="4902552"/>
          </a:xfrm>
        </p:spPr>
        <p:txBody>
          <a:bodyPr>
            <a:noAutofit/>
          </a:bodyPr>
          <a:lstStyle/>
          <a:p>
            <a:pPr algn="just"/>
            <a:r>
              <a:rPr lang="en-US" dirty="0"/>
              <a:t>Additionally, enumeration includes assigning an address to the device, reading descriptors (which are data structures that provide information about the device), and assigning and loading a device driver. This entire process can occur in seconds. When this process is complete, the device is ready to transfer data to the host. </a:t>
            </a:r>
          </a:p>
          <a:p>
            <a:pPr algn="just"/>
            <a:endParaRPr lang="en-US" dirty="0"/>
          </a:p>
          <a:p>
            <a:pPr algn="just"/>
            <a:r>
              <a:rPr lang="en-US" dirty="0"/>
              <a:t>The flow chart of the general enumeration process is shown in the following Figure. Two files are affiliated with enumeration and the loading of a driver. They exist on the host side.</a:t>
            </a:r>
          </a:p>
          <a:p>
            <a:pPr algn="just"/>
            <a:endParaRPr lang="en-US" dirty="0"/>
          </a:p>
        </p:txBody>
      </p:sp>
    </p:spTree>
    <p:extLst>
      <p:ext uri="{BB962C8B-B14F-4D97-AF65-F5344CB8AC3E}">
        <p14:creationId xmlns:p14="http://schemas.microsoft.com/office/powerpoint/2010/main" val="147628503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68865" y="251707"/>
            <a:ext cx="10515600" cy="1325563"/>
          </a:xfrm>
        </p:spPr>
        <p:txBody>
          <a:bodyPr/>
          <a:lstStyle/>
          <a:p>
            <a:r>
              <a:rPr lang="en-US" altLang="zh-CN" dirty="0"/>
              <a:t>USB transfers</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526345" y="1216026"/>
            <a:ext cx="11518900" cy="5275086"/>
          </a:xfrm>
        </p:spPr>
        <p:txBody>
          <a:bodyPr>
            <a:noAutofit/>
          </a:bodyPr>
          <a:lstStyle/>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r>
              <a:rPr lang="en-US" dirty="0"/>
              <a:t>INF – A text file that contains all the information necessary to install a device, such as driver names and locations, Windows registry information, and driver version information.</a:t>
            </a:r>
          </a:p>
          <a:p>
            <a:pPr marL="457200" indent="-457200" algn="just">
              <a:buFont typeface="Arial" panose="020B0604020202020204" pitchFamily="34" charset="0"/>
              <a:buChar char="•"/>
            </a:pPr>
            <a:r>
              <a:rPr lang="en-US" dirty="0"/>
              <a:t>SYS – The driver needed to communicate effectively with the USB device. </a:t>
            </a:r>
          </a:p>
          <a:p>
            <a:pPr algn="just"/>
            <a:r>
              <a:rPr lang="en-US" dirty="0"/>
              <a:t>After a device is enumerated, the host directs all traffic flow to the devices on the bus. Because of this, no device can transfer data without a request from the host controller. </a:t>
            </a:r>
          </a:p>
          <a:p>
            <a:pPr algn="just"/>
            <a:endParaRPr lang="en-US" dirty="0"/>
          </a:p>
        </p:txBody>
      </p:sp>
      <p:pic>
        <p:nvPicPr>
          <p:cNvPr id="5" name="Picture 4">
            <a:extLst>
              <a:ext uri="{FF2B5EF4-FFF2-40B4-BE49-F238E27FC236}">
                <a16:creationId xmlns:a16="http://schemas.microsoft.com/office/drawing/2014/main" id="{521AACE8-86B3-4E41-94FF-2D586E4A7642}"/>
              </a:ext>
            </a:extLst>
          </p:cNvPr>
          <p:cNvPicPr>
            <a:picLocks noChangeAspect="1"/>
          </p:cNvPicPr>
          <p:nvPr/>
        </p:nvPicPr>
        <p:blipFill>
          <a:blip r:embed="rId2"/>
          <a:stretch>
            <a:fillRect/>
          </a:stretch>
        </p:blipFill>
        <p:spPr>
          <a:xfrm>
            <a:off x="5656614" y="553156"/>
            <a:ext cx="5109067" cy="3210013"/>
          </a:xfrm>
          <a:prstGeom prst="rect">
            <a:avLst/>
          </a:prstGeom>
        </p:spPr>
      </p:pic>
    </p:spTree>
    <p:extLst>
      <p:ext uri="{BB962C8B-B14F-4D97-AF65-F5344CB8AC3E}">
        <p14:creationId xmlns:p14="http://schemas.microsoft.com/office/powerpoint/2010/main" val="223797761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57576" y="553244"/>
            <a:ext cx="10515600" cy="1325563"/>
          </a:xfrm>
        </p:spPr>
        <p:txBody>
          <a:bodyPr/>
          <a:lstStyle/>
          <a:p>
            <a:r>
              <a:rPr lang="en-US" altLang="zh-CN" dirty="0"/>
              <a:t>USB connectors</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526345" y="1579739"/>
            <a:ext cx="11518900" cy="5275086"/>
          </a:xfrm>
        </p:spPr>
        <p:txBody>
          <a:bodyPr>
            <a:noAutofit/>
          </a:bodyPr>
          <a:lstStyle/>
          <a:p>
            <a:pPr algn="just"/>
            <a:r>
              <a:rPr lang="en-US" dirty="0"/>
              <a:t>The following Figure shows the different USB connector sizes. </a:t>
            </a:r>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dirty="0"/>
          </a:p>
          <a:p>
            <a:pPr algn="just"/>
            <a:r>
              <a:rPr lang="en-US" dirty="0"/>
              <a:t>The upstream connection always uses a Type A port and connector, while the device uses Type B ports and connectors. Initially, the USB specification included only the larger Type A and Type B connectors for devices but later included the Mini and Micro connections. </a:t>
            </a:r>
          </a:p>
        </p:txBody>
      </p:sp>
      <p:pic>
        <p:nvPicPr>
          <p:cNvPr id="6" name="Picture 5">
            <a:extLst>
              <a:ext uri="{FF2B5EF4-FFF2-40B4-BE49-F238E27FC236}">
                <a16:creationId xmlns:a16="http://schemas.microsoft.com/office/drawing/2014/main" id="{7D1BF703-EDFB-4042-A09B-D0813839058B}"/>
              </a:ext>
            </a:extLst>
          </p:cNvPr>
          <p:cNvPicPr>
            <a:picLocks noChangeAspect="1"/>
          </p:cNvPicPr>
          <p:nvPr/>
        </p:nvPicPr>
        <p:blipFill>
          <a:blip r:embed="rId2"/>
          <a:stretch>
            <a:fillRect/>
          </a:stretch>
        </p:blipFill>
        <p:spPr>
          <a:xfrm>
            <a:off x="4083226" y="2065866"/>
            <a:ext cx="3866588" cy="2096029"/>
          </a:xfrm>
          <a:prstGeom prst="rect">
            <a:avLst/>
          </a:prstGeom>
        </p:spPr>
      </p:pic>
    </p:spTree>
    <p:extLst>
      <p:ext uri="{BB962C8B-B14F-4D97-AF65-F5344CB8AC3E}">
        <p14:creationId xmlns:p14="http://schemas.microsoft.com/office/powerpoint/2010/main" val="377289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Satellite channel</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dirty="0"/>
              <a:t>It provides broad – area coverage communication.</a:t>
            </a:r>
          </a:p>
          <a:p>
            <a:endParaRPr lang="en-US" altLang="zh-CN" dirty="0"/>
          </a:p>
          <a:p>
            <a:pPr marL="0" indent="0">
              <a:buNone/>
            </a:pPr>
            <a:r>
              <a:rPr lang="en-US" altLang="zh-CN" dirty="0"/>
              <a:t>Two requirements: </a:t>
            </a:r>
          </a:p>
          <a:p>
            <a:pPr marL="0" indent="0">
              <a:buNone/>
            </a:pPr>
            <a:r>
              <a:rPr lang="en-US" altLang="zh-CN" dirty="0"/>
              <a:t>1. satellite </a:t>
            </a:r>
            <a:r>
              <a:rPr lang="en-US" altLang="zh-CN"/>
              <a:t>should keep </a:t>
            </a:r>
            <a:r>
              <a:rPr lang="en-US" altLang="zh-CN" dirty="0"/>
              <a:t>an altitude of 22,300 miles, and it is </a:t>
            </a:r>
            <a:r>
              <a:rPr lang="en-US" altLang="zh-CN"/>
              <a:t>geosynchronous with </a:t>
            </a:r>
            <a:r>
              <a:rPr lang="en-US" altLang="zh-CN" dirty="0"/>
              <a:t>each station.</a:t>
            </a:r>
          </a:p>
          <a:p>
            <a:pPr marL="0" indent="0">
              <a:buNone/>
            </a:pPr>
            <a:r>
              <a:rPr lang="en-US" altLang="zh-CN" dirty="0"/>
              <a:t>2. It is placed directly above the equator (no any angle).</a:t>
            </a:r>
          </a:p>
          <a:p>
            <a:endParaRPr lang="en-US" altLang="zh-CN" dirty="0"/>
          </a:p>
          <a:p>
            <a:pPr marL="0" indent="0">
              <a:buNone/>
            </a:pPr>
            <a:r>
              <a:rPr lang="en-US" altLang="zh-CN" dirty="0"/>
              <a:t>So earth station do not have to track the satellite, and just point its antenna along a fixed direction.</a:t>
            </a:r>
            <a:endParaRPr lang="zh-CN" altLang="en-US" dirty="0"/>
          </a:p>
        </p:txBody>
      </p:sp>
    </p:spTree>
    <p:extLst>
      <p:ext uri="{BB962C8B-B14F-4D97-AF65-F5344CB8AC3E}">
        <p14:creationId xmlns:p14="http://schemas.microsoft.com/office/powerpoint/2010/main" val="35811437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57576" y="553244"/>
            <a:ext cx="10515600" cy="1325563"/>
          </a:xfrm>
        </p:spPr>
        <p:txBody>
          <a:bodyPr/>
          <a:lstStyle/>
          <a:p>
            <a:r>
              <a:rPr lang="en-US" altLang="zh-CN" dirty="0"/>
              <a:t>USB connectors</a:t>
            </a:r>
            <a:endParaRPr lang="en-CA" dirty="0"/>
          </a:p>
        </p:txBody>
      </p:sp>
      <p:sp>
        <p:nvSpPr>
          <p:cNvPr id="3" name="Content Placeholder 2">
            <a:extLst>
              <a:ext uri="{FF2B5EF4-FFF2-40B4-BE49-F238E27FC236}">
                <a16:creationId xmlns:a16="http://schemas.microsoft.com/office/drawing/2014/main" id="{1F5D33CD-C891-46E6-92C9-99CE88D3ED47}"/>
              </a:ext>
            </a:extLst>
          </p:cNvPr>
          <p:cNvSpPr>
            <a:spLocks noGrp="1"/>
          </p:cNvSpPr>
          <p:nvPr>
            <p:ph idx="1"/>
          </p:nvPr>
        </p:nvSpPr>
        <p:spPr>
          <a:xfrm>
            <a:off x="526345" y="1579739"/>
            <a:ext cx="11518900" cy="5275086"/>
          </a:xfrm>
        </p:spPr>
        <p:txBody>
          <a:bodyPr>
            <a:noAutofit/>
          </a:bodyPr>
          <a:lstStyle/>
          <a:p>
            <a:pPr algn="just"/>
            <a:r>
              <a:rPr lang="en-US" dirty="0"/>
              <a:t>These Mini and Micro connectors were initially developed for USB On-the-Go (USB OTG), which is a USB specification that allows devices that would normally act as slaves to become hosts. </a:t>
            </a:r>
          </a:p>
          <a:p>
            <a:pPr algn="just"/>
            <a:endParaRPr lang="en-US" dirty="0"/>
          </a:p>
          <a:p>
            <a:pPr algn="just"/>
            <a:r>
              <a:rPr lang="en-US" dirty="0"/>
              <a:t>This is why the following Figure shows the Mini and Micro ports as Mini-AB and Micro-AB. However, due to the smaller size of the Mini-B and Micro-B </a:t>
            </a:r>
          </a:p>
          <a:p>
            <a:pPr algn="just"/>
            <a:r>
              <a:rPr lang="en-US" dirty="0"/>
              <a:t>connectors compared to Type B, they were adopted in many electronics despite lacking USB OTG capabilities.</a:t>
            </a:r>
          </a:p>
        </p:txBody>
      </p:sp>
    </p:spTree>
    <p:extLst>
      <p:ext uri="{BB962C8B-B14F-4D97-AF65-F5344CB8AC3E}">
        <p14:creationId xmlns:p14="http://schemas.microsoft.com/office/powerpoint/2010/main" val="52262128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57576" y="553244"/>
            <a:ext cx="10515600" cy="1325563"/>
          </a:xfrm>
        </p:spPr>
        <p:txBody>
          <a:bodyPr/>
          <a:lstStyle/>
          <a:p>
            <a:r>
              <a:rPr lang="en-US" altLang="zh-CN" dirty="0"/>
              <a:t>USB connectors</a:t>
            </a:r>
            <a:endParaRPr lang="en-CA" dirty="0"/>
          </a:p>
        </p:txBody>
      </p:sp>
      <p:pic>
        <p:nvPicPr>
          <p:cNvPr id="5" name="Content Placeholder 4">
            <a:extLst>
              <a:ext uri="{FF2B5EF4-FFF2-40B4-BE49-F238E27FC236}">
                <a16:creationId xmlns:a16="http://schemas.microsoft.com/office/drawing/2014/main" id="{8F8260EE-63E1-464C-B4D0-0F5B3EFE6FE1}"/>
              </a:ext>
            </a:extLst>
          </p:cNvPr>
          <p:cNvPicPr>
            <a:picLocks noGrp="1" noChangeAspect="1"/>
          </p:cNvPicPr>
          <p:nvPr>
            <p:ph idx="1"/>
          </p:nvPr>
        </p:nvPicPr>
        <p:blipFill>
          <a:blip r:embed="rId2"/>
          <a:stretch>
            <a:fillRect/>
          </a:stretch>
        </p:blipFill>
        <p:spPr>
          <a:xfrm>
            <a:off x="4356904" y="1383764"/>
            <a:ext cx="3641202" cy="5282501"/>
          </a:xfrm>
        </p:spPr>
      </p:pic>
    </p:spTree>
    <p:extLst>
      <p:ext uri="{BB962C8B-B14F-4D97-AF65-F5344CB8AC3E}">
        <p14:creationId xmlns:p14="http://schemas.microsoft.com/office/powerpoint/2010/main" val="227511828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57576" y="553244"/>
            <a:ext cx="10515600" cy="1325563"/>
          </a:xfrm>
        </p:spPr>
        <p:txBody>
          <a:bodyPr/>
          <a:lstStyle/>
          <a:p>
            <a:r>
              <a:rPr lang="en-US" altLang="zh-CN" dirty="0"/>
              <a:t>USB connectors</a:t>
            </a:r>
            <a:endParaRPr lang="en-CA" dirty="0"/>
          </a:p>
        </p:txBody>
      </p:sp>
      <p:sp>
        <p:nvSpPr>
          <p:cNvPr id="4" name="Content Placeholder 3">
            <a:extLst>
              <a:ext uri="{FF2B5EF4-FFF2-40B4-BE49-F238E27FC236}">
                <a16:creationId xmlns:a16="http://schemas.microsoft.com/office/drawing/2014/main" id="{98E4022A-8D0E-408A-A66B-8DC468775365}"/>
              </a:ext>
            </a:extLst>
          </p:cNvPr>
          <p:cNvSpPr>
            <a:spLocks noGrp="1"/>
          </p:cNvSpPr>
          <p:nvPr>
            <p:ph idx="1"/>
          </p:nvPr>
        </p:nvSpPr>
        <p:spPr>
          <a:xfrm>
            <a:off x="657576" y="1645003"/>
            <a:ext cx="10515600" cy="4351338"/>
          </a:xfrm>
        </p:spPr>
        <p:txBody>
          <a:bodyPr>
            <a:normAutofit/>
          </a:bodyPr>
          <a:lstStyle/>
          <a:p>
            <a:pPr algn="just"/>
            <a:r>
              <a:rPr lang="en-US" dirty="0"/>
              <a:t>The Figure shows that the Mini and Micro connectors have five pins, rather than four. The extra pin is the ID pin and identifies the host and the device in OTG applications. Since </a:t>
            </a:r>
            <a:r>
              <a:rPr lang="en-US" dirty="0" err="1"/>
              <a:t>PSoC</a:t>
            </a:r>
            <a:r>
              <a:rPr lang="en-US" dirty="0"/>
              <a:t> does not support USB OTG, this application note  does not include details about it. </a:t>
            </a:r>
          </a:p>
          <a:p>
            <a:pPr algn="just"/>
            <a:endParaRPr lang="en-US" dirty="0"/>
          </a:p>
          <a:p>
            <a:pPr algn="just"/>
            <a:r>
              <a:rPr lang="en-US" dirty="0"/>
              <a:t>The reason for having different connection types (Type A and Type B) is to prevent  loopback connections on hubs. Some USB devices also contain a captive, or attached cable, with the only visible  connector being the Type A. </a:t>
            </a:r>
          </a:p>
        </p:txBody>
      </p:sp>
    </p:spTree>
    <p:extLst>
      <p:ext uri="{BB962C8B-B14F-4D97-AF65-F5344CB8AC3E}">
        <p14:creationId xmlns:p14="http://schemas.microsoft.com/office/powerpoint/2010/main" val="18594377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57576" y="553244"/>
            <a:ext cx="10515600" cy="1325563"/>
          </a:xfrm>
        </p:spPr>
        <p:txBody>
          <a:bodyPr/>
          <a:lstStyle/>
          <a:p>
            <a:r>
              <a:rPr lang="en-US" altLang="zh-CN" dirty="0"/>
              <a:t>USB connectors</a:t>
            </a:r>
            <a:endParaRPr lang="en-CA" dirty="0"/>
          </a:p>
        </p:txBody>
      </p:sp>
      <p:sp>
        <p:nvSpPr>
          <p:cNvPr id="4" name="Content Placeholder 3">
            <a:extLst>
              <a:ext uri="{FF2B5EF4-FFF2-40B4-BE49-F238E27FC236}">
                <a16:creationId xmlns:a16="http://schemas.microsoft.com/office/drawing/2014/main" id="{98E4022A-8D0E-408A-A66B-8DC468775365}"/>
              </a:ext>
            </a:extLst>
          </p:cNvPr>
          <p:cNvSpPr>
            <a:spLocks noGrp="1"/>
          </p:cNvSpPr>
          <p:nvPr>
            <p:ph idx="1"/>
          </p:nvPr>
        </p:nvSpPr>
        <p:spPr>
          <a:xfrm>
            <a:off x="657576" y="1645003"/>
            <a:ext cx="10515600" cy="4351338"/>
          </a:xfrm>
        </p:spPr>
        <p:txBody>
          <a:bodyPr>
            <a:normAutofit/>
          </a:bodyPr>
          <a:lstStyle/>
          <a:p>
            <a:pPr algn="just"/>
            <a:r>
              <a:rPr lang="en-US" dirty="0"/>
              <a:t>There are two main hardware blocks required to interface with USB: a transceiver, also known as a PHY (abbreviation for Physical Layer), and a Serial Interface Engine, also known as an SIE. </a:t>
            </a:r>
          </a:p>
          <a:p>
            <a:pPr algn="just"/>
            <a:endParaRPr lang="en-US" dirty="0"/>
          </a:p>
          <a:p>
            <a:pPr algn="just"/>
            <a:r>
              <a:rPr lang="en-US" dirty="0"/>
              <a:t>The transceiver provides the hardware interface between the USB connector and the chip circuitry that controls USB communication. The SIE is the core of the USB hardware. It performs many functions such as decoding and encoding the USB data, error correction, bit stuffing, and signaling. </a:t>
            </a:r>
          </a:p>
          <a:p>
            <a:pPr algn="just"/>
            <a:endParaRPr lang="en-US" dirty="0"/>
          </a:p>
        </p:txBody>
      </p:sp>
    </p:spTree>
    <p:extLst>
      <p:ext uri="{BB962C8B-B14F-4D97-AF65-F5344CB8AC3E}">
        <p14:creationId xmlns:p14="http://schemas.microsoft.com/office/powerpoint/2010/main" val="122650582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57576" y="553244"/>
            <a:ext cx="10515600" cy="1325563"/>
          </a:xfrm>
        </p:spPr>
        <p:txBody>
          <a:bodyPr/>
          <a:lstStyle/>
          <a:p>
            <a:r>
              <a:rPr lang="en-US" altLang="zh-CN" dirty="0"/>
              <a:t>USB connectors</a:t>
            </a:r>
            <a:endParaRPr lang="en-CA" dirty="0"/>
          </a:p>
        </p:txBody>
      </p:sp>
      <p:sp>
        <p:nvSpPr>
          <p:cNvPr id="4" name="Content Placeholder 3">
            <a:extLst>
              <a:ext uri="{FF2B5EF4-FFF2-40B4-BE49-F238E27FC236}">
                <a16:creationId xmlns:a16="http://schemas.microsoft.com/office/drawing/2014/main" id="{98E4022A-8D0E-408A-A66B-8DC468775365}"/>
              </a:ext>
            </a:extLst>
          </p:cNvPr>
          <p:cNvSpPr>
            <a:spLocks noGrp="1"/>
          </p:cNvSpPr>
          <p:nvPr>
            <p:ph idx="1"/>
          </p:nvPr>
        </p:nvSpPr>
        <p:spPr>
          <a:xfrm>
            <a:off x="657576" y="1645003"/>
            <a:ext cx="10515600" cy="4351338"/>
          </a:xfrm>
        </p:spPr>
        <p:txBody>
          <a:bodyPr>
            <a:normAutofit/>
          </a:bodyPr>
          <a:lstStyle/>
          <a:p>
            <a:pPr algn="just"/>
            <a:r>
              <a:rPr lang="en-US" dirty="0"/>
              <a:t>SIEs can take many different forms. They are not regulated by the USB specification unlike transceivers. In fact, some devices incorporate SIE that are more software based to reduce cost, while other devices use more of a hardware-centric SIE.</a:t>
            </a:r>
          </a:p>
          <a:p>
            <a:pPr algn="just"/>
            <a:endParaRPr lang="en-US" dirty="0"/>
          </a:p>
        </p:txBody>
      </p:sp>
      <p:pic>
        <p:nvPicPr>
          <p:cNvPr id="5" name="Picture 4">
            <a:extLst>
              <a:ext uri="{FF2B5EF4-FFF2-40B4-BE49-F238E27FC236}">
                <a16:creationId xmlns:a16="http://schemas.microsoft.com/office/drawing/2014/main" id="{4D9ED9AA-2FD9-4B4A-9FD8-9938811AFD08}"/>
              </a:ext>
            </a:extLst>
          </p:cNvPr>
          <p:cNvPicPr>
            <a:picLocks noChangeAspect="1"/>
          </p:cNvPicPr>
          <p:nvPr/>
        </p:nvPicPr>
        <p:blipFill>
          <a:blip r:embed="rId2"/>
          <a:stretch>
            <a:fillRect/>
          </a:stretch>
        </p:blipFill>
        <p:spPr>
          <a:xfrm>
            <a:off x="4150096" y="3553512"/>
            <a:ext cx="3697539" cy="2369851"/>
          </a:xfrm>
          <a:prstGeom prst="rect">
            <a:avLst/>
          </a:prstGeom>
        </p:spPr>
      </p:pic>
    </p:spTree>
    <p:extLst>
      <p:ext uri="{BB962C8B-B14F-4D97-AF65-F5344CB8AC3E}">
        <p14:creationId xmlns:p14="http://schemas.microsoft.com/office/powerpoint/2010/main" val="33181133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57576" y="553244"/>
            <a:ext cx="10515600" cy="1325563"/>
          </a:xfrm>
        </p:spPr>
        <p:txBody>
          <a:bodyPr/>
          <a:lstStyle/>
          <a:p>
            <a:r>
              <a:rPr lang="en-US" altLang="zh-CN" dirty="0"/>
              <a:t>USB protocol</a:t>
            </a:r>
            <a:endParaRPr lang="en-CA" dirty="0"/>
          </a:p>
        </p:txBody>
      </p:sp>
      <p:sp>
        <p:nvSpPr>
          <p:cNvPr id="4" name="Content Placeholder 3">
            <a:extLst>
              <a:ext uri="{FF2B5EF4-FFF2-40B4-BE49-F238E27FC236}">
                <a16:creationId xmlns:a16="http://schemas.microsoft.com/office/drawing/2014/main" id="{98E4022A-8D0E-408A-A66B-8DC468775365}"/>
              </a:ext>
            </a:extLst>
          </p:cNvPr>
          <p:cNvSpPr>
            <a:spLocks noGrp="1"/>
          </p:cNvSpPr>
          <p:nvPr>
            <p:ph idx="1"/>
          </p:nvPr>
        </p:nvSpPr>
        <p:spPr>
          <a:xfrm>
            <a:off x="657576" y="1645003"/>
            <a:ext cx="10515600" cy="4351338"/>
          </a:xfrm>
        </p:spPr>
        <p:txBody>
          <a:bodyPr>
            <a:normAutofit/>
          </a:bodyPr>
          <a:lstStyle/>
          <a:p>
            <a:pPr algn="just"/>
            <a:r>
              <a:rPr lang="en-US" dirty="0"/>
              <a:t>If you look at the USB communication from a time perspective, it contains a series of frames. Each frame consists of a Start of Frame (SOF) followed by one or more transactions. Each transaction is made up of a series of packets. A packet is preceded with a sync pattern and ends with an End of Packet (EOP) pattern. At a minimum, a transaction </a:t>
            </a:r>
          </a:p>
          <a:p>
            <a:pPr algn="just"/>
            <a:r>
              <a:rPr lang="en-US" dirty="0"/>
              <a:t>has a token packet. Depending on the transaction, there may be one or more data packets and some transactions may or may not have a handshake packet.</a:t>
            </a:r>
          </a:p>
        </p:txBody>
      </p:sp>
      <p:pic>
        <p:nvPicPr>
          <p:cNvPr id="6" name="Picture 5">
            <a:extLst>
              <a:ext uri="{FF2B5EF4-FFF2-40B4-BE49-F238E27FC236}">
                <a16:creationId xmlns:a16="http://schemas.microsoft.com/office/drawing/2014/main" id="{BE3370FD-27E3-4A0C-A234-54A0D998E70C}"/>
              </a:ext>
            </a:extLst>
          </p:cNvPr>
          <p:cNvPicPr>
            <a:picLocks noChangeAspect="1"/>
          </p:cNvPicPr>
          <p:nvPr/>
        </p:nvPicPr>
        <p:blipFill>
          <a:blip r:embed="rId2"/>
          <a:stretch>
            <a:fillRect/>
          </a:stretch>
        </p:blipFill>
        <p:spPr>
          <a:xfrm>
            <a:off x="3934600" y="4580663"/>
            <a:ext cx="5239481" cy="2220119"/>
          </a:xfrm>
          <a:prstGeom prst="rect">
            <a:avLst/>
          </a:prstGeom>
        </p:spPr>
      </p:pic>
    </p:spTree>
    <p:extLst>
      <p:ext uri="{BB962C8B-B14F-4D97-AF65-F5344CB8AC3E}">
        <p14:creationId xmlns:p14="http://schemas.microsoft.com/office/powerpoint/2010/main" val="15198915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57576" y="553244"/>
            <a:ext cx="10515600" cy="1325563"/>
          </a:xfrm>
        </p:spPr>
        <p:txBody>
          <a:bodyPr/>
          <a:lstStyle/>
          <a:p>
            <a:r>
              <a:rPr lang="en-US" altLang="zh-CN" dirty="0"/>
              <a:t>USB protocol</a:t>
            </a:r>
            <a:endParaRPr lang="en-CA" dirty="0"/>
          </a:p>
        </p:txBody>
      </p:sp>
      <p:sp>
        <p:nvSpPr>
          <p:cNvPr id="4" name="Content Placeholder 3">
            <a:extLst>
              <a:ext uri="{FF2B5EF4-FFF2-40B4-BE49-F238E27FC236}">
                <a16:creationId xmlns:a16="http://schemas.microsoft.com/office/drawing/2014/main" id="{98E4022A-8D0E-408A-A66B-8DC468775365}"/>
              </a:ext>
            </a:extLst>
          </p:cNvPr>
          <p:cNvSpPr>
            <a:spLocks noGrp="1"/>
          </p:cNvSpPr>
          <p:nvPr>
            <p:ph idx="1"/>
          </p:nvPr>
        </p:nvSpPr>
        <p:spPr>
          <a:xfrm>
            <a:off x="657576" y="1645003"/>
            <a:ext cx="10515600" cy="4351338"/>
          </a:xfrm>
        </p:spPr>
        <p:txBody>
          <a:bodyPr>
            <a:normAutofit/>
          </a:bodyPr>
          <a:lstStyle/>
          <a:p>
            <a:pPr algn="just"/>
            <a:r>
              <a:rPr lang="en-US" dirty="0"/>
              <a:t>Transactions are an exchange of packets and are comprised of three different packets; a token packet, optional data packet, and a handshake packet. Transactions are placed within frames and are never split across frames (with the exception of High-Speed isochronous transfers) or interrupt the middle of another transaction. The following Figure shows a transaction block diagram.</a:t>
            </a:r>
          </a:p>
        </p:txBody>
      </p:sp>
      <p:pic>
        <p:nvPicPr>
          <p:cNvPr id="5" name="Picture 4">
            <a:extLst>
              <a:ext uri="{FF2B5EF4-FFF2-40B4-BE49-F238E27FC236}">
                <a16:creationId xmlns:a16="http://schemas.microsoft.com/office/drawing/2014/main" id="{29A6455D-5118-4DCC-8983-D3F21E4F8B91}"/>
              </a:ext>
            </a:extLst>
          </p:cNvPr>
          <p:cNvPicPr>
            <a:picLocks noChangeAspect="1"/>
          </p:cNvPicPr>
          <p:nvPr/>
        </p:nvPicPr>
        <p:blipFill>
          <a:blip r:embed="rId2"/>
          <a:stretch>
            <a:fillRect/>
          </a:stretch>
        </p:blipFill>
        <p:spPr>
          <a:xfrm>
            <a:off x="3824219" y="4424618"/>
            <a:ext cx="3570003" cy="1217357"/>
          </a:xfrm>
          <a:prstGeom prst="rect">
            <a:avLst/>
          </a:prstGeom>
        </p:spPr>
      </p:pic>
    </p:spTree>
    <p:extLst>
      <p:ext uri="{BB962C8B-B14F-4D97-AF65-F5344CB8AC3E}">
        <p14:creationId xmlns:p14="http://schemas.microsoft.com/office/powerpoint/2010/main" val="380470826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57576" y="553244"/>
            <a:ext cx="10515600" cy="1325563"/>
          </a:xfrm>
        </p:spPr>
        <p:txBody>
          <a:bodyPr/>
          <a:lstStyle/>
          <a:p>
            <a:r>
              <a:rPr lang="en-US" altLang="zh-CN" dirty="0"/>
              <a:t>USB protocol</a:t>
            </a:r>
            <a:endParaRPr lang="en-CA" dirty="0"/>
          </a:p>
        </p:txBody>
      </p:sp>
      <p:sp>
        <p:nvSpPr>
          <p:cNvPr id="4" name="Content Placeholder 3">
            <a:extLst>
              <a:ext uri="{FF2B5EF4-FFF2-40B4-BE49-F238E27FC236}">
                <a16:creationId xmlns:a16="http://schemas.microsoft.com/office/drawing/2014/main" id="{98E4022A-8D0E-408A-A66B-8DC468775365}"/>
              </a:ext>
            </a:extLst>
          </p:cNvPr>
          <p:cNvSpPr>
            <a:spLocks noGrp="1"/>
          </p:cNvSpPr>
          <p:nvPr>
            <p:ph idx="1"/>
          </p:nvPr>
        </p:nvSpPr>
        <p:spPr>
          <a:xfrm>
            <a:off x="657576" y="1645003"/>
            <a:ext cx="10515600" cy="4351338"/>
          </a:xfrm>
        </p:spPr>
        <p:txBody>
          <a:bodyPr>
            <a:normAutofit/>
          </a:bodyPr>
          <a:lstStyle/>
          <a:p>
            <a:pPr algn="just"/>
            <a:r>
              <a:rPr lang="en-US" dirty="0"/>
              <a:t>Each packet can contain different pieces of information. What information is included depends on the packet type. </a:t>
            </a:r>
          </a:p>
          <a:p>
            <a:pPr algn="just"/>
            <a:r>
              <a:rPr lang="en-US" dirty="0"/>
              <a:t>The following is a list of the potential information that can be included with a packet and the following Figure shows the potential </a:t>
            </a:r>
          </a:p>
          <a:p>
            <a:pPr algn="just"/>
            <a:r>
              <a:rPr lang="en-US" dirty="0"/>
              <a:t>composition of a packet. Think of this Figure as a packet template; information can be added and taken out as needed.</a:t>
            </a:r>
          </a:p>
        </p:txBody>
      </p:sp>
      <p:pic>
        <p:nvPicPr>
          <p:cNvPr id="6" name="Picture 5">
            <a:extLst>
              <a:ext uri="{FF2B5EF4-FFF2-40B4-BE49-F238E27FC236}">
                <a16:creationId xmlns:a16="http://schemas.microsoft.com/office/drawing/2014/main" id="{813FDEC8-25B8-470B-805D-61F9E3C18C03}"/>
              </a:ext>
            </a:extLst>
          </p:cNvPr>
          <p:cNvPicPr>
            <a:picLocks noChangeAspect="1"/>
          </p:cNvPicPr>
          <p:nvPr/>
        </p:nvPicPr>
        <p:blipFill>
          <a:blip r:embed="rId2"/>
          <a:stretch>
            <a:fillRect/>
          </a:stretch>
        </p:blipFill>
        <p:spPr>
          <a:xfrm>
            <a:off x="4775201" y="4379207"/>
            <a:ext cx="2337346" cy="1667580"/>
          </a:xfrm>
          <a:prstGeom prst="rect">
            <a:avLst/>
          </a:prstGeom>
        </p:spPr>
      </p:pic>
    </p:spTree>
    <p:extLst>
      <p:ext uri="{BB962C8B-B14F-4D97-AF65-F5344CB8AC3E}">
        <p14:creationId xmlns:p14="http://schemas.microsoft.com/office/powerpoint/2010/main" val="268380733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57576" y="553244"/>
            <a:ext cx="10515600" cy="1325563"/>
          </a:xfrm>
        </p:spPr>
        <p:txBody>
          <a:bodyPr/>
          <a:lstStyle/>
          <a:p>
            <a:r>
              <a:rPr lang="en-US" altLang="zh-CN" dirty="0"/>
              <a:t>USB protocol</a:t>
            </a:r>
            <a:endParaRPr lang="en-CA" dirty="0"/>
          </a:p>
        </p:txBody>
      </p:sp>
      <p:sp>
        <p:nvSpPr>
          <p:cNvPr id="4" name="Content Placeholder 3">
            <a:extLst>
              <a:ext uri="{FF2B5EF4-FFF2-40B4-BE49-F238E27FC236}">
                <a16:creationId xmlns:a16="http://schemas.microsoft.com/office/drawing/2014/main" id="{98E4022A-8D0E-408A-A66B-8DC468775365}"/>
              </a:ext>
            </a:extLst>
          </p:cNvPr>
          <p:cNvSpPr>
            <a:spLocks noGrp="1"/>
          </p:cNvSpPr>
          <p:nvPr>
            <p:ph idx="1"/>
          </p:nvPr>
        </p:nvSpPr>
        <p:spPr>
          <a:xfrm>
            <a:off x="424743" y="1498246"/>
            <a:ext cx="11654368" cy="5359753"/>
          </a:xfrm>
        </p:spPr>
        <p:txBody>
          <a:bodyPr>
            <a:normAutofit/>
          </a:bodyPr>
          <a:lstStyle/>
          <a:p>
            <a:pPr marL="457200" indent="-457200" algn="just">
              <a:buFont typeface="Arial" panose="020B0604020202020204" pitchFamily="34" charset="0"/>
              <a:buChar char="•"/>
            </a:pPr>
            <a:r>
              <a:rPr lang="en-US" dirty="0"/>
              <a:t>Packet ID (PID) – (8 bits: 4 type bits and 4 error check bits). These bits declare a transaction as an IN/OUT/SETUP/SOF.</a:t>
            </a:r>
          </a:p>
          <a:p>
            <a:pPr marL="457200" indent="-457200" algn="just">
              <a:buFont typeface="Arial" panose="020B0604020202020204" pitchFamily="34" charset="0"/>
              <a:buChar char="•"/>
            </a:pPr>
            <a:r>
              <a:rPr lang="en-US" dirty="0"/>
              <a:t>Optional Device Address – (7 bits: Max of 127 devices)</a:t>
            </a:r>
          </a:p>
          <a:p>
            <a:pPr marL="457200" indent="-457200" algn="just">
              <a:buFont typeface="Arial" panose="020B0604020202020204" pitchFamily="34" charset="0"/>
              <a:buChar char="•"/>
            </a:pPr>
            <a:r>
              <a:rPr lang="en-US" dirty="0"/>
              <a:t>Optional Endpoint Address – (4 bits: Max of 16 endpoints). The USB specification supports up to 32 endpoints. While 4 bits gives a maximum value of 16, we achieve 32 endpoints with an IN PID and an endpoint address between 1 and 16 and an OUT PID with an endpoint address between 1 and 16, giving a total of 32. Remember that this is the endpoint address, not the endpoint number.</a:t>
            </a:r>
          </a:p>
          <a:p>
            <a:pPr marL="457200" indent="-457200" algn="just">
              <a:buFont typeface="Arial" panose="020B0604020202020204" pitchFamily="34" charset="0"/>
              <a:buChar char="•"/>
            </a:pPr>
            <a:r>
              <a:rPr lang="en-US" dirty="0"/>
              <a:t>Optional Payload Data – (0 to 1023 bytes)</a:t>
            </a:r>
          </a:p>
          <a:p>
            <a:pPr marL="457200" indent="-457200" algn="just">
              <a:buFont typeface="Arial" panose="020B0604020202020204" pitchFamily="34" charset="0"/>
              <a:buChar char="•"/>
            </a:pPr>
            <a:r>
              <a:rPr lang="en-US" dirty="0"/>
              <a:t>Optional CRC (5 or 16 bits)</a:t>
            </a:r>
          </a:p>
        </p:txBody>
      </p:sp>
    </p:spTree>
    <p:extLst>
      <p:ext uri="{BB962C8B-B14F-4D97-AF65-F5344CB8AC3E}">
        <p14:creationId xmlns:p14="http://schemas.microsoft.com/office/powerpoint/2010/main" val="6255442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424743" y="462933"/>
            <a:ext cx="10515600" cy="1325563"/>
          </a:xfrm>
        </p:spPr>
        <p:txBody>
          <a:bodyPr/>
          <a:lstStyle/>
          <a:p>
            <a:r>
              <a:rPr lang="en-US" altLang="zh-CN" dirty="0"/>
              <a:t> USB endpoints</a:t>
            </a:r>
            <a:endParaRPr lang="en-CA" dirty="0"/>
          </a:p>
        </p:txBody>
      </p:sp>
      <p:sp>
        <p:nvSpPr>
          <p:cNvPr id="4" name="Content Placeholder 3">
            <a:extLst>
              <a:ext uri="{FF2B5EF4-FFF2-40B4-BE49-F238E27FC236}">
                <a16:creationId xmlns:a16="http://schemas.microsoft.com/office/drawing/2014/main" id="{98E4022A-8D0E-408A-A66B-8DC468775365}"/>
              </a:ext>
            </a:extLst>
          </p:cNvPr>
          <p:cNvSpPr>
            <a:spLocks noGrp="1"/>
          </p:cNvSpPr>
          <p:nvPr>
            <p:ph idx="1"/>
          </p:nvPr>
        </p:nvSpPr>
        <p:spPr>
          <a:xfrm>
            <a:off x="424743" y="1396647"/>
            <a:ext cx="11654368" cy="5359753"/>
          </a:xfrm>
        </p:spPr>
        <p:txBody>
          <a:bodyPr>
            <a:noAutofit/>
          </a:bodyPr>
          <a:lstStyle/>
          <a:p>
            <a:pPr algn="just"/>
            <a:r>
              <a:rPr lang="en-US" dirty="0"/>
              <a:t>In the USB specification, a device endpoint is a uniquely addressable portion of a USB device that is the source or  sink of information in a communication flow between the host and device. </a:t>
            </a:r>
          </a:p>
          <a:p>
            <a:pPr algn="just"/>
            <a:endParaRPr lang="en-US" dirty="0"/>
          </a:p>
          <a:p>
            <a:pPr algn="just"/>
            <a:r>
              <a:rPr lang="en-US" dirty="0"/>
              <a:t>This occurs before other descriptor information such as the endpoint descriptors are read by the host later in the enumeration process. During this enumeration sequence, a special set of endpoints are used for communication with the device. </a:t>
            </a:r>
          </a:p>
          <a:p>
            <a:pPr algn="just"/>
            <a:endParaRPr lang="en-US" dirty="0"/>
          </a:p>
          <a:p>
            <a:pPr algn="just"/>
            <a:r>
              <a:rPr lang="en-US" dirty="0"/>
              <a:t>These special endpoints, collectively known as the Control Endpoint or Endpoint 0, are defined as Endpoint 0 IN and Endpoint 0 OUT. </a:t>
            </a:r>
          </a:p>
          <a:p>
            <a:pPr algn="just"/>
            <a:endParaRPr lang="en-US" dirty="0"/>
          </a:p>
        </p:txBody>
      </p:sp>
    </p:spTree>
    <p:extLst>
      <p:ext uri="{BB962C8B-B14F-4D97-AF65-F5344CB8AC3E}">
        <p14:creationId xmlns:p14="http://schemas.microsoft.com/office/powerpoint/2010/main" val="1334160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47077"/>
            <a:ext cx="10515600" cy="5629886"/>
          </a:xfrm>
        </p:spPr>
        <p:txBody>
          <a:bodyPr/>
          <a:lstStyle/>
          <a:p>
            <a:pPr marL="0" indent="0">
              <a:buNone/>
            </a:pPr>
            <a:r>
              <a:rPr lang="en-US" altLang="zh-CN" dirty="0"/>
              <a:t>Electrical communication systems are designed to </a:t>
            </a:r>
            <a:r>
              <a:rPr lang="en-US" altLang="zh-CN"/>
              <a:t>send message </a:t>
            </a:r>
            <a:r>
              <a:rPr lang="en-US" altLang="zh-CN" dirty="0"/>
              <a:t>or information from a source to one or more destinations.</a:t>
            </a:r>
          </a:p>
          <a:p>
            <a:endParaRPr lang="en-US" altLang="zh-CN" dirty="0"/>
          </a:p>
          <a:p>
            <a:endParaRPr lang="zh-CN" altLang="en-US" dirty="0"/>
          </a:p>
        </p:txBody>
      </p:sp>
      <p:sp>
        <p:nvSpPr>
          <p:cNvPr id="4" name="矩形 3"/>
          <p:cNvSpPr/>
          <p:nvPr/>
        </p:nvSpPr>
        <p:spPr>
          <a:xfrm>
            <a:off x="1516185" y="2094524"/>
            <a:ext cx="2508738" cy="9612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t>Information source</a:t>
            </a:r>
          </a:p>
          <a:p>
            <a:pPr algn="ctr"/>
            <a:r>
              <a:rPr lang="en-US" altLang="zh-CN" sz="2000" dirty="0"/>
              <a:t>Input transducer</a:t>
            </a:r>
            <a:endParaRPr lang="zh-CN" altLang="en-US" sz="2000" dirty="0"/>
          </a:p>
        </p:txBody>
      </p:sp>
      <p:sp>
        <p:nvSpPr>
          <p:cNvPr id="5" name="矩形 4"/>
          <p:cNvSpPr/>
          <p:nvPr/>
        </p:nvSpPr>
        <p:spPr>
          <a:xfrm>
            <a:off x="4702908" y="2094524"/>
            <a:ext cx="2508738" cy="9612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t>Transmitter</a:t>
            </a:r>
            <a:endParaRPr lang="zh-CN" altLang="en-US" sz="2000" dirty="0"/>
          </a:p>
        </p:txBody>
      </p:sp>
      <p:sp>
        <p:nvSpPr>
          <p:cNvPr id="6" name="矩形 5"/>
          <p:cNvSpPr/>
          <p:nvPr/>
        </p:nvSpPr>
        <p:spPr>
          <a:xfrm>
            <a:off x="8169031" y="2094524"/>
            <a:ext cx="2508738" cy="9612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t>Channel</a:t>
            </a:r>
            <a:endParaRPr lang="zh-CN" altLang="en-US" sz="2000" dirty="0"/>
          </a:p>
        </p:txBody>
      </p:sp>
      <p:sp>
        <p:nvSpPr>
          <p:cNvPr id="7" name="矩形 6"/>
          <p:cNvSpPr/>
          <p:nvPr/>
        </p:nvSpPr>
        <p:spPr>
          <a:xfrm>
            <a:off x="8169031" y="4380524"/>
            <a:ext cx="2508738" cy="9612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t>Receiver</a:t>
            </a:r>
            <a:endParaRPr lang="zh-CN" altLang="en-US" sz="2000" dirty="0"/>
          </a:p>
        </p:txBody>
      </p:sp>
      <p:sp>
        <p:nvSpPr>
          <p:cNvPr id="8" name="矩形 7"/>
          <p:cNvSpPr/>
          <p:nvPr/>
        </p:nvSpPr>
        <p:spPr>
          <a:xfrm>
            <a:off x="4702908" y="4380524"/>
            <a:ext cx="2508738" cy="9612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t>Output</a:t>
            </a:r>
          </a:p>
          <a:p>
            <a:pPr algn="ctr"/>
            <a:r>
              <a:rPr lang="en-US" altLang="zh-CN" sz="2000" dirty="0"/>
              <a:t>transducer</a:t>
            </a:r>
            <a:endParaRPr lang="zh-CN" altLang="en-US" sz="2000" dirty="0"/>
          </a:p>
        </p:txBody>
      </p:sp>
      <p:sp>
        <p:nvSpPr>
          <p:cNvPr id="9" name="矩形 8"/>
          <p:cNvSpPr/>
          <p:nvPr/>
        </p:nvSpPr>
        <p:spPr>
          <a:xfrm>
            <a:off x="1516185" y="4380524"/>
            <a:ext cx="2508738" cy="96129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t>Output</a:t>
            </a:r>
          </a:p>
          <a:p>
            <a:pPr algn="ctr"/>
            <a:r>
              <a:rPr lang="en-US" altLang="zh-CN" sz="2000" dirty="0"/>
              <a:t>signal</a:t>
            </a:r>
            <a:endParaRPr lang="zh-CN" altLang="en-US" sz="2000" dirty="0"/>
          </a:p>
        </p:txBody>
      </p:sp>
      <p:cxnSp>
        <p:nvCxnSpPr>
          <p:cNvPr id="11" name="直接箭头连接符 10"/>
          <p:cNvCxnSpPr>
            <a:stCxn id="4" idx="3"/>
            <a:endCxn id="5" idx="1"/>
          </p:cNvCxnSpPr>
          <p:nvPr/>
        </p:nvCxnSpPr>
        <p:spPr>
          <a:xfrm>
            <a:off x="4024923" y="2575170"/>
            <a:ext cx="6779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直接箭头连接符 11"/>
          <p:cNvCxnSpPr>
            <a:endCxn id="6" idx="1"/>
          </p:cNvCxnSpPr>
          <p:nvPr/>
        </p:nvCxnSpPr>
        <p:spPr>
          <a:xfrm>
            <a:off x="7211646" y="2575170"/>
            <a:ext cx="9573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直接箭头连接符 13"/>
          <p:cNvCxnSpPr>
            <a:stCxn id="6" idx="2"/>
            <a:endCxn id="7" idx="0"/>
          </p:cNvCxnSpPr>
          <p:nvPr/>
        </p:nvCxnSpPr>
        <p:spPr>
          <a:xfrm>
            <a:off x="9423400" y="3055816"/>
            <a:ext cx="0" cy="13247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直接箭头连接符 16"/>
          <p:cNvCxnSpPr>
            <a:stCxn id="7" idx="1"/>
          </p:cNvCxnSpPr>
          <p:nvPr/>
        </p:nvCxnSpPr>
        <p:spPr>
          <a:xfrm flipH="1" flipV="1">
            <a:off x="7211647" y="4852804"/>
            <a:ext cx="957384" cy="83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p:cNvCxnSpPr/>
          <p:nvPr/>
        </p:nvCxnSpPr>
        <p:spPr>
          <a:xfrm flipH="1" flipV="1">
            <a:off x="3745524" y="4844163"/>
            <a:ext cx="957384" cy="83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0253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Satellite channel</a:t>
            </a:r>
          </a:p>
        </p:txBody>
      </p:sp>
      <p:sp>
        <p:nvSpPr>
          <p:cNvPr id="3" name="Content Placeholder 2"/>
          <p:cNvSpPr>
            <a:spLocks noGrp="1"/>
          </p:cNvSpPr>
          <p:nvPr>
            <p:ph idx="1"/>
          </p:nvPr>
        </p:nvSpPr>
        <p:spPr/>
        <p:txBody>
          <a:bodyPr/>
          <a:lstStyle/>
          <a:p>
            <a:pPr marL="0" indent="0">
              <a:buNone/>
            </a:pPr>
            <a:r>
              <a:rPr lang="en-US" dirty="0"/>
              <a:t>Broad – area coverage.</a:t>
            </a:r>
          </a:p>
          <a:p>
            <a:pPr marL="0" indent="0">
              <a:buNone/>
            </a:pPr>
            <a:r>
              <a:rPr lang="en-US" dirty="0"/>
              <a:t>Reliable transmission links.</a:t>
            </a:r>
          </a:p>
          <a:p>
            <a:pPr marL="0" indent="0">
              <a:buNone/>
            </a:pPr>
            <a:r>
              <a:rPr lang="en-US" dirty="0"/>
              <a:t>Wide transmission bandwidth. 6GHz uplink and 4 GHz downlink</a:t>
            </a:r>
          </a:p>
          <a:p>
            <a:endParaRPr lang="en-US" dirty="0"/>
          </a:p>
          <a:p>
            <a:pPr marL="0" indent="0">
              <a:buNone/>
            </a:pPr>
            <a:r>
              <a:rPr lang="en-US" dirty="0"/>
              <a:t>A typical satellite is assigned a 500 MHz bandwidth and is divided among 12 transponders. Each transponder using approximately 36 MHz of satellite bandwidth. That can carry at least one color TV signal, 1200 voice circuits or digital data at rate of 50mb/s.</a:t>
            </a:r>
          </a:p>
        </p:txBody>
      </p:sp>
    </p:spTree>
    <p:extLst>
      <p:ext uri="{BB962C8B-B14F-4D97-AF65-F5344CB8AC3E}">
        <p14:creationId xmlns:p14="http://schemas.microsoft.com/office/powerpoint/2010/main" val="348043840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424743" y="496799"/>
            <a:ext cx="10515600" cy="1325563"/>
          </a:xfrm>
        </p:spPr>
        <p:txBody>
          <a:bodyPr/>
          <a:lstStyle/>
          <a:p>
            <a:r>
              <a:rPr lang="en-US" altLang="zh-CN" dirty="0"/>
              <a:t> USB endpoints</a:t>
            </a:r>
            <a:endParaRPr lang="en-CA" dirty="0"/>
          </a:p>
        </p:txBody>
      </p:sp>
      <p:sp>
        <p:nvSpPr>
          <p:cNvPr id="4" name="Content Placeholder 3">
            <a:extLst>
              <a:ext uri="{FF2B5EF4-FFF2-40B4-BE49-F238E27FC236}">
                <a16:creationId xmlns:a16="http://schemas.microsoft.com/office/drawing/2014/main" id="{98E4022A-8D0E-408A-A66B-8DC468775365}"/>
              </a:ext>
            </a:extLst>
          </p:cNvPr>
          <p:cNvSpPr>
            <a:spLocks noGrp="1"/>
          </p:cNvSpPr>
          <p:nvPr>
            <p:ph idx="1"/>
          </p:nvPr>
        </p:nvSpPr>
        <p:spPr>
          <a:xfrm>
            <a:off x="424743" y="1498246"/>
            <a:ext cx="11654368" cy="5359753"/>
          </a:xfrm>
        </p:spPr>
        <p:txBody>
          <a:bodyPr>
            <a:normAutofit/>
          </a:bodyPr>
          <a:lstStyle/>
          <a:p>
            <a:pPr algn="just"/>
            <a:r>
              <a:rPr lang="en-US" dirty="0"/>
              <a:t>Even though Endpoint 0 IN and Endpoint 0 OUT are two endpoints, they look and act like one endpoint to the developer. Every USB device must support Endpoint 0. For this reason, Endpoint 0 does not require a separate descriptor.</a:t>
            </a:r>
          </a:p>
          <a:p>
            <a:pPr algn="just"/>
            <a:r>
              <a:rPr lang="en-US" dirty="0"/>
              <a:t>In addition to Endpoint 0, the number of endpoints supported in any particular device is based on its design requirements. </a:t>
            </a:r>
          </a:p>
          <a:p>
            <a:pPr algn="just"/>
            <a:endParaRPr lang="en-US" dirty="0"/>
          </a:p>
          <a:p>
            <a:pPr algn="just"/>
            <a:r>
              <a:rPr lang="en-US" dirty="0"/>
              <a:t>A simple design such as a mouse may need only one IN endpoint. More complex designs may need several data endpoints. The USB specification sets a limit on the number of endpoints to 16 for each direction (16 IN/16 OUT – 32 Total) for High-Speed and Full-Speed devices, which does not include the control endpoints 0 IN and 0 OUT. Low-Speed devices are limited to two endpoints. </a:t>
            </a:r>
          </a:p>
        </p:txBody>
      </p:sp>
    </p:spTree>
    <p:extLst>
      <p:ext uri="{BB962C8B-B14F-4D97-AF65-F5344CB8AC3E}">
        <p14:creationId xmlns:p14="http://schemas.microsoft.com/office/powerpoint/2010/main" val="177414377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413454" y="372621"/>
            <a:ext cx="10515600" cy="1325563"/>
          </a:xfrm>
        </p:spPr>
        <p:txBody>
          <a:bodyPr/>
          <a:lstStyle/>
          <a:p>
            <a:r>
              <a:rPr lang="en-US" altLang="zh-CN" dirty="0"/>
              <a:t> USB endpoints</a:t>
            </a:r>
            <a:endParaRPr lang="en-CA" dirty="0"/>
          </a:p>
        </p:txBody>
      </p:sp>
      <p:sp>
        <p:nvSpPr>
          <p:cNvPr id="4" name="Content Placeholder 3">
            <a:extLst>
              <a:ext uri="{FF2B5EF4-FFF2-40B4-BE49-F238E27FC236}">
                <a16:creationId xmlns:a16="http://schemas.microsoft.com/office/drawing/2014/main" id="{98E4022A-8D0E-408A-A66B-8DC468775365}"/>
              </a:ext>
            </a:extLst>
          </p:cNvPr>
          <p:cNvSpPr>
            <a:spLocks noGrp="1"/>
          </p:cNvSpPr>
          <p:nvPr>
            <p:ph idx="1"/>
          </p:nvPr>
        </p:nvSpPr>
        <p:spPr>
          <a:xfrm>
            <a:off x="413454" y="1351491"/>
            <a:ext cx="11654368" cy="5359753"/>
          </a:xfrm>
        </p:spPr>
        <p:txBody>
          <a:bodyPr>
            <a:noAutofit/>
          </a:bodyPr>
          <a:lstStyle/>
          <a:p>
            <a:pPr algn="just"/>
            <a:r>
              <a:rPr lang="en-US" dirty="0"/>
              <a:t>USB Class devices may set a greater limit on the number of endpoints. For example, a Low-Speed human interface device (HID) design may have no more than two data endpoints — typically one IN endpoint and one OUT endpoint. Data endpoints are bidirectional by nature. </a:t>
            </a:r>
          </a:p>
          <a:p>
            <a:pPr algn="just"/>
            <a:endParaRPr lang="en-US" dirty="0"/>
          </a:p>
          <a:p>
            <a:pPr algn="just"/>
            <a:r>
              <a:rPr lang="en-US" dirty="0"/>
              <a:t>It is not until they are configured that they take on a single direction (becoming unidirectional). Endpoint 1, for example, can be either an IN or OUT endpoint. It is in the device descriptors that it will officially make Endpoint 1 an IN endpoint. Endpoints use cyclic redundancy checks (CRCs) to detect errors in transactions. The CRC is a calculated value used for error checking. </a:t>
            </a:r>
          </a:p>
          <a:p>
            <a:pPr algn="just"/>
            <a:endParaRPr lang="en-US" dirty="0"/>
          </a:p>
        </p:txBody>
      </p:sp>
    </p:spTree>
    <p:extLst>
      <p:ext uri="{BB962C8B-B14F-4D97-AF65-F5344CB8AC3E}">
        <p14:creationId xmlns:p14="http://schemas.microsoft.com/office/powerpoint/2010/main" val="287999082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424743" y="553244"/>
            <a:ext cx="10515600" cy="1325563"/>
          </a:xfrm>
        </p:spPr>
        <p:txBody>
          <a:bodyPr/>
          <a:lstStyle/>
          <a:p>
            <a:r>
              <a:rPr lang="en-US" altLang="zh-CN" dirty="0"/>
              <a:t> USB endpoints</a:t>
            </a:r>
            <a:endParaRPr lang="en-CA" dirty="0"/>
          </a:p>
        </p:txBody>
      </p:sp>
      <p:sp>
        <p:nvSpPr>
          <p:cNvPr id="4" name="Content Placeholder 3">
            <a:extLst>
              <a:ext uri="{FF2B5EF4-FFF2-40B4-BE49-F238E27FC236}">
                <a16:creationId xmlns:a16="http://schemas.microsoft.com/office/drawing/2014/main" id="{98E4022A-8D0E-408A-A66B-8DC468775365}"/>
              </a:ext>
            </a:extLst>
          </p:cNvPr>
          <p:cNvSpPr>
            <a:spLocks noGrp="1"/>
          </p:cNvSpPr>
          <p:nvPr>
            <p:ph idx="1"/>
          </p:nvPr>
        </p:nvSpPr>
        <p:spPr>
          <a:xfrm>
            <a:off x="424743" y="1633713"/>
            <a:ext cx="11654368" cy="5359753"/>
          </a:xfrm>
        </p:spPr>
        <p:txBody>
          <a:bodyPr>
            <a:normAutofit/>
          </a:bodyPr>
          <a:lstStyle/>
          <a:p>
            <a:pPr algn="just"/>
            <a:r>
              <a:rPr lang="en-US" dirty="0"/>
              <a:t>The actual calculation equation is the handling of these calculations is taken care of by the USB hardware so that the proper response can be issued. The recipient of a transaction checks the CRC against the data. If the two match, then the receiver issues an ACK. If the data and the CRC do not match, then no handshake is sent. This lack of a handshake tells the sender to try again.</a:t>
            </a:r>
          </a:p>
          <a:p>
            <a:pPr algn="just"/>
            <a:endParaRPr lang="en-US" dirty="0"/>
          </a:p>
          <a:p>
            <a:pPr algn="just"/>
            <a:r>
              <a:rPr lang="en-US" dirty="0"/>
              <a:t>The USB specification further defines four types of endpoints and sets the maximum packet size based on both the type and the supported device speed. Developers use the endpoint descriptor to identify the type of endpoint and  maximum packet size based on their design requirements. </a:t>
            </a:r>
          </a:p>
        </p:txBody>
      </p:sp>
    </p:spTree>
    <p:extLst>
      <p:ext uri="{BB962C8B-B14F-4D97-AF65-F5344CB8AC3E}">
        <p14:creationId xmlns:p14="http://schemas.microsoft.com/office/powerpoint/2010/main" val="296285412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458610" y="451643"/>
            <a:ext cx="10515600" cy="1325563"/>
          </a:xfrm>
        </p:spPr>
        <p:txBody>
          <a:bodyPr/>
          <a:lstStyle/>
          <a:p>
            <a:r>
              <a:rPr lang="en-US" altLang="zh-CN" dirty="0"/>
              <a:t> USB descriptors</a:t>
            </a:r>
            <a:endParaRPr lang="en-CA" dirty="0"/>
          </a:p>
        </p:txBody>
      </p:sp>
      <p:sp>
        <p:nvSpPr>
          <p:cNvPr id="4" name="Content Placeholder 3">
            <a:extLst>
              <a:ext uri="{FF2B5EF4-FFF2-40B4-BE49-F238E27FC236}">
                <a16:creationId xmlns:a16="http://schemas.microsoft.com/office/drawing/2014/main" id="{98E4022A-8D0E-408A-A66B-8DC468775365}"/>
              </a:ext>
            </a:extLst>
          </p:cNvPr>
          <p:cNvSpPr>
            <a:spLocks noGrp="1"/>
          </p:cNvSpPr>
          <p:nvPr>
            <p:ph idx="1"/>
          </p:nvPr>
        </p:nvSpPr>
        <p:spPr>
          <a:xfrm>
            <a:off x="135466" y="1525675"/>
            <a:ext cx="11921067" cy="5332325"/>
          </a:xfrm>
        </p:spPr>
        <p:txBody>
          <a:bodyPr>
            <a:noAutofit/>
          </a:bodyPr>
          <a:lstStyle/>
          <a:p>
            <a:pPr algn="just"/>
            <a:r>
              <a:rPr lang="en-US" dirty="0"/>
              <a:t>As described earlier, when a device is connected to a USB host, the device gives information to the host about its capabilities and power requirements. The device typically gives this information through a descriptor table that is part of its firmware. A descriptor table is a structured sequence of values that describe the device; these values are defined by the developer. </a:t>
            </a:r>
          </a:p>
          <a:p>
            <a:pPr marL="457200" indent="-457200" algn="just">
              <a:buFont typeface="Arial" panose="020B0604020202020204" pitchFamily="34" charset="0"/>
              <a:buChar char="•"/>
            </a:pPr>
            <a:endParaRPr lang="en-US" dirty="0"/>
          </a:p>
          <a:p>
            <a:pPr algn="just"/>
            <a:r>
              <a:rPr lang="en-US" dirty="0"/>
              <a:t>All descriptor tables have a standard set of information that describes the device attributes and power requirements. If a design conforms to the requirement of a particular USB device class, additional descriptor information that the class must have is included in the device descriptor structure. </a:t>
            </a:r>
          </a:p>
          <a:p>
            <a:pPr algn="just"/>
            <a:endParaRPr lang="en-US" dirty="0"/>
          </a:p>
        </p:txBody>
      </p:sp>
    </p:spTree>
    <p:extLst>
      <p:ext uri="{BB962C8B-B14F-4D97-AF65-F5344CB8AC3E}">
        <p14:creationId xmlns:p14="http://schemas.microsoft.com/office/powerpoint/2010/main" val="115294771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458610" y="451643"/>
            <a:ext cx="10515600" cy="1325563"/>
          </a:xfrm>
        </p:spPr>
        <p:txBody>
          <a:bodyPr/>
          <a:lstStyle/>
          <a:p>
            <a:r>
              <a:rPr lang="en-US" altLang="zh-CN" dirty="0"/>
              <a:t> USB descriptors</a:t>
            </a:r>
            <a:endParaRPr lang="en-CA" dirty="0"/>
          </a:p>
        </p:txBody>
      </p:sp>
      <p:sp>
        <p:nvSpPr>
          <p:cNvPr id="4" name="Content Placeholder 3">
            <a:extLst>
              <a:ext uri="{FF2B5EF4-FFF2-40B4-BE49-F238E27FC236}">
                <a16:creationId xmlns:a16="http://schemas.microsoft.com/office/drawing/2014/main" id="{98E4022A-8D0E-408A-A66B-8DC468775365}"/>
              </a:ext>
            </a:extLst>
          </p:cNvPr>
          <p:cNvSpPr>
            <a:spLocks noGrp="1"/>
          </p:cNvSpPr>
          <p:nvPr>
            <p:ph idx="1"/>
          </p:nvPr>
        </p:nvSpPr>
        <p:spPr>
          <a:xfrm>
            <a:off x="135466" y="1525675"/>
            <a:ext cx="11921067" cy="5332325"/>
          </a:xfrm>
        </p:spPr>
        <p:txBody>
          <a:bodyPr>
            <a:noAutofit/>
          </a:bodyPr>
          <a:lstStyle/>
          <a:p>
            <a:pPr algn="just"/>
            <a:r>
              <a:rPr lang="en-US" dirty="0"/>
              <a:t>It is important to know that data fields are transmitted with the least significant bit first. Remember this when reading or creating your own descriptors. Many parameters are 2 bytes long. Make sure that the low byte is first followed by the high byte.</a:t>
            </a:r>
          </a:p>
          <a:p>
            <a:pPr marL="457200" indent="-457200" algn="just">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F2E91690-E1C9-40F2-AF58-BEE673EEBC37}"/>
              </a:ext>
            </a:extLst>
          </p:cNvPr>
          <p:cNvPicPr>
            <a:picLocks noChangeAspect="1"/>
          </p:cNvPicPr>
          <p:nvPr/>
        </p:nvPicPr>
        <p:blipFill>
          <a:blip r:embed="rId2"/>
          <a:stretch>
            <a:fillRect/>
          </a:stretch>
        </p:blipFill>
        <p:spPr>
          <a:xfrm>
            <a:off x="2900495" y="3097530"/>
            <a:ext cx="7248303" cy="3228790"/>
          </a:xfrm>
          <a:prstGeom prst="rect">
            <a:avLst/>
          </a:prstGeom>
        </p:spPr>
      </p:pic>
    </p:spTree>
    <p:extLst>
      <p:ext uri="{BB962C8B-B14F-4D97-AF65-F5344CB8AC3E}">
        <p14:creationId xmlns:p14="http://schemas.microsoft.com/office/powerpoint/2010/main" val="32593368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458610" y="451643"/>
            <a:ext cx="10515600" cy="1325563"/>
          </a:xfrm>
        </p:spPr>
        <p:txBody>
          <a:bodyPr/>
          <a:lstStyle/>
          <a:p>
            <a:r>
              <a:rPr lang="en-US" altLang="zh-CN" dirty="0"/>
              <a:t> USB descriptors</a:t>
            </a:r>
            <a:endParaRPr lang="en-CA" dirty="0"/>
          </a:p>
        </p:txBody>
      </p:sp>
      <p:sp>
        <p:nvSpPr>
          <p:cNvPr id="4" name="Content Placeholder 3">
            <a:extLst>
              <a:ext uri="{FF2B5EF4-FFF2-40B4-BE49-F238E27FC236}">
                <a16:creationId xmlns:a16="http://schemas.microsoft.com/office/drawing/2014/main" id="{98E4022A-8D0E-408A-A66B-8DC468775365}"/>
              </a:ext>
            </a:extLst>
          </p:cNvPr>
          <p:cNvSpPr>
            <a:spLocks noGrp="1"/>
          </p:cNvSpPr>
          <p:nvPr>
            <p:ph idx="1"/>
          </p:nvPr>
        </p:nvSpPr>
        <p:spPr>
          <a:xfrm>
            <a:off x="135466" y="1777206"/>
            <a:ext cx="11921067" cy="5332325"/>
          </a:xfrm>
        </p:spPr>
        <p:txBody>
          <a:bodyPr>
            <a:noAutofit/>
          </a:bodyPr>
          <a:lstStyle/>
          <a:p>
            <a:pPr algn="just"/>
            <a:r>
              <a:rPr lang="en-US" dirty="0"/>
              <a:t>It is important to know that data fields are transmitted with the least significant bit first. Remember this when reading or creating your own descriptors. Many parameters are 2 bytes long. Make sure that the low byte is first followed by the high byte.</a:t>
            </a:r>
          </a:p>
          <a:p>
            <a:pPr marL="457200" indent="-457200" algn="just">
              <a:buFont typeface="Arial" panose="020B0604020202020204" pitchFamily="34" charset="0"/>
              <a:buChar char="•"/>
            </a:pPr>
            <a:endParaRPr lang="en-US" dirty="0"/>
          </a:p>
        </p:txBody>
      </p:sp>
    </p:spTree>
    <p:extLst>
      <p:ext uri="{BB962C8B-B14F-4D97-AF65-F5344CB8AC3E}">
        <p14:creationId xmlns:p14="http://schemas.microsoft.com/office/powerpoint/2010/main" val="27200542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57576" y="553244"/>
            <a:ext cx="10515600" cy="1325563"/>
          </a:xfrm>
        </p:spPr>
        <p:txBody>
          <a:bodyPr/>
          <a:lstStyle/>
          <a:p>
            <a:r>
              <a:rPr lang="en-US" altLang="zh-CN" dirty="0"/>
              <a:t>USB Advantages</a:t>
            </a:r>
            <a:endParaRPr lang="en-CA" dirty="0"/>
          </a:p>
        </p:txBody>
      </p:sp>
      <p:sp>
        <p:nvSpPr>
          <p:cNvPr id="4" name="Content Placeholder 3">
            <a:extLst>
              <a:ext uri="{FF2B5EF4-FFF2-40B4-BE49-F238E27FC236}">
                <a16:creationId xmlns:a16="http://schemas.microsoft.com/office/drawing/2014/main" id="{98E4022A-8D0E-408A-A66B-8DC468775365}"/>
              </a:ext>
            </a:extLst>
          </p:cNvPr>
          <p:cNvSpPr>
            <a:spLocks noGrp="1"/>
          </p:cNvSpPr>
          <p:nvPr>
            <p:ph idx="1"/>
          </p:nvPr>
        </p:nvSpPr>
        <p:spPr>
          <a:xfrm>
            <a:off x="424743" y="1498246"/>
            <a:ext cx="11654368" cy="5359753"/>
          </a:xfrm>
        </p:spPr>
        <p:txBody>
          <a:bodyPr>
            <a:normAutofit/>
          </a:bodyPr>
          <a:lstStyle/>
          <a:p>
            <a:pPr algn="just"/>
            <a:r>
              <a:rPr lang="en-US" dirty="0"/>
              <a:t>There are some important advantages of universal serial bus (USB) are given below,</a:t>
            </a:r>
          </a:p>
          <a:p>
            <a:pPr marL="457200" indent="-457200" algn="just">
              <a:buFont typeface="Arial" panose="020B0604020202020204" pitchFamily="34" charset="0"/>
              <a:buChar char="•"/>
            </a:pPr>
            <a:r>
              <a:rPr lang="en-US" dirty="0"/>
              <a:t>The universal serial bus is easy to use.</a:t>
            </a:r>
          </a:p>
          <a:p>
            <a:pPr marL="457200" indent="-457200" algn="just">
              <a:buFont typeface="Arial" panose="020B0604020202020204" pitchFamily="34" charset="0"/>
              <a:buChar char="•"/>
            </a:pPr>
            <a:r>
              <a:rPr lang="en-US" dirty="0"/>
              <a:t>It has robust connector system.</a:t>
            </a:r>
          </a:p>
          <a:p>
            <a:pPr marL="457200" indent="-457200" algn="just">
              <a:buFont typeface="Arial" panose="020B0604020202020204" pitchFamily="34" charset="0"/>
              <a:buChar char="•"/>
            </a:pPr>
            <a:r>
              <a:rPr lang="en-US" dirty="0"/>
              <a:t>It has low cost.</a:t>
            </a:r>
          </a:p>
          <a:p>
            <a:pPr marL="457200" indent="-457200" algn="just">
              <a:buFont typeface="Arial" panose="020B0604020202020204" pitchFamily="34" charset="0"/>
              <a:buChar char="•"/>
            </a:pPr>
            <a:r>
              <a:rPr lang="en-US" dirty="0"/>
              <a:t>It has variety of connector types and size available.</a:t>
            </a:r>
          </a:p>
          <a:p>
            <a:pPr marL="457200" indent="-457200" algn="just">
              <a:buFont typeface="Arial" panose="020B0604020202020204" pitchFamily="34" charset="0"/>
              <a:buChar char="•"/>
            </a:pPr>
            <a:r>
              <a:rPr lang="en-US" dirty="0"/>
              <a:t>It has true plug and play nature.</a:t>
            </a:r>
          </a:p>
          <a:p>
            <a:pPr marL="457200" indent="-457200" algn="just">
              <a:buFont typeface="Arial" panose="020B0604020202020204" pitchFamily="34" charset="0"/>
              <a:buChar char="•"/>
            </a:pPr>
            <a:r>
              <a:rPr lang="en-US" dirty="0"/>
              <a:t>It has Low power consumption.</a:t>
            </a:r>
          </a:p>
          <a:p>
            <a:pPr marL="457200" indent="-457200" algn="just">
              <a:buFont typeface="Arial" panose="020B0604020202020204" pitchFamily="34" charset="0"/>
              <a:buChar char="•"/>
            </a:pPr>
            <a:r>
              <a:rPr lang="en-US" dirty="0"/>
              <a:t>Daisy chain up to 127 USB components / peripherals at the same time to one PC.</a:t>
            </a:r>
          </a:p>
          <a:p>
            <a:pPr marL="457200" indent="-457200" algn="just">
              <a:buFont typeface="Arial" panose="020B0604020202020204" pitchFamily="34" charset="0"/>
              <a:buChar char="•"/>
            </a:pPr>
            <a:r>
              <a:rPr lang="en-US" dirty="0"/>
              <a:t>Fits almost all devices that have a USB port.</a:t>
            </a:r>
          </a:p>
        </p:txBody>
      </p:sp>
    </p:spTree>
    <p:extLst>
      <p:ext uri="{BB962C8B-B14F-4D97-AF65-F5344CB8AC3E}">
        <p14:creationId xmlns:p14="http://schemas.microsoft.com/office/powerpoint/2010/main" val="346016102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F44-42ED-4DE5-8EBE-EE01069DB1C3}"/>
              </a:ext>
            </a:extLst>
          </p:cNvPr>
          <p:cNvSpPr>
            <a:spLocks noGrp="1"/>
          </p:cNvSpPr>
          <p:nvPr>
            <p:ph type="title"/>
          </p:nvPr>
        </p:nvSpPr>
        <p:spPr>
          <a:xfrm>
            <a:off x="657576" y="553244"/>
            <a:ext cx="10515600" cy="1325563"/>
          </a:xfrm>
        </p:spPr>
        <p:txBody>
          <a:bodyPr/>
          <a:lstStyle/>
          <a:p>
            <a:r>
              <a:rPr lang="en-US" altLang="zh-CN" dirty="0"/>
              <a:t>USB Disadvantages</a:t>
            </a:r>
            <a:endParaRPr lang="en-CA" dirty="0"/>
          </a:p>
        </p:txBody>
      </p:sp>
      <p:sp>
        <p:nvSpPr>
          <p:cNvPr id="4" name="Content Placeholder 3">
            <a:extLst>
              <a:ext uri="{FF2B5EF4-FFF2-40B4-BE49-F238E27FC236}">
                <a16:creationId xmlns:a16="http://schemas.microsoft.com/office/drawing/2014/main" id="{98E4022A-8D0E-408A-A66B-8DC468775365}"/>
              </a:ext>
            </a:extLst>
          </p:cNvPr>
          <p:cNvSpPr>
            <a:spLocks noGrp="1"/>
          </p:cNvSpPr>
          <p:nvPr>
            <p:ph idx="1"/>
          </p:nvPr>
        </p:nvSpPr>
        <p:spPr>
          <a:xfrm>
            <a:off x="537632" y="1678868"/>
            <a:ext cx="11654368" cy="5359753"/>
          </a:xfrm>
        </p:spPr>
        <p:txBody>
          <a:bodyPr>
            <a:normAutofit/>
          </a:bodyPr>
          <a:lstStyle/>
          <a:p>
            <a:pPr algn="just"/>
            <a:r>
              <a:rPr lang="en-US" dirty="0"/>
              <a:t>There are some important disadvantages of universal serial bus (USB) are given below,</a:t>
            </a:r>
          </a:p>
          <a:p>
            <a:pPr marL="457200" indent="-457200" algn="just">
              <a:buFont typeface="Arial" panose="020B0604020202020204" pitchFamily="34" charset="0"/>
              <a:buChar char="•"/>
            </a:pPr>
            <a:r>
              <a:rPr lang="en-US" dirty="0"/>
              <a:t>It has limited capability and overall performance.</a:t>
            </a:r>
          </a:p>
          <a:p>
            <a:pPr marL="457200" indent="-457200" algn="just">
              <a:buFont typeface="Arial" panose="020B0604020202020204" pitchFamily="34" charset="0"/>
              <a:buChar char="•"/>
            </a:pPr>
            <a:r>
              <a:rPr lang="en-US" dirty="0"/>
              <a:t>Universal Serial Bus does not provide the broadcasting feature, only individual messages can be communicated between host and peripheral.</a:t>
            </a:r>
          </a:p>
          <a:p>
            <a:pPr marL="457200" indent="-457200" algn="just">
              <a:buFont typeface="Arial" panose="020B0604020202020204" pitchFamily="34" charset="0"/>
              <a:buChar char="•"/>
            </a:pPr>
            <a:r>
              <a:rPr lang="en-US" dirty="0"/>
              <a:t>The data transfer not as fast as some other systems.</a:t>
            </a:r>
          </a:p>
        </p:txBody>
      </p:sp>
    </p:spTree>
    <p:extLst>
      <p:ext uri="{BB962C8B-B14F-4D97-AF65-F5344CB8AC3E}">
        <p14:creationId xmlns:p14="http://schemas.microsoft.com/office/powerpoint/2010/main" val="16310491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107093" y="1871800"/>
            <a:ext cx="11625908" cy="2862400"/>
          </a:xfrm>
          <a:prstGeom prst="rect">
            <a:avLst/>
          </a:prstGeom>
          <a:solidFill>
            <a:srgbClr val="FFFFFF"/>
          </a:solidFill>
          <a:ln>
            <a:noFill/>
          </a:ln>
        </p:spPr>
        <p:txBody>
          <a:bodyPr spcFirstLastPara="1" wrap="square" lIns="121897" tIns="121897" rIns="121897" bIns="121897" anchor="ctr" anchorCtr="0">
            <a:noAutofit/>
          </a:bodyPr>
          <a:lstStyle/>
          <a:p>
            <a:pPr lvl="0"/>
            <a:r>
              <a:rPr lang="en-US" sz="6400" dirty="0"/>
              <a:t>Session – </a:t>
            </a:r>
            <a:r>
              <a:rPr lang="en-US" sz="6400"/>
              <a:t>March 22</a:t>
            </a:r>
            <a:endParaRPr sz="6400" dirty="0"/>
          </a:p>
        </p:txBody>
      </p:sp>
      <p:pic>
        <p:nvPicPr>
          <p:cNvPr id="4" name="Picture 3"/>
          <p:cNvPicPr>
            <a:picLocks noChangeAspect="1"/>
          </p:cNvPicPr>
          <p:nvPr/>
        </p:nvPicPr>
        <p:blipFill>
          <a:blip r:embed="rId3"/>
          <a:stretch>
            <a:fillRect/>
          </a:stretch>
        </p:blipFill>
        <p:spPr>
          <a:xfrm>
            <a:off x="459001" y="5638800"/>
            <a:ext cx="1622156" cy="1219200"/>
          </a:xfrm>
          <a:prstGeom prst="rect">
            <a:avLst/>
          </a:prstGeom>
        </p:spPr>
      </p:pic>
    </p:spTree>
    <p:extLst>
      <p:ext uri="{BB962C8B-B14F-4D97-AF65-F5344CB8AC3E}">
        <p14:creationId xmlns:p14="http://schemas.microsoft.com/office/powerpoint/2010/main" val="117162924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107093" y="1871799"/>
            <a:ext cx="11712374" cy="3196911"/>
          </a:xfrm>
          <a:prstGeom prst="rect">
            <a:avLst/>
          </a:prstGeom>
          <a:solidFill>
            <a:srgbClr val="FFFFFF"/>
          </a:solidFill>
          <a:ln>
            <a:noFill/>
          </a:ln>
        </p:spPr>
        <p:txBody>
          <a:bodyPr spcFirstLastPara="1" wrap="square" lIns="121897" tIns="121897" rIns="121897" bIns="121897" anchor="ctr" anchorCtr="0">
            <a:noAutofit/>
          </a:bodyPr>
          <a:lstStyle/>
          <a:p>
            <a:pPr lvl="0"/>
            <a:r>
              <a:rPr lang="en-US" sz="6400" dirty="0"/>
              <a:t> The basics of the IEEE 802.3 Ethernet protocol and communications between devices</a:t>
            </a:r>
            <a:br>
              <a:rPr lang="en-US" sz="6400" dirty="0"/>
            </a:br>
            <a:r>
              <a:rPr lang="en-US" sz="6400" dirty="0"/>
              <a:t>using IEEE 802.3 Ethernet</a:t>
            </a:r>
          </a:p>
        </p:txBody>
      </p:sp>
      <p:pic>
        <p:nvPicPr>
          <p:cNvPr id="4" name="Picture 3"/>
          <p:cNvPicPr>
            <a:picLocks noChangeAspect="1"/>
          </p:cNvPicPr>
          <p:nvPr/>
        </p:nvPicPr>
        <p:blipFill>
          <a:blip r:embed="rId3"/>
          <a:stretch>
            <a:fillRect/>
          </a:stretch>
        </p:blipFill>
        <p:spPr>
          <a:xfrm>
            <a:off x="459001" y="5638800"/>
            <a:ext cx="1622156" cy="1219200"/>
          </a:xfrm>
          <a:prstGeom prst="rect">
            <a:avLst/>
          </a:prstGeom>
        </p:spPr>
      </p:pic>
    </p:spTree>
    <p:extLst>
      <p:ext uri="{BB962C8B-B14F-4D97-AF65-F5344CB8AC3E}">
        <p14:creationId xmlns:p14="http://schemas.microsoft.com/office/powerpoint/2010/main" val="2874527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Multiplexing</a:t>
            </a:r>
          </a:p>
        </p:txBody>
      </p:sp>
      <p:sp>
        <p:nvSpPr>
          <p:cNvPr id="3" name="Content Placeholder 2"/>
          <p:cNvSpPr>
            <a:spLocks noGrp="1"/>
          </p:cNvSpPr>
          <p:nvPr>
            <p:ph idx="1"/>
          </p:nvPr>
        </p:nvSpPr>
        <p:spPr/>
        <p:txBody>
          <a:bodyPr/>
          <a:lstStyle/>
          <a:p>
            <a:pPr marL="0" indent="0">
              <a:buNone/>
            </a:pPr>
            <a:r>
              <a:rPr lang="en-US" dirty="0"/>
              <a:t>Multiplexing: a method by which multiple signal are combined into one signal over a shared medium.</a:t>
            </a:r>
          </a:p>
          <a:p>
            <a:endParaRPr lang="en-US" dirty="0"/>
          </a:p>
          <a:p>
            <a:pPr marL="0" indent="0">
              <a:buNone/>
            </a:pPr>
            <a:r>
              <a:rPr lang="en-US" dirty="0"/>
              <a:t>Frequency-division multiplexing: combining of several signal into one medium by sending signal in several distinct frequency ranges over a single medium.</a:t>
            </a:r>
          </a:p>
          <a:p>
            <a:pPr marL="0" indent="0">
              <a:buNone/>
            </a:pPr>
            <a:r>
              <a:rPr lang="en-US" dirty="0"/>
              <a:t>Rogers, </a:t>
            </a:r>
            <a:r>
              <a:rPr lang="en-US" dirty="0" err="1"/>
              <a:t>Telus</a:t>
            </a:r>
            <a:r>
              <a:rPr lang="en-US" dirty="0"/>
              <a:t>, Bell: Band 2 850MHZ 824~849 ↑ 869~894 ↓</a:t>
            </a:r>
          </a:p>
          <a:p>
            <a:pPr marL="0" indent="0">
              <a:buNone/>
            </a:pPr>
            <a:r>
              <a:rPr lang="en-US" dirty="0"/>
              <a:t>                                  Band 5 1900MHZ 1850~1910 ↑ 1930~1990 ↓</a:t>
            </a:r>
          </a:p>
          <a:p>
            <a:pPr marL="0" indent="0">
              <a:buNone/>
            </a:pPr>
            <a:r>
              <a:rPr lang="en-US" dirty="0"/>
              <a:t>Freedom Mobile  : Band 4 1700MHZ 1710~1755 ↑ 2110~2155 ↓</a:t>
            </a:r>
          </a:p>
          <a:p>
            <a:endParaRPr lang="en-US" dirty="0"/>
          </a:p>
          <a:p>
            <a:endParaRPr lang="en-US" dirty="0"/>
          </a:p>
        </p:txBody>
      </p:sp>
    </p:spTree>
    <p:extLst>
      <p:ext uri="{BB962C8B-B14F-4D97-AF65-F5344CB8AC3E}">
        <p14:creationId xmlns:p14="http://schemas.microsoft.com/office/powerpoint/2010/main" val="22612571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8F624-F460-4B75-9C29-E32D055F297C}"/>
              </a:ext>
            </a:extLst>
          </p:cNvPr>
          <p:cNvSpPr>
            <a:spLocks noGrp="1"/>
          </p:cNvSpPr>
          <p:nvPr>
            <p:ph type="title"/>
          </p:nvPr>
        </p:nvSpPr>
        <p:spPr/>
        <p:txBody>
          <a:bodyPr/>
          <a:lstStyle/>
          <a:p>
            <a:r>
              <a:rPr lang="en-CA" dirty="0"/>
              <a:t>LAN</a:t>
            </a:r>
          </a:p>
        </p:txBody>
      </p:sp>
      <p:sp>
        <p:nvSpPr>
          <p:cNvPr id="3" name="Content Placeholder 2">
            <a:extLst>
              <a:ext uri="{FF2B5EF4-FFF2-40B4-BE49-F238E27FC236}">
                <a16:creationId xmlns:a16="http://schemas.microsoft.com/office/drawing/2014/main" id="{8D94B3B0-CD7D-4CF9-A44D-5BA38A1F31E5}"/>
              </a:ext>
            </a:extLst>
          </p:cNvPr>
          <p:cNvSpPr>
            <a:spLocks noGrp="1"/>
          </p:cNvSpPr>
          <p:nvPr>
            <p:ph idx="1"/>
          </p:nvPr>
        </p:nvSpPr>
        <p:spPr/>
        <p:txBody>
          <a:bodyPr/>
          <a:lstStyle/>
          <a:p>
            <a:pPr marL="0" indent="0">
              <a:buNone/>
            </a:pPr>
            <a:r>
              <a:rPr lang="en-US" altLang="zh-CN" sz="2800" dirty="0">
                <a:solidFill>
                  <a:srgbClr val="000000"/>
                </a:solidFill>
              </a:rPr>
              <a:t>LAN requires computers with network adapters, central connecting devices, and some type of medium to tie it all together, be it cabled or wireless connections. These elements must be connected in some way to facilitate data transfer. When creating a LAN, it is important to define how these items are connected, as well as how they actually transmit data.</a:t>
            </a:r>
            <a:endParaRPr lang="en-US" sz="2800" dirty="0">
              <a:solidFill>
                <a:srgbClr val="000000"/>
              </a:solidFill>
            </a:endParaRPr>
          </a:p>
        </p:txBody>
      </p:sp>
    </p:spTree>
    <p:extLst>
      <p:ext uri="{BB962C8B-B14F-4D97-AF65-F5344CB8AC3E}">
        <p14:creationId xmlns:p14="http://schemas.microsoft.com/office/powerpoint/2010/main" val="304347035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ECCD5-6318-4D73-A71D-EFB92E43A1FC}"/>
              </a:ext>
            </a:extLst>
          </p:cNvPr>
          <p:cNvSpPr>
            <a:spLocks noGrp="1"/>
          </p:cNvSpPr>
          <p:nvPr>
            <p:ph type="title"/>
          </p:nvPr>
        </p:nvSpPr>
        <p:spPr>
          <a:xfrm>
            <a:off x="960100" y="978102"/>
            <a:ext cx="10588434" cy="1062644"/>
          </a:xfrm>
        </p:spPr>
        <p:txBody>
          <a:bodyPr anchor="b">
            <a:normAutofit/>
          </a:bodyPr>
          <a:lstStyle/>
          <a:p>
            <a:r>
              <a:rPr lang="en-US" altLang="zh-CN" dirty="0"/>
              <a:t>To examine LAN network</a:t>
            </a:r>
            <a:endParaRPr lang="zh-CN" altLang="en-US" dirty="0"/>
          </a:p>
        </p:txBody>
      </p:sp>
      <p:pic>
        <p:nvPicPr>
          <p:cNvPr id="4" name="图片 3">
            <a:extLst>
              <a:ext uri="{FF2B5EF4-FFF2-40B4-BE49-F238E27FC236}">
                <a16:creationId xmlns:a16="http://schemas.microsoft.com/office/drawing/2014/main" id="{526079F3-7344-4116-A537-845B7749B516}"/>
              </a:ext>
            </a:extLst>
          </p:cNvPr>
          <p:cNvPicPr>
            <a:picLocks noChangeAspect="1"/>
          </p:cNvPicPr>
          <p:nvPr/>
        </p:nvPicPr>
        <p:blipFill>
          <a:blip r:embed="rId2"/>
          <a:stretch>
            <a:fillRect/>
          </a:stretch>
        </p:blipFill>
        <p:spPr>
          <a:xfrm>
            <a:off x="1114023" y="2811104"/>
            <a:ext cx="3366480" cy="2895172"/>
          </a:xfrm>
          <a:prstGeom prst="rect">
            <a:avLst/>
          </a:prstGeom>
        </p:spPr>
      </p:pic>
      <p:sp>
        <p:nvSpPr>
          <p:cNvPr id="3" name="内容占位符 2">
            <a:extLst>
              <a:ext uri="{FF2B5EF4-FFF2-40B4-BE49-F238E27FC236}">
                <a16:creationId xmlns:a16="http://schemas.microsoft.com/office/drawing/2014/main" id="{21161801-D1AD-4FE0-A102-1E43549A2089}"/>
              </a:ext>
            </a:extLst>
          </p:cNvPr>
          <p:cNvSpPr>
            <a:spLocks noGrp="1"/>
          </p:cNvSpPr>
          <p:nvPr>
            <p:ph idx="1"/>
          </p:nvPr>
        </p:nvSpPr>
        <p:spPr>
          <a:xfrm>
            <a:off x="4955354" y="2682433"/>
            <a:ext cx="6282169" cy="3830126"/>
          </a:xfrm>
        </p:spPr>
        <p:txBody>
          <a:bodyPr>
            <a:noAutofit/>
          </a:bodyPr>
          <a:lstStyle/>
          <a:p>
            <a:pPr marL="0" indent="0">
              <a:buNone/>
            </a:pPr>
            <a:r>
              <a:rPr lang="en-US" altLang="zh-CN" sz="2400" dirty="0"/>
              <a:t>Here provides a basic example of a LAN. </a:t>
            </a:r>
          </a:p>
          <a:p>
            <a:pPr marL="0" indent="0">
              <a:buNone/>
            </a:pPr>
            <a:r>
              <a:rPr lang="en-US" altLang="zh-CN" sz="2400" dirty="0"/>
              <a:t>You will notice that the center of the diagram contains a </a:t>
            </a:r>
            <a:r>
              <a:rPr lang="en-US" altLang="zh-CN" sz="2400" b="1" dirty="0"/>
              <a:t>hub</a:t>
            </a:r>
            <a:r>
              <a:rPr lang="en-US" altLang="zh-CN" sz="2400" dirty="0"/>
              <a:t>. This is the most basic of central connecting devices (sometimes referred to as CCDs); it connects each of the networked computers, known as hosts, to one another by way of copper-based cables. Any host that sends data must first send that data to the hub, where it is amplified and </a:t>
            </a:r>
            <a:r>
              <a:rPr lang="en-US" altLang="zh-CN" sz="2400" b="1" dirty="0"/>
              <a:t>broadcast</a:t>
            </a:r>
            <a:r>
              <a:rPr lang="en-US" altLang="zh-CN" sz="2400" b="1" i="1" dirty="0"/>
              <a:t> </a:t>
            </a:r>
            <a:r>
              <a:rPr lang="en-US" altLang="zh-CN" sz="2400" dirty="0"/>
              <a:t>to the rest of the network.</a:t>
            </a:r>
            <a:endParaRPr lang="zh-CN" altLang="en-US" sz="2400" dirty="0"/>
          </a:p>
        </p:txBody>
      </p:sp>
    </p:spTree>
    <p:extLst>
      <p:ext uri="{BB962C8B-B14F-4D97-AF65-F5344CB8AC3E}">
        <p14:creationId xmlns:p14="http://schemas.microsoft.com/office/powerpoint/2010/main" val="4805657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ECCD5-6318-4D73-A71D-EFB92E43A1FC}"/>
              </a:ext>
            </a:extLst>
          </p:cNvPr>
          <p:cNvSpPr>
            <a:spLocks noGrp="1"/>
          </p:cNvSpPr>
          <p:nvPr>
            <p:ph type="title"/>
          </p:nvPr>
        </p:nvSpPr>
        <p:spPr>
          <a:xfrm>
            <a:off x="960100" y="978102"/>
            <a:ext cx="10588434" cy="1062644"/>
          </a:xfrm>
        </p:spPr>
        <p:txBody>
          <a:bodyPr anchor="b">
            <a:normAutofit/>
          </a:bodyPr>
          <a:lstStyle/>
          <a:p>
            <a:r>
              <a:rPr lang="en-US" altLang="zh-CN"/>
              <a:t>To examine LAN network</a:t>
            </a:r>
            <a:endParaRPr lang="zh-CN" altLang="en-US"/>
          </a:p>
        </p:txBody>
      </p:sp>
      <p:pic>
        <p:nvPicPr>
          <p:cNvPr id="4" name="图片 3">
            <a:extLst>
              <a:ext uri="{FF2B5EF4-FFF2-40B4-BE49-F238E27FC236}">
                <a16:creationId xmlns:a16="http://schemas.microsoft.com/office/drawing/2014/main" id="{526079F3-7344-4116-A537-845B7749B516}"/>
              </a:ext>
            </a:extLst>
          </p:cNvPr>
          <p:cNvPicPr>
            <a:picLocks noChangeAspect="1"/>
          </p:cNvPicPr>
          <p:nvPr/>
        </p:nvPicPr>
        <p:blipFill>
          <a:blip r:embed="rId2"/>
          <a:stretch>
            <a:fillRect/>
          </a:stretch>
        </p:blipFill>
        <p:spPr>
          <a:xfrm>
            <a:off x="1114023" y="2811104"/>
            <a:ext cx="3366480" cy="2895172"/>
          </a:xfrm>
          <a:prstGeom prst="rect">
            <a:avLst/>
          </a:prstGeom>
        </p:spPr>
      </p:pic>
      <p:sp>
        <p:nvSpPr>
          <p:cNvPr id="3" name="内容占位符 2">
            <a:extLst>
              <a:ext uri="{FF2B5EF4-FFF2-40B4-BE49-F238E27FC236}">
                <a16:creationId xmlns:a16="http://schemas.microsoft.com/office/drawing/2014/main" id="{21161801-D1AD-4FE0-A102-1E43549A2089}"/>
              </a:ext>
            </a:extLst>
          </p:cNvPr>
          <p:cNvSpPr>
            <a:spLocks noGrp="1"/>
          </p:cNvSpPr>
          <p:nvPr>
            <p:ph idx="1"/>
          </p:nvPr>
        </p:nvSpPr>
        <p:spPr>
          <a:xfrm>
            <a:off x="4955354" y="2682433"/>
            <a:ext cx="6282169" cy="3215749"/>
          </a:xfrm>
        </p:spPr>
        <p:txBody>
          <a:bodyPr>
            <a:normAutofit/>
          </a:bodyPr>
          <a:lstStyle/>
          <a:p>
            <a:pPr marL="0" indent="0">
              <a:buNone/>
            </a:pPr>
            <a:r>
              <a:rPr lang="en-US" altLang="zh-CN" sz="2400" dirty="0"/>
              <a:t>Broadcasting means that the data is sent to every host on the network. Then, only the intended recipient keeps the data; the rest of the hosts discard it.</a:t>
            </a:r>
          </a:p>
          <a:p>
            <a:pPr marL="0" indent="0">
              <a:buNone/>
            </a:pPr>
            <a:r>
              <a:rPr lang="en-US" altLang="zh-CN" sz="2400" dirty="0"/>
              <a:t>Today, however, networks typically use more efficient switching technology</a:t>
            </a:r>
          </a:p>
        </p:txBody>
      </p:sp>
    </p:spTree>
    <p:extLst>
      <p:ext uri="{BB962C8B-B14F-4D97-AF65-F5344CB8AC3E}">
        <p14:creationId xmlns:p14="http://schemas.microsoft.com/office/powerpoint/2010/main" val="145666631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ECCD5-6318-4D73-A71D-EFB92E43A1FC}"/>
              </a:ext>
            </a:extLst>
          </p:cNvPr>
          <p:cNvSpPr>
            <a:spLocks noGrp="1"/>
          </p:cNvSpPr>
          <p:nvPr>
            <p:ph type="title"/>
          </p:nvPr>
        </p:nvSpPr>
        <p:spPr>
          <a:xfrm>
            <a:off x="960100" y="978102"/>
            <a:ext cx="10588434" cy="1062644"/>
          </a:xfrm>
        </p:spPr>
        <p:txBody>
          <a:bodyPr anchor="b">
            <a:normAutofit/>
          </a:bodyPr>
          <a:lstStyle/>
          <a:p>
            <a:r>
              <a:rPr lang="en-US" altLang="zh-CN"/>
              <a:t>To examine LAN network</a:t>
            </a:r>
            <a:endParaRPr lang="zh-CN" altLang="en-US"/>
          </a:p>
        </p:txBody>
      </p:sp>
      <p:pic>
        <p:nvPicPr>
          <p:cNvPr id="5" name="图片 4">
            <a:extLst>
              <a:ext uri="{FF2B5EF4-FFF2-40B4-BE49-F238E27FC236}">
                <a16:creationId xmlns:a16="http://schemas.microsoft.com/office/drawing/2014/main" id="{57ED198A-29D5-4DF3-B308-3702E011F8EE}"/>
              </a:ext>
            </a:extLst>
          </p:cNvPr>
          <p:cNvPicPr>
            <a:picLocks noChangeAspect="1"/>
          </p:cNvPicPr>
          <p:nvPr/>
        </p:nvPicPr>
        <p:blipFill>
          <a:blip r:embed="rId2"/>
          <a:stretch>
            <a:fillRect/>
          </a:stretch>
        </p:blipFill>
        <p:spPr>
          <a:xfrm>
            <a:off x="1124055" y="2811104"/>
            <a:ext cx="3346416" cy="2928114"/>
          </a:xfrm>
          <a:prstGeom prst="rect">
            <a:avLst/>
          </a:prstGeom>
        </p:spPr>
      </p:pic>
      <p:sp>
        <p:nvSpPr>
          <p:cNvPr id="3" name="内容占位符 2">
            <a:extLst>
              <a:ext uri="{FF2B5EF4-FFF2-40B4-BE49-F238E27FC236}">
                <a16:creationId xmlns:a16="http://schemas.microsoft.com/office/drawing/2014/main" id="{21161801-D1AD-4FE0-A102-1E43549A2089}"/>
              </a:ext>
            </a:extLst>
          </p:cNvPr>
          <p:cNvSpPr>
            <a:spLocks noGrp="1"/>
          </p:cNvSpPr>
          <p:nvPr>
            <p:ph idx="1"/>
          </p:nvPr>
        </p:nvSpPr>
        <p:spPr>
          <a:xfrm>
            <a:off x="4955354" y="2682433"/>
            <a:ext cx="6282169" cy="3215749"/>
          </a:xfrm>
        </p:spPr>
        <p:txBody>
          <a:bodyPr>
            <a:normAutofit/>
          </a:bodyPr>
          <a:lstStyle/>
          <a:p>
            <a:pPr marL="0" indent="0">
              <a:buNone/>
            </a:pPr>
            <a:r>
              <a:rPr lang="en-US" altLang="zh-CN" sz="2400" dirty="0"/>
              <a:t>This is an intermediate example of a LAN.</a:t>
            </a:r>
          </a:p>
          <a:p>
            <a:pPr marL="0" indent="0">
              <a:buNone/>
            </a:pPr>
            <a:r>
              <a:rPr lang="en-US" altLang="zh-CN" sz="2400" dirty="0"/>
              <a:t>We have replaced the hub with a basic 4-port router; these are also referred to as SOHO (small office–home office) routers. The router acts as a central connecting device, but it also has a special communications link to the Internet, thereby allowing the hosts to send data to and receive data from computers on the Internet.</a:t>
            </a:r>
            <a:endParaRPr lang="zh-CN" altLang="en-US" sz="2400" dirty="0"/>
          </a:p>
        </p:txBody>
      </p:sp>
    </p:spTree>
    <p:extLst>
      <p:ext uri="{BB962C8B-B14F-4D97-AF65-F5344CB8AC3E}">
        <p14:creationId xmlns:p14="http://schemas.microsoft.com/office/powerpoint/2010/main" val="389704375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ECCD5-6318-4D73-A71D-EFB92E43A1FC}"/>
              </a:ext>
            </a:extLst>
          </p:cNvPr>
          <p:cNvSpPr>
            <a:spLocks noGrp="1"/>
          </p:cNvSpPr>
          <p:nvPr>
            <p:ph type="title"/>
          </p:nvPr>
        </p:nvSpPr>
        <p:spPr>
          <a:xfrm>
            <a:off x="960100" y="978102"/>
            <a:ext cx="10588434" cy="1062644"/>
          </a:xfrm>
        </p:spPr>
        <p:txBody>
          <a:bodyPr anchor="b">
            <a:normAutofit/>
          </a:bodyPr>
          <a:lstStyle/>
          <a:p>
            <a:r>
              <a:rPr lang="en-US" altLang="zh-CN"/>
              <a:t>To examine LAN network</a:t>
            </a:r>
            <a:endParaRPr lang="zh-CN" altLang="en-US"/>
          </a:p>
        </p:txBody>
      </p:sp>
      <p:pic>
        <p:nvPicPr>
          <p:cNvPr id="5" name="图片 4">
            <a:extLst>
              <a:ext uri="{FF2B5EF4-FFF2-40B4-BE49-F238E27FC236}">
                <a16:creationId xmlns:a16="http://schemas.microsoft.com/office/drawing/2014/main" id="{57ED198A-29D5-4DF3-B308-3702E011F8EE}"/>
              </a:ext>
            </a:extLst>
          </p:cNvPr>
          <p:cNvPicPr>
            <a:picLocks noChangeAspect="1"/>
          </p:cNvPicPr>
          <p:nvPr/>
        </p:nvPicPr>
        <p:blipFill>
          <a:blip r:embed="rId2"/>
          <a:stretch>
            <a:fillRect/>
          </a:stretch>
        </p:blipFill>
        <p:spPr>
          <a:xfrm>
            <a:off x="1124055" y="2811104"/>
            <a:ext cx="3346416" cy="2928114"/>
          </a:xfrm>
          <a:prstGeom prst="rect">
            <a:avLst/>
          </a:prstGeom>
        </p:spPr>
      </p:pic>
      <p:sp>
        <p:nvSpPr>
          <p:cNvPr id="3" name="内容占位符 2">
            <a:extLst>
              <a:ext uri="{FF2B5EF4-FFF2-40B4-BE49-F238E27FC236}">
                <a16:creationId xmlns:a16="http://schemas.microsoft.com/office/drawing/2014/main" id="{21161801-D1AD-4FE0-A102-1E43549A2089}"/>
              </a:ext>
            </a:extLst>
          </p:cNvPr>
          <p:cNvSpPr>
            <a:spLocks noGrp="1"/>
          </p:cNvSpPr>
          <p:nvPr>
            <p:ph idx="1"/>
          </p:nvPr>
        </p:nvSpPr>
        <p:spPr>
          <a:xfrm>
            <a:off x="4955354" y="2682433"/>
            <a:ext cx="6282169" cy="3215749"/>
          </a:xfrm>
        </p:spPr>
        <p:txBody>
          <a:bodyPr>
            <a:normAutofit/>
          </a:bodyPr>
          <a:lstStyle/>
          <a:p>
            <a:pPr marL="0" indent="0">
              <a:buNone/>
            </a:pPr>
            <a:r>
              <a:rPr lang="en-US" altLang="zh-CN" sz="2400" dirty="0"/>
              <a:t>This communications link between the router and the Internet is where the LAN ends. Therefore, the PC, laptop, server, and router are part of the LAN, but anything beyond the router is considered outside the LAN.</a:t>
            </a:r>
            <a:endParaRPr lang="zh-CN" altLang="en-US" sz="2400" dirty="0"/>
          </a:p>
        </p:txBody>
      </p:sp>
    </p:spTree>
    <p:extLst>
      <p:ext uri="{BB962C8B-B14F-4D97-AF65-F5344CB8AC3E}">
        <p14:creationId xmlns:p14="http://schemas.microsoft.com/office/powerpoint/2010/main" val="258190689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ECCD5-6318-4D73-A71D-EFB92E43A1FC}"/>
              </a:ext>
            </a:extLst>
          </p:cNvPr>
          <p:cNvSpPr>
            <a:spLocks noGrp="1"/>
          </p:cNvSpPr>
          <p:nvPr>
            <p:ph type="title"/>
          </p:nvPr>
        </p:nvSpPr>
        <p:spPr>
          <a:xfrm>
            <a:off x="1514292" y="513612"/>
            <a:ext cx="9894133" cy="1031216"/>
          </a:xfrm>
        </p:spPr>
        <p:txBody>
          <a:bodyPr anchor="b">
            <a:normAutofit/>
          </a:bodyPr>
          <a:lstStyle/>
          <a:p>
            <a:r>
              <a:rPr lang="en-US" altLang="zh-CN"/>
              <a:t>To examine LAN network</a:t>
            </a:r>
            <a:endParaRPr lang="zh-CN" altLang="en-US"/>
          </a:p>
        </p:txBody>
      </p:sp>
      <p:pic>
        <p:nvPicPr>
          <p:cNvPr id="4" name="图片 3">
            <a:extLst>
              <a:ext uri="{FF2B5EF4-FFF2-40B4-BE49-F238E27FC236}">
                <a16:creationId xmlns:a16="http://schemas.microsoft.com/office/drawing/2014/main" id="{22C51E01-FE23-46B1-A05F-8D7C3E1583DB}"/>
              </a:ext>
            </a:extLst>
          </p:cNvPr>
          <p:cNvPicPr>
            <a:picLocks noChangeAspect="1"/>
          </p:cNvPicPr>
          <p:nvPr/>
        </p:nvPicPr>
        <p:blipFill>
          <a:blip r:embed="rId2"/>
          <a:stretch>
            <a:fillRect/>
          </a:stretch>
        </p:blipFill>
        <p:spPr>
          <a:xfrm>
            <a:off x="1683767" y="2589086"/>
            <a:ext cx="4730434" cy="2755478"/>
          </a:xfrm>
          <a:prstGeom prst="rect">
            <a:avLst/>
          </a:prstGeom>
        </p:spPr>
      </p:pic>
      <p:sp>
        <p:nvSpPr>
          <p:cNvPr id="3" name="内容占位符 2">
            <a:extLst>
              <a:ext uri="{FF2B5EF4-FFF2-40B4-BE49-F238E27FC236}">
                <a16:creationId xmlns:a16="http://schemas.microsoft.com/office/drawing/2014/main" id="{21161801-D1AD-4FE0-A102-1E43549A2089}"/>
              </a:ext>
            </a:extLst>
          </p:cNvPr>
          <p:cNvSpPr>
            <a:spLocks noGrp="1"/>
          </p:cNvSpPr>
          <p:nvPr>
            <p:ph idx="1"/>
          </p:nvPr>
        </p:nvSpPr>
        <p:spPr>
          <a:xfrm>
            <a:off x="7781373" y="2279151"/>
            <a:ext cx="3627063" cy="3387145"/>
          </a:xfrm>
        </p:spPr>
        <p:txBody>
          <a:bodyPr anchor="ctr">
            <a:normAutofit/>
          </a:bodyPr>
          <a:lstStyle/>
          <a:p>
            <a:pPr marL="0" indent="0">
              <a:buNone/>
            </a:pPr>
            <a:r>
              <a:rPr lang="en-US" altLang="zh-CN" sz="2200" dirty="0"/>
              <a:t>This is a slightly more advanced example of a LAN.</a:t>
            </a:r>
          </a:p>
          <a:p>
            <a:pPr marL="0" indent="0">
              <a:buNone/>
            </a:pPr>
            <a:r>
              <a:rPr lang="en-US" altLang="zh-CN" sz="2200" dirty="0"/>
              <a:t>We have added more central connecting devices. Instead of connecting hundreds of devices to a single central connecting device, we can break up the network in a hierarchical fashion.</a:t>
            </a:r>
            <a:endParaRPr lang="zh-CN" altLang="en-US" sz="2200" dirty="0"/>
          </a:p>
        </p:txBody>
      </p:sp>
    </p:spTree>
    <p:extLst>
      <p:ext uri="{BB962C8B-B14F-4D97-AF65-F5344CB8AC3E}">
        <p14:creationId xmlns:p14="http://schemas.microsoft.com/office/powerpoint/2010/main" val="30123644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ECCD5-6318-4D73-A71D-EFB92E43A1FC}"/>
              </a:ext>
            </a:extLst>
          </p:cNvPr>
          <p:cNvSpPr>
            <a:spLocks noGrp="1"/>
          </p:cNvSpPr>
          <p:nvPr>
            <p:ph type="title"/>
          </p:nvPr>
        </p:nvSpPr>
        <p:spPr>
          <a:xfrm>
            <a:off x="1514292" y="513612"/>
            <a:ext cx="9894133" cy="1031216"/>
          </a:xfrm>
        </p:spPr>
        <p:txBody>
          <a:bodyPr anchor="b">
            <a:normAutofit/>
          </a:bodyPr>
          <a:lstStyle/>
          <a:p>
            <a:r>
              <a:rPr lang="en-US" altLang="zh-CN"/>
              <a:t>To examine LAN network</a:t>
            </a:r>
            <a:endParaRPr lang="zh-CN" altLang="en-US"/>
          </a:p>
        </p:txBody>
      </p:sp>
      <p:pic>
        <p:nvPicPr>
          <p:cNvPr id="4" name="图片 3">
            <a:extLst>
              <a:ext uri="{FF2B5EF4-FFF2-40B4-BE49-F238E27FC236}">
                <a16:creationId xmlns:a16="http://schemas.microsoft.com/office/drawing/2014/main" id="{22C51E01-FE23-46B1-A05F-8D7C3E1583DB}"/>
              </a:ext>
            </a:extLst>
          </p:cNvPr>
          <p:cNvPicPr>
            <a:picLocks noChangeAspect="1"/>
          </p:cNvPicPr>
          <p:nvPr/>
        </p:nvPicPr>
        <p:blipFill>
          <a:blip r:embed="rId2"/>
          <a:stretch>
            <a:fillRect/>
          </a:stretch>
        </p:blipFill>
        <p:spPr>
          <a:xfrm>
            <a:off x="1683767" y="2589086"/>
            <a:ext cx="4730434" cy="2755478"/>
          </a:xfrm>
          <a:prstGeom prst="rect">
            <a:avLst/>
          </a:prstGeom>
        </p:spPr>
      </p:pic>
      <p:sp>
        <p:nvSpPr>
          <p:cNvPr id="3" name="内容占位符 2">
            <a:extLst>
              <a:ext uri="{FF2B5EF4-FFF2-40B4-BE49-F238E27FC236}">
                <a16:creationId xmlns:a16="http://schemas.microsoft.com/office/drawing/2014/main" id="{21161801-D1AD-4FE0-A102-1E43549A2089}"/>
              </a:ext>
            </a:extLst>
          </p:cNvPr>
          <p:cNvSpPr>
            <a:spLocks noGrp="1"/>
          </p:cNvSpPr>
          <p:nvPr>
            <p:ph idx="1"/>
          </p:nvPr>
        </p:nvSpPr>
        <p:spPr>
          <a:xfrm>
            <a:off x="7781373" y="2279151"/>
            <a:ext cx="3627063" cy="3387145"/>
          </a:xfrm>
        </p:spPr>
        <p:txBody>
          <a:bodyPr anchor="ctr">
            <a:noAutofit/>
          </a:bodyPr>
          <a:lstStyle/>
          <a:p>
            <a:pPr marL="0" indent="0">
              <a:buNone/>
            </a:pPr>
            <a:r>
              <a:rPr lang="en-US" altLang="zh-CN" sz="2000" dirty="0"/>
              <a:t>For example, on the left side of the figure, there are two PCs and one server connected to a hub. Let’s say that these represent 24 computers, and that each other group of computers connected to a hub also represents 24 computers. Instead of connecting all of the computers to a single central connecting device, which might not be able to physically support all of these hosts, we have connected the groups of 24 hosts to their own hub. Then, the hubs are all daisy-chained to a </a:t>
            </a:r>
            <a:r>
              <a:rPr lang="en-US" altLang="zh-CN" sz="2000" b="1" dirty="0"/>
              <a:t>switch</a:t>
            </a:r>
            <a:r>
              <a:rPr lang="en-US" altLang="zh-CN" sz="2000" b="1" i="1" dirty="0"/>
              <a:t> </a:t>
            </a:r>
            <a:r>
              <a:rPr lang="en-US" altLang="zh-CN" sz="2000" dirty="0"/>
              <a:t>at the top of the figure.</a:t>
            </a:r>
            <a:endParaRPr lang="zh-CN" altLang="en-US" sz="2000" dirty="0"/>
          </a:p>
        </p:txBody>
      </p:sp>
    </p:spTree>
    <p:extLst>
      <p:ext uri="{BB962C8B-B14F-4D97-AF65-F5344CB8AC3E}">
        <p14:creationId xmlns:p14="http://schemas.microsoft.com/office/powerpoint/2010/main" val="2241689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ECCD5-6318-4D73-A71D-EFB92E43A1FC}"/>
              </a:ext>
            </a:extLst>
          </p:cNvPr>
          <p:cNvSpPr>
            <a:spLocks noGrp="1"/>
          </p:cNvSpPr>
          <p:nvPr>
            <p:ph type="title"/>
          </p:nvPr>
        </p:nvSpPr>
        <p:spPr>
          <a:xfrm>
            <a:off x="1514292" y="513612"/>
            <a:ext cx="9894133" cy="1031216"/>
          </a:xfrm>
        </p:spPr>
        <p:txBody>
          <a:bodyPr anchor="b">
            <a:normAutofit/>
          </a:bodyPr>
          <a:lstStyle/>
          <a:p>
            <a:r>
              <a:rPr lang="en-US" altLang="zh-CN" dirty="0"/>
              <a:t>To examine LAN network</a:t>
            </a:r>
            <a:endParaRPr lang="zh-CN" altLang="en-US" dirty="0"/>
          </a:p>
        </p:txBody>
      </p:sp>
      <p:pic>
        <p:nvPicPr>
          <p:cNvPr id="4" name="图片 3">
            <a:extLst>
              <a:ext uri="{FF2B5EF4-FFF2-40B4-BE49-F238E27FC236}">
                <a16:creationId xmlns:a16="http://schemas.microsoft.com/office/drawing/2014/main" id="{22C51E01-FE23-46B1-A05F-8D7C3E1583DB}"/>
              </a:ext>
            </a:extLst>
          </p:cNvPr>
          <p:cNvPicPr>
            <a:picLocks noChangeAspect="1"/>
          </p:cNvPicPr>
          <p:nvPr/>
        </p:nvPicPr>
        <p:blipFill>
          <a:blip r:embed="rId2"/>
          <a:stretch>
            <a:fillRect/>
          </a:stretch>
        </p:blipFill>
        <p:spPr>
          <a:xfrm>
            <a:off x="1683767" y="2589086"/>
            <a:ext cx="4730434" cy="2755478"/>
          </a:xfrm>
          <a:prstGeom prst="rect">
            <a:avLst/>
          </a:prstGeom>
        </p:spPr>
      </p:pic>
      <p:sp>
        <p:nvSpPr>
          <p:cNvPr id="3" name="内容占位符 2">
            <a:extLst>
              <a:ext uri="{FF2B5EF4-FFF2-40B4-BE49-F238E27FC236}">
                <a16:creationId xmlns:a16="http://schemas.microsoft.com/office/drawing/2014/main" id="{21161801-D1AD-4FE0-A102-1E43549A2089}"/>
              </a:ext>
            </a:extLst>
          </p:cNvPr>
          <p:cNvSpPr>
            <a:spLocks noGrp="1"/>
          </p:cNvSpPr>
          <p:nvPr>
            <p:ph idx="1"/>
          </p:nvPr>
        </p:nvSpPr>
        <p:spPr>
          <a:xfrm>
            <a:off x="7781373" y="2279151"/>
            <a:ext cx="3627063" cy="3387145"/>
          </a:xfrm>
        </p:spPr>
        <p:txBody>
          <a:bodyPr anchor="ctr">
            <a:noAutofit/>
          </a:bodyPr>
          <a:lstStyle/>
          <a:p>
            <a:pPr marL="0" indent="0">
              <a:buNone/>
            </a:pPr>
            <a:r>
              <a:rPr lang="en-US" altLang="zh-CN" sz="2000" dirty="0"/>
              <a:t>The switch will most likely be a powerful (and expensive) device, in order to support all of the computers that ultimately connect to it. You can regard the individual hubs as devices that allow connectivity for single departments in a company, or perhaps for individual classrooms in a school. The master switch at the top of the hierarchical tree connects everything together. However, it also acts as a single point of failure,</a:t>
            </a:r>
            <a:endParaRPr lang="zh-CN" altLang="en-US" sz="2000" dirty="0"/>
          </a:p>
        </p:txBody>
      </p:sp>
    </p:spTree>
    <p:extLst>
      <p:ext uri="{BB962C8B-B14F-4D97-AF65-F5344CB8AC3E}">
        <p14:creationId xmlns:p14="http://schemas.microsoft.com/office/powerpoint/2010/main" val="42282240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4550B-8A4F-4B6B-99FA-010FB7D2B500}"/>
              </a:ext>
            </a:extLst>
          </p:cNvPr>
          <p:cNvSpPr>
            <a:spLocks noGrp="1"/>
          </p:cNvSpPr>
          <p:nvPr>
            <p:ph type="title"/>
          </p:nvPr>
        </p:nvSpPr>
        <p:spPr>
          <a:xfrm>
            <a:off x="635000" y="455436"/>
            <a:ext cx="10515600" cy="1325563"/>
          </a:xfrm>
        </p:spPr>
        <p:txBody>
          <a:bodyPr/>
          <a:lstStyle/>
          <a:p>
            <a:r>
              <a:rPr lang="en-CA" dirty="0"/>
              <a:t>What is Ethernet?</a:t>
            </a:r>
          </a:p>
        </p:txBody>
      </p:sp>
      <p:sp>
        <p:nvSpPr>
          <p:cNvPr id="3" name="Content Placeholder 2">
            <a:extLst>
              <a:ext uri="{FF2B5EF4-FFF2-40B4-BE49-F238E27FC236}">
                <a16:creationId xmlns:a16="http://schemas.microsoft.com/office/drawing/2014/main" id="{53591FB4-1F61-40CD-8E25-1011DCD1C8B8}"/>
              </a:ext>
            </a:extLst>
          </p:cNvPr>
          <p:cNvSpPr>
            <a:spLocks noGrp="1"/>
          </p:cNvSpPr>
          <p:nvPr>
            <p:ph idx="1"/>
          </p:nvPr>
        </p:nvSpPr>
        <p:spPr>
          <a:xfrm>
            <a:off x="341489" y="1780999"/>
            <a:ext cx="10112022" cy="5012003"/>
          </a:xfrm>
        </p:spPr>
        <p:txBody>
          <a:bodyPr>
            <a:normAutofit/>
          </a:bodyPr>
          <a:lstStyle/>
          <a:p>
            <a:r>
              <a:rPr lang="en-US" dirty="0"/>
              <a:t>Ethernet is a family of computer networking technologies for local</a:t>
            </a:r>
          </a:p>
          <a:p>
            <a:r>
              <a:rPr lang="en-US" dirty="0"/>
              <a:t>area networks (LANs) and metropolitan area networks (MANs). It was commercially introduced in 1980 and first standardized in 1983 as IEEE 802.3,[1] and has since been refined to support higher bit rates and longer link distances. Over time, Ethernet has largely replaced competing wired LAN technologies such as token ring, FDDI, and ARCNET</a:t>
            </a:r>
          </a:p>
          <a:p>
            <a:endParaRPr lang="en-US" dirty="0"/>
          </a:p>
          <a:p>
            <a:endParaRPr lang="en-CA" dirty="0"/>
          </a:p>
        </p:txBody>
      </p:sp>
    </p:spTree>
    <p:extLst>
      <p:ext uri="{BB962C8B-B14F-4D97-AF65-F5344CB8AC3E}">
        <p14:creationId xmlns:p14="http://schemas.microsoft.com/office/powerpoint/2010/main" val="237896730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3B964D2-AE9C-4F20-8B53-5D6C450763B7}"/>
              </a:ext>
            </a:extLst>
          </p:cNvPr>
          <p:cNvPicPr>
            <a:picLocks noChangeAspect="1"/>
          </p:cNvPicPr>
          <p:nvPr/>
        </p:nvPicPr>
        <p:blipFill>
          <a:blip r:embed="rId2"/>
          <a:stretch>
            <a:fillRect/>
          </a:stretch>
        </p:blipFill>
        <p:spPr>
          <a:xfrm>
            <a:off x="328612" y="1270702"/>
            <a:ext cx="10563165" cy="4753860"/>
          </a:xfrm>
          <a:prstGeom prst="rect">
            <a:avLst/>
          </a:prstGeom>
        </p:spPr>
      </p:pic>
    </p:spTree>
    <p:extLst>
      <p:ext uri="{BB962C8B-B14F-4D97-AF65-F5344CB8AC3E}">
        <p14:creationId xmlns:p14="http://schemas.microsoft.com/office/powerpoint/2010/main" val="1047111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Multiplexing</a:t>
            </a:r>
          </a:p>
        </p:txBody>
      </p:sp>
      <p:sp>
        <p:nvSpPr>
          <p:cNvPr id="3" name="Content Placeholder 2"/>
          <p:cNvSpPr>
            <a:spLocks noGrp="1"/>
          </p:cNvSpPr>
          <p:nvPr>
            <p:ph idx="1"/>
          </p:nvPr>
        </p:nvSpPr>
        <p:spPr>
          <a:xfrm>
            <a:off x="838200" y="1825625"/>
            <a:ext cx="10515600" cy="4675536"/>
          </a:xfrm>
        </p:spPr>
        <p:txBody>
          <a:bodyPr>
            <a:normAutofit/>
          </a:bodyPr>
          <a:lstStyle/>
          <a:p>
            <a:pPr marL="0" indent="0">
              <a:buNone/>
            </a:pPr>
            <a:r>
              <a:rPr lang="en-US" dirty="0"/>
              <a:t>Time-division multiplexing: it uses time frame to separate the different data stream over shared medium.</a:t>
            </a:r>
          </a:p>
          <a:p>
            <a:endParaRPr lang="en-US" dirty="0"/>
          </a:p>
          <a:p>
            <a:pPr marL="0" indent="0">
              <a:buNone/>
            </a:pPr>
            <a:r>
              <a:rPr lang="en-US" dirty="0"/>
              <a:t>Conversation A                                                                                 </a:t>
            </a:r>
            <a:r>
              <a:rPr lang="en-US" dirty="0" err="1"/>
              <a:t>A</a:t>
            </a:r>
            <a:endParaRPr lang="en-US" dirty="0"/>
          </a:p>
          <a:p>
            <a:endParaRPr lang="en-US" dirty="0"/>
          </a:p>
          <a:p>
            <a:pPr marL="0" indent="0">
              <a:buNone/>
            </a:pPr>
            <a:r>
              <a:rPr lang="en-US" dirty="0"/>
              <a:t>Conversation B                                                                                 </a:t>
            </a:r>
            <a:r>
              <a:rPr lang="en-US" dirty="0" err="1"/>
              <a:t>B</a:t>
            </a:r>
            <a:endParaRPr lang="en-US" dirty="0"/>
          </a:p>
          <a:p>
            <a:endParaRPr lang="en-US" dirty="0"/>
          </a:p>
          <a:p>
            <a:pPr marL="0" indent="0">
              <a:buNone/>
            </a:pPr>
            <a:r>
              <a:rPr lang="en-US" dirty="0"/>
              <a:t>Conversation C                                                                                 </a:t>
            </a:r>
            <a:r>
              <a:rPr lang="en-US" dirty="0" err="1"/>
              <a:t>C</a:t>
            </a:r>
            <a:endParaRPr lang="en-US" dirty="0"/>
          </a:p>
          <a:p>
            <a:pPr marL="0" indent="0">
              <a:buNone/>
            </a:pPr>
            <a:r>
              <a:rPr lang="en-US" dirty="0"/>
              <a:t>Need time synchronization</a:t>
            </a:r>
          </a:p>
        </p:txBody>
      </p:sp>
      <p:cxnSp>
        <p:nvCxnSpPr>
          <p:cNvPr id="5" name="Straight Connector 4"/>
          <p:cNvCxnSpPr/>
          <p:nvPr/>
        </p:nvCxnSpPr>
        <p:spPr>
          <a:xfrm>
            <a:off x="3445727" y="3490332"/>
            <a:ext cx="791736"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3445727" y="4501376"/>
            <a:ext cx="512956"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3445727" y="5482683"/>
            <a:ext cx="791736"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4237463" y="3479181"/>
            <a:ext cx="0" cy="379141"/>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a:off x="4237463" y="5114693"/>
            <a:ext cx="0" cy="379141"/>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a:off x="4661210" y="4501376"/>
            <a:ext cx="3869473" cy="0"/>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flipH="1" flipV="1">
            <a:off x="4237463" y="3858322"/>
            <a:ext cx="423747" cy="6430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a:off x="3958683" y="4501376"/>
            <a:ext cx="702527" cy="0"/>
          </a:xfrm>
          <a:prstGeom prst="straightConnector1">
            <a:avLst/>
          </a:prstGeom>
          <a:ln>
            <a:prstDash val="sysDash"/>
            <a:tailEnd type="triangle"/>
          </a:ln>
        </p:spPr>
        <p:style>
          <a:lnRef idx="3">
            <a:schemeClr val="dk1"/>
          </a:lnRef>
          <a:fillRef idx="0">
            <a:schemeClr val="dk1"/>
          </a:fillRef>
          <a:effectRef idx="2">
            <a:schemeClr val="dk1"/>
          </a:effectRef>
          <a:fontRef idx="minor">
            <a:schemeClr val="tx1"/>
          </a:fontRef>
        </p:style>
      </p:cxnSp>
      <p:cxnSp>
        <p:nvCxnSpPr>
          <p:cNvPr id="28" name="Straight Connector 27"/>
          <p:cNvCxnSpPr/>
          <p:nvPr/>
        </p:nvCxnSpPr>
        <p:spPr>
          <a:xfrm>
            <a:off x="8783444" y="3494049"/>
            <a:ext cx="791736" cy="0"/>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a:off x="9062224" y="4501376"/>
            <a:ext cx="512956" cy="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a:off x="8783444" y="5486400"/>
            <a:ext cx="791736"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a:off x="8802029" y="3479181"/>
            <a:ext cx="0" cy="379141"/>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a:off x="8798312" y="5103542"/>
            <a:ext cx="0" cy="379141"/>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Arrow Connector 33"/>
          <p:cNvCxnSpPr/>
          <p:nvPr/>
        </p:nvCxnSpPr>
        <p:spPr>
          <a:xfrm flipV="1">
            <a:off x="8530683" y="3858322"/>
            <a:ext cx="267629" cy="6430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p:nvPr/>
        </p:nvCxnSpPr>
        <p:spPr>
          <a:xfrm>
            <a:off x="8530683" y="4501376"/>
            <a:ext cx="531541" cy="0"/>
          </a:xfrm>
          <a:prstGeom prst="straightConnector1">
            <a:avLst/>
          </a:prstGeom>
          <a:ln>
            <a:prstDash val="sysDash"/>
            <a:tailEnd type="triangle"/>
          </a:ln>
        </p:spPr>
        <p:style>
          <a:lnRef idx="3">
            <a:schemeClr val="dk1"/>
          </a:lnRef>
          <a:fillRef idx="0">
            <a:schemeClr val="dk1"/>
          </a:fillRef>
          <a:effectRef idx="2">
            <a:schemeClr val="dk1"/>
          </a:effectRef>
          <a:fontRef idx="minor">
            <a:schemeClr val="tx1"/>
          </a:fontRef>
        </p:style>
      </p:cxnSp>
      <p:sp>
        <p:nvSpPr>
          <p:cNvPr id="37" name="TextBox 36"/>
          <p:cNvSpPr txBox="1"/>
          <p:nvPr/>
        </p:nvSpPr>
        <p:spPr>
          <a:xfrm>
            <a:off x="4309946" y="3489662"/>
            <a:ext cx="858644" cy="369332"/>
          </a:xfrm>
          <a:prstGeom prst="rect">
            <a:avLst/>
          </a:prstGeom>
          <a:noFill/>
        </p:spPr>
        <p:txBody>
          <a:bodyPr wrap="square" rtlCol="0">
            <a:spAutoFit/>
          </a:bodyPr>
          <a:lstStyle/>
          <a:p>
            <a:r>
              <a:rPr lang="en-US" dirty="0"/>
              <a:t>Time </a:t>
            </a:r>
            <a:r>
              <a:rPr lang="en-US" i="1" dirty="0"/>
              <a:t>t</a:t>
            </a:r>
          </a:p>
        </p:txBody>
      </p:sp>
      <p:sp>
        <p:nvSpPr>
          <p:cNvPr id="38" name="TextBox 37"/>
          <p:cNvSpPr txBox="1"/>
          <p:nvPr/>
        </p:nvSpPr>
        <p:spPr>
          <a:xfrm>
            <a:off x="3445727" y="4120893"/>
            <a:ext cx="1113264" cy="369332"/>
          </a:xfrm>
          <a:prstGeom prst="rect">
            <a:avLst/>
          </a:prstGeom>
          <a:noFill/>
        </p:spPr>
        <p:txBody>
          <a:bodyPr wrap="square" rtlCol="0">
            <a:spAutoFit/>
          </a:bodyPr>
          <a:lstStyle/>
          <a:p>
            <a:r>
              <a:rPr lang="en-US" dirty="0"/>
              <a:t>Time </a:t>
            </a:r>
            <a:r>
              <a:rPr lang="en-US" i="1" dirty="0"/>
              <a:t>t+1</a:t>
            </a:r>
          </a:p>
        </p:txBody>
      </p:sp>
    </p:spTree>
    <p:extLst>
      <p:ext uri="{BB962C8B-B14F-4D97-AF65-F5344CB8AC3E}">
        <p14:creationId xmlns:p14="http://schemas.microsoft.com/office/powerpoint/2010/main" val="270946631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4550B-8A4F-4B6B-99FA-010FB7D2B500}"/>
              </a:ext>
            </a:extLst>
          </p:cNvPr>
          <p:cNvSpPr>
            <a:spLocks noGrp="1"/>
          </p:cNvSpPr>
          <p:nvPr>
            <p:ph type="title"/>
          </p:nvPr>
        </p:nvSpPr>
        <p:spPr>
          <a:xfrm>
            <a:off x="635000" y="455436"/>
            <a:ext cx="10515600" cy="1325563"/>
          </a:xfrm>
        </p:spPr>
        <p:txBody>
          <a:bodyPr>
            <a:noAutofit/>
          </a:bodyPr>
          <a:lstStyle/>
          <a:p>
            <a:r>
              <a:rPr lang="en-CA" dirty="0"/>
              <a:t>IEEE STANDARD FOR LANs</a:t>
            </a:r>
          </a:p>
        </p:txBody>
      </p:sp>
      <p:sp>
        <p:nvSpPr>
          <p:cNvPr id="3" name="Content Placeholder 2">
            <a:extLst>
              <a:ext uri="{FF2B5EF4-FFF2-40B4-BE49-F238E27FC236}">
                <a16:creationId xmlns:a16="http://schemas.microsoft.com/office/drawing/2014/main" id="{53591FB4-1F61-40CD-8E25-1011DCD1C8B8}"/>
              </a:ext>
            </a:extLst>
          </p:cNvPr>
          <p:cNvSpPr>
            <a:spLocks noGrp="1"/>
          </p:cNvSpPr>
          <p:nvPr>
            <p:ph idx="1"/>
          </p:nvPr>
        </p:nvSpPr>
        <p:spPr>
          <a:xfrm>
            <a:off x="341489" y="1780999"/>
            <a:ext cx="10112022" cy="5012003"/>
          </a:xfrm>
        </p:spPr>
        <p:txBody>
          <a:bodyPr>
            <a:normAutofit/>
          </a:bodyPr>
          <a:lstStyle/>
          <a:p>
            <a:r>
              <a:rPr lang="en-US" dirty="0"/>
              <a:t>LLC : Logical link control</a:t>
            </a:r>
          </a:p>
          <a:p>
            <a:r>
              <a:rPr lang="en-US" dirty="0"/>
              <a:t>MAC :Media access control</a:t>
            </a:r>
          </a:p>
          <a:p>
            <a:endParaRPr lang="en-US" dirty="0"/>
          </a:p>
          <a:p>
            <a:endParaRPr lang="en-CA" dirty="0"/>
          </a:p>
        </p:txBody>
      </p:sp>
      <p:pic>
        <p:nvPicPr>
          <p:cNvPr id="5" name="Picture 4">
            <a:extLst>
              <a:ext uri="{FF2B5EF4-FFF2-40B4-BE49-F238E27FC236}">
                <a16:creationId xmlns:a16="http://schemas.microsoft.com/office/drawing/2014/main" id="{D298C007-2B6A-4346-A41C-EAA1FDBF4C25}"/>
              </a:ext>
            </a:extLst>
          </p:cNvPr>
          <p:cNvPicPr>
            <a:picLocks noChangeAspect="1"/>
          </p:cNvPicPr>
          <p:nvPr/>
        </p:nvPicPr>
        <p:blipFill>
          <a:blip r:embed="rId2"/>
          <a:stretch>
            <a:fillRect/>
          </a:stretch>
        </p:blipFill>
        <p:spPr>
          <a:xfrm>
            <a:off x="1738489" y="2755727"/>
            <a:ext cx="8087690" cy="3770947"/>
          </a:xfrm>
          <a:prstGeom prst="rect">
            <a:avLst/>
          </a:prstGeom>
        </p:spPr>
      </p:pic>
    </p:spTree>
    <p:extLst>
      <p:ext uri="{BB962C8B-B14F-4D97-AF65-F5344CB8AC3E}">
        <p14:creationId xmlns:p14="http://schemas.microsoft.com/office/powerpoint/2010/main" val="160509409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p:txBody>
          <a:bodyPr/>
          <a:lstStyle/>
          <a:p>
            <a:r>
              <a:rPr lang="en-US" altLang="zh-CN" dirty="0"/>
              <a:t>MAC Sublayer </a:t>
            </a:r>
            <a:endParaRPr lang="zh-CN" altLang="en-US" dirty="0"/>
          </a:p>
        </p:txBody>
      </p:sp>
      <p:sp>
        <p:nvSpPr>
          <p:cNvPr id="3" name="内容占位符 2">
            <a:extLst>
              <a:ext uri="{FF2B5EF4-FFF2-40B4-BE49-F238E27FC236}">
                <a16:creationId xmlns:a16="http://schemas.microsoft.com/office/drawing/2014/main" id="{EDF23C6A-F5D3-4542-A962-B771505F1692}"/>
              </a:ext>
            </a:extLst>
          </p:cNvPr>
          <p:cNvSpPr>
            <a:spLocks noGrp="1"/>
          </p:cNvSpPr>
          <p:nvPr>
            <p:ph idx="1"/>
          </p:nvPr>
        </p:nvSpPr>
        <p:spPr/>
        <p:txBody>
          <a:bodyPr/>
          <a:lstStyle/>
          <a:p>
            <a:pPr marL="0" indent="0">
              <a:buNone/>
            </a:pPr>
            <a:r>
              <a:rPr lang="en-US" altLang="zh-CN" dirty="0"/>
              <a:t>In standard Ethernet , the MAC sublayer ,governs the operation of the access method . And it also frames data received from the upper layer and passes them to the physical layer.</a:t>
            </a:r>
            <a:endParaRPr lang="zh-CN" altLang="en-US" dirty="0"/>
          </a:p>
        </p:txBody>
      </p:sp>
    </p:spTree>
    <p:extLst>
      <p:ext uri="{BB962C8B-B14F-4D97-AF65-F5344CB8AC3E}">
        <p14:creationId xmlns:p14="http://schemas.microsoft.com/office/powerpoint/2010/main" val="15711911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p:txBody>
          <a:bodyPr/>
          <a:lstStyle/>
          <a:p>
            <a:r>
              <a:rPr lang="en-US" altLang="zh-CN" dirty="0"/>
              <a:t>OSI Model</a:t>
            </a:r>
            <a:endParaRPr lang="zh-CN" altLang="en-US" dirty="0"/>
          </a:p>
        </p:txBody>
      </p:sp>
      <p:sp>
        <p:nvSpPr>
          <p:cNvPr id="3" name="内容占位符 2">
            <a:extLst>
              <a:ext uri="{FF2B5EF4-FFF2-40B4-BE49-F238E27FC236}">
                <a16:creationId xmlns:a16="http://schemas.microsoft.com/office/drawing/2014/main" id="{EDF23C6A-F5D3-4542-A962-B771505F1692}"/>
              </a:ext>
            </a:extLst>
          </p:cNvPr>
          <p:cNvSpPr>
            <a:spLocks noGrp="1"/>
          </p:cNvSpPr>
          <p:nvPr>
            <p:ph idx="1"/>
          </p:nvPr>
        </p:nvSpPr>
        <p:spPr/>
        <p:txBody>
          <a:bodyPr/>
          <a:lstStyle/>
          <a:p>
            <a:pPr marL="0" indent="0">
              <a:buNone/>
            </a:pPr>
            <a:r>
              <a:rPr lang="en-US" altLang="zh-CN" dirty="0"/>
              <a:t>In the OSI model, information is passed from one layer to the next, starting at the application layer on the transmitting host and proceeding down the hierarchy to the physical layer, then passing over the communications channel to the destination host, where the information proceeds back up the hierarchy, ending at the application layer.</a:t>
            </a:r>
            <a:endParaRPr lang="zh-CN" altLang="en-US" dirty="0"/>
          </a:p>
        </p:txBody>
      </p:sp>
    </p:spTree>
    <p:extLst>
      <p:ext uri="{BB962C8B-B14F-4D97-AF65-F5344CB8AC3E}">
        <p14:creationId xmlns:p14="http://schemas.microsoft.com/office/powerpoint/2010/main" val="172319525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ECCD5-6318-4D73-A71D-EFB92E43A1FC}"/>
              </a:ext>
            </a:extLst>
          </p:cNvPr>
          <p:cNvSpPr>
            <a:spLocks noGrp="1"/>
          </p:cNvSpPr>
          <p:nvPr>
            <p:ph type="title"/>
          </p:nvPr>
        </p:nvSpPr>
        <p:spPr>
          <a:xfrm>
            <a:off x="966952" y="1204108"/>
            <a:ext cx="2669406" cy="1781175"/>
          </a:xfrm>
        </p:spPr>
        <p:txBody>
          <a:bodyPr>
            <a:normAutofit/>
          </a:bodyPr>
          <a:lstStyle/>
          <a:p>
            <a:r>
              <a:rPr lang="en-US" altLang="zh-CN" sz="3200" dirty="0"/>
              <a:t>OSI Model</a:t>
            </a:r>
            <a:endParaRPr lang="zh-CN" altLang="en-US" sz="3200" dirty="0">
              <a:solidFill>
                <a:srgbClr val="FFFFFF"/>
              </a:solidFill>
            </a:endParaRPr>
          </a:p>
        </p:txBody>
      </p:sp>
      <p:sp>
        <p:nvSpPr>
          <p:cNvPr id="3" name="内容占位符 2">
            <a:extLst>
              <a:ext uri="{FF2B5EF4-FFF2-40B4-BE49-F238E27FC236}">
                <a16:creationId xmlns:a16="http://schemas.microsoft.com/office/drawing/2014/main" id="{21161801-D1AD-4FE0-A102-1E43549A2089}"/>
              </a:ext>
            </a:extLst>
          </p:cNvPr>
          <p:cNvSpPr>
            <a:spLocks noGrp="1"/>
          </p:cNvSpPr>
          <p:nvPr>
            <p:ph idx="1"/>
          </p:nvPr>
        </p:nvSpPr>
        <p:spPr>
          <a:xfrm>
            <a:off x="966951" y="3355130"/>
            <a:ext cx="2669407" cy="2872950"/>
          </a:xfrm>
        </p:spPr>
        <p:txBody>
          <a:bodyPr>
            <a:normAutofit/>
          </a:bodyPr>
          <a:lstStyle/>
          <a:p>
            <a:pPr marL="0" indent="0">
              <a:buNone/>
            </a:pPr>
            <a:r>
              <a:rPr lang="en-US" altLang="zh-CN" sz="2400" b="1" dirty="0"/>
              <a:t>1. </a:t>
            </a:r>
            <a:r>
              <a:rPr lang="en-US" altLang="zh-CN" sz="2400" dirty="0"/>
              <a:t>People create the communication.</a:t>
            </a:r>
          </a:p>
          <a:p>
            <a:pPr marL="0" indent="0">
              <a:buNone/>
            </a:pPr>
            <a:r>
              <a:rPr lang="en-US" altLang="zh-CN" sz="2400" b="1" dirty="0"/>
              <a:t>2. </a:t>
            </a:r>
            <a:r>
              <a:rPr lang="en-US" altLang="zh-CN" sz="2400" dirty="0"/>
              <a:t>The application layer prepares human communication for transmission over the data network.</a:t>
            </a:r>
          </a:p>
        </p:txBody>
      </p:sp>
      <p:pic>
        <p:nvPicPr>
          <p:cNvPr id="5" name="图片 4" descr="图片包含 屏幕截图&#10;&#10;描述已自动生成">
            <a:extLst>
              <a:ext uri="{FF2B5EF4-FFF2-40B4-BE49-F238E27FC236}">
                <a16:creationId xmlns:a16="http://schemas.microsoft.com/office/drawing/2014/main" id="{6174A076-DC54-4E54-B56D-31C9B9448ED3}"/>
              </a:ext>
            </a:extLst>
          </p:cNvPr>
          <p:cNvPicPr>
            <a:picLocks noChangeAspect="1"/>
          </p:cNvPicPr>
          <p:nvPr/>
        </p:nvPicPr>
        <p:blipFill>
          <a:blip r:embed="rId2"/>
          <a:stretch>
            <a:fillRect/>
          </a:stretch>
        </p:blipFill>
        <p:spPr>
          <a:xfrm>
            <a:off x="4662102" y="1365402"/>
            <a:ext cx="6903723" cy="4004158"/>
          </a:xfrm>
          <a:prstGeom prst="rect">
            <a:avLst/>
          </a:prstGeom>
        </p:spPr>
      </p:pic>
    </p:spTree>
    <p:extLst>
      <p:ext uri="{BB962C8B-B14F-4D97-AF65-F5344CB8AC3E}">
        <p14:creationId xmlns:p14="http://schemas.microsoft.com/office/powerpoint/2010/main" val="31295475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ECCD5-6318-4D73-A71D-EFB92E43A1FC}"/>
              </a:ext>
            </a:extLst>
          </p:cNvPr>
          <p:cNvSpPr>
            <a:spLocks noGrp="1"/>
          </p:cNvSpPr>
          <p:nvPr>
            <p:ph type="title"/>
          </p:nvPr>
        </p:nvSpPr>
        <p:spPr>
          <a:xfrm>
            <a:off x="966952" y="1204108"/>
            <a:ext cx="2669406" cy="1781175"/>
          </a:xfrm>
        </p:spPr>
        <p:txBody>
          <a:bodyPr>
            <a:normAutofit/>
          </a:bodyPr>
          <a:lstStyle/>
          <a:p>
            <a:r>
              <a:rPr lang="en-US" altLang="zh-CN" sz="3200" dirty="0"/>
              <a:t>OSI Model</a:t>
            </a:r>
            <a:endParaRPr lang="zh-CN" altLang="en-US" sz="3200" dirty="0"/>
          </a:p>
        </p:txBody>
      </p:sp>
      <p:sp>
        <p:nvSpPr>
          <p:cNvPr id="3" name="内容占位符 2">
            <a:extLst>
              <a:ext uri="{FF2B5EF4-FFF2-40B4-BE49-F238E27FC236}">
                <a16:creationId xmlns:a16="http://schemas.microsoft.com/office/drawing/2014/main" id="{21161801-D1AD-4FE0-A102-1E43549A2089}"/>
              </a:ext>
            </a:extLst>
          </p:cNvPr>
          <p:cNvSpPr>
            <a:spLocks noGrp="1"/>
          </p:cNvSpPr>
          <p:nvPr>
            <p:ph idx="1"/>
          </p:nvPr>
        </p:nvSpPr>
        <p:spPr>
          <a:xfrm>
            <a:off x="966951" y="3355130"/>
            <a:ext cx="2669407" cy="3045670"/>
          </a:xfrm>
        </p:spPr>
        <p:txBody>
          <a:bodyPr>
            <a:normAutofit/>
          </a:bodyPr>
          <a:lstStyle/>
          <a:p>
            <a:pPr marL="0" indent="0">
              <a:buNone/>
            </a:pPr>
            <a:r>
              <a:rPr lang="en-US" altLang="zh-CN" sz="2400" b="1" dirty="0"/>
              <a:t>3. </a:t>
            </a:r>
            <a:r>
              <a:rPr lang="en-US" altLang="zh-CN" sz="2400" dirty="0"/>
              <a:t>Software and hardware convert communication to a digital format.</a:t>
            </a:r>
          </a:p>
          <a:p>
            <a:pPr marL="0" indent="0">
              <a:buNone/>
            </a:pPr>
            <a:r>
              <a:rPr lang="en-US" altLang="zh-CN" sz="2400" b="1" dirty="0"/>
              <a:t>4. </a:t>
            </a:r>
            <a:r>
              <a:rPr lang="en-US" altLang="zh-CN" sz="2400" dirty="0"/>
              <a:t>Application layer services initiate the data transfer.</a:t>
            </a:r>
          </a:p>
        </p:txBody>
      </p:sp>
      <p:pic>
        <p:nvPicPr>
          <p:cNvPr id="5" name="图片 4" descr="图片包含 屏幕截图&#10;&#10;描述已自动生成">
            <a:extLst>
              <a:ext uri="{FF2B5EF4-FFF2-40B4-BE49-F238E27FC236}">
                <a16:creationId xmlns:a16="http://schemas.microsoft.com/office/drawing/2014/main" id="{6174A076-DC54-4E54-B56D-31C9B9448ED3}"/>
              </a:ext>
            </a:extLst>
          </p:cNvPr>
          <p:cNvPicPr>
            <a:picLocks noChangeAspect="1"/>
          </p:cNvPicPr>
          <p:nvPr/>
        </p:nvPicPr>
        <p:blipFill>
          <a:blip r:embed="rId2"/>
          <a:stretch>
            <a:fillRect/>
          </a:stretch>
        </p:blipFill>
        <p:spPr>
          <a:xfrm>
            <a:off x="4662102" y="1365402"/>
            <a:ext cx="6903723" cy="4004158"/>
          </a:xfrm>
          <a:prstGeom prst="rect">
            <a:avLst/>
          </a:prstGeom>
        </p:spPr>
      </p:pic>
    </p:spTree>
    <p:extLst>
      <p:ext uri="{BB962C8B-B14F-4D97-AF65-F5344CB8AC3E}">
        <p14:creationId xmlns:p14="http://schemas.microsoft.com/office/powerpoint/2010/main" val="329261297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ECCD5-6318-4D73-A71D-EFB92E43A1FC}"/>
              </a:ext>
            </a:extLst>
          </p:cNvPr>
          <p:cNvSpPr>
            <a:spLocks noGrp="1"/>
          </p:cNvSpPr>
          <p:nvPr>
            <p:ph type="title"/>
          </p:nvPr>
        </p:nvSpPr>
        <p:spPr>
          <a:xfrm>
            <a:off x="966952" y="1204108"/>
            <a:ext cx="2669406" cy="1781175"/>
          </a:xfrm>
        </p:spPr>
        <p:txBody>
          <a:bodyPr>
            <a:normAutofit/>
          </a:bodyPr>
          <a:lstStyle/>
          <a:p>
            <a:r>
              <a:rPr lang="en-US" altLang="zh-CN" sz="3200" dirty="0"/>
              <a:t>OSI Model</a:t>
            </a:r>
            <a:endParaRPr lang="zh-CN" altLang="en-US" sz="3200" dirty="0">
              <a:solidFill>
                <a:srgbClr val="FFFFFF"/>
              </a:solidFill>
            </a:endParaRPr>
          </a:p>
        </p:txBody>
      </p:sp>
      <p:sp>
        <p:nvSpPr>
          <p:cNvPr id="3" name="内容占位符 2">
            <a:extLst>
              <a:ext uri="{FF2B5EF4-FFF2-40B4-BE49-F238E27FC236}">
                <a16:creationId xmlns:a16="http://schemas.microsoft.com/office/drawing/2014/main" id="{21161801-D1AD-4FE0-A102-1E43549A2089}"/>
              </a:ext>
            </a:extLst>
          </p:cNvPr>
          <p:cNvSpPr>
            <a:spLocks noGrp="1"/>
          </p:cNvSpPr>
          <p:nvPr>
            <p:ph idx="1"/>
          </p:nvPr>
        </p:nvSpPr>
        <p:spPr>
          <a:xfrm>
            <a:off x="966951" y="3355130"/>
            <a:ext cx="2893849" cy="3299670"/>
          </a:xfrm>
        </p:spPr>
        <p:txBody>
          <a:bodyPr>
            <a:normAutofit fontScale="92500"/>
          </a:bodyPr>
          <a:lstStyle/>
          <a:p>
            <a:pPr marL="0" indent="0">
              <a:buNone/>
            </a:pPr>
            <a:r>
              <a:rPr lang="en-US" altLang="zh-CN" sz="2400" b="1" dirty="0"/>
              <a:t>5. </a:t>
            </a:r>
            <a:r>
              <a:rPr lang="en-US" altLang="zh-CN" sz="2400" dirty="0"/>
              <a:t>Each layer plays its role. The OSI layers encapsulate data down the stack. Encapsulated data travels across the media to the destination. OSI layers at the destination unencapsulated the data up the stack.</a:t>
            </a:r>
          </a:p>
        </p:txBody>
      </p:sp>
      <p:pic>
        <p:nvPicPr>
          <p:cNvPr id="5" name="图片 4" descr="图片包含 屏幕截图&#10;&#10;描述已自动生成">
            <a:extLst>
              <a:ext uri="{FF2B5EF4-FFF2-40B4-BE49-F238E27FC236}">
                <a16:creationId xmlns:a16="http://schemas.microsoft.com/office/drawing/2014/main" id="{6174A076-DC54-4E54-B56D-31C9B9448ED3}"/>
              </a:ext>
            </a:extLst>
          </p:cNvPr>
          <p:cNvPicPr>
            <a:picLocks noChangeAspect="1"/>
          </p:cNvPicPr>
          <p:nvPr/>
        </p:nvPicPr>
        <p:blipFill>
          <a:blip r:embed="rId2"/>
          <a:stretch>
            <a:fillRect/>
          </a:stretch>
        </p:blipFill>
        <p:spPr>
          <a:xfrm>
            <a:off x="4662102" y="1365402"/>
            <a:ext cx="6903723" cy="4004158"/>
          </a:xfrm>
          <a:prstGeom prst="rect">
            <a:avLst/>
          </a:prstGeom>
        </p:spPr>
      </p:pic>
    </p:spTree>
    <p:extLst>
      <p:ext uri="{BB962C8B-B14F-4D97-AF65-F5344CB8AC3E}">
        <p14:creationId xmlns:p14="http://schemas.microsoft.com/office/powerpoint/2010/main" val="416590959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ECCD5-6318-4D73-A71D-EFB92E43A1FC}"/>
              </a:ext>
            </a:extLst>
          </p:cNvPr>
          <p:cNvSpPr>
            <a:spLocks noGrp="1"/>
          </p:cNvSpPr>
          <p:nvPr>
            <p:ph type="title"/>
          </p:nvPr>
        </p:nvSpPr>
        <p:spPr>
          <a:xfrm>
            <a:off x="966952" y="1204108"/>
            <a:ext cx="2669406" cy="1781175"/>
          </a:xfrm>
        </p:spPr>
        <p:txBody>
          <a:bodyPr>
            <a:normAutofit/>
          </a:bodyPr>
          <a:lstStyle/>
          <a:p>
            <a:r>
              <a:rPr lang="en-US" altLang="zh-CN" sz="3200" dirty="0"/>
              <a:t>OSI Model</a:t>
            </a:r>
            <a:endParaRPr lang="zh-CN" altLang="en-US" sz="3200" dirty="0">
              <a:solidFill>
                <a:srgbClr val="FFFFFF"/>
              </a:solidFill>
            </a:endParaRPr>
          </a:p>
        </p:txBody>
      </p:sp>
      <p:sp>
        <p:nvSpPr>
          <p:cNvPr id="3" name="内容占位符 2">
            <a:extLst>
              <a:ext uri="{FF2B5EF4-FFF2-40B4-BE49-F238E27FC236}">
                <a16:creationId xmlns:a16="http://schemas.microsoft.com/office/drawing/2014/main" id="{21161801-D1AD-4FE0-A102-1E43549A2089}"/>
              </a:ext>
            </a:extLst>
          </p:cNvPr>
          <p:cNvSpPr>
            <a:spLocks noGrp="1"/>
          </p:cNvSpPr>
          <p:nvPr>
            <p:ph idx="1"/>
          </p:nvPr>
        </p:nvSpPr>
        <p:spPr>
          <a:xfrm>
            <a:off x="966951" y="3355130"/>
            <a:ext cx="2669407" cy="2427333"/>
          </a:xfrm>
        </p:spPr>
        <p:txBody>
          <a:bodyPr>
            <a:normAutofit/>
          </a:bodyPr>
          <a:lstStyle/>
          <a:p>
            <a:pPr marL="0" indent="0">
              <a:buNone/>
            </a:pPr>
            <a:r>
              <a:rPr lang="en-US" altLang="zh-CN" sz="2400" b="1" dirty="0"/>
              <a:t>6. </a:t>
            </a:r>
            <a:r>
              <a:rPr lang="en-US" altLang="zh-CN" sz="2400" dirty="0"/>
              <a:t>The application layer receives data from the network and prepares it for human use.</a:t>
            </a:r>
          </a:p>
        </p:txBody>
      </p:sp>
      <p:pic>
        <p:nvPicPr>
          <p:cNvPr id="5" name="图片 4" descr="图片包含 屏幕截图&#10;&#10;描述已自动生成">
            <a:extLst>
              <a:ext uri="{FF2B5EF4-FFF2-40B4-BE49-F238E27FC236}">
                <a16:creationId xmlns:a16="http://schemas.microsoft.com/office/drawing/2014/main" id="{6174A076-DC54-4E54-B56D-31C9B9448ED3}"/>
              </a:ext>
            </a:extLst>
          </p:cNvPr>
          <p:cNvPicPr>
            <a:picLocks noChangeAspect="1"/>
          </p:cNvPicPr>
          <p:nvPr/>
        </p:nvPicPr>
        <p:blipFill>
          <a:blip r:embed="rId2"/>
          <a:stretch>
            <a:fillRect/>
          </a:stretch>
        </p:blipFill>
        <p:spPr>
          <a:xfrm>
            <a:off x="4662102" y="1365402"/>
            <a:ext cx="6903723" cy="4004158"/>
          </a:xfrm>
          <a:prstGeom prst="rect">
            <a:avLst/>
          </a:prstGeom>
        </p:spPr>
      </p:pic>
    </p:spTree>
    <p:extLst>
      <p:ext uri="{BB962C8B-B14F-4D97-AF65-F5344CB8AC3E}">
        <p14:creationId xmlns:p14="http://schemas.microsoft.com/office/powerpoint/2010/main" val="5810566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19289" y="274813"/>
            <a:ext cx="10515600" cy="1325563"/>
          </a:xfrm>
        </p:spPr>
        <p:txBody>
          <a:bodyPr/>
          <a:lstStyle/>
          <a:p>
            <a:r>
              <a:rPr lang="en-US" altLang="zh-CN" dirty="0"/>
              <a:t>FRAME FORMAT</a:t>
            </a:r>
            <a:endParaRPr lang="zh-CN" altLang="en-US" dirty="0"/>
          </a:p>
        </p:txBody>
      </p:sp>
      <p:sp>
        <p:nvSpPr>
          <p:cNvPr id="3" name="内容占位符 2">
            <a:extLst>
              <a:ext uri="{FF2B5EF4-FFF2-40B4-BE49-F238E27FC236}">
                <a16:creationId xmlns:a16="http://schemas.microsoft.com/office/drawing/2014/main" id="{EDF23C6A-F5D3-4542-A962-B771505F1692}"/>
              </a:ext>
            </a:extLst>
          </p:cNvPr>
          <p:cNvSpPr>
            <a:spLocks noGrp="1"/>
          </p:cNvSpPr>
          <p:nvPr>
            <p:ph idx="1"/>
          </p:nvPr>
        </p:nvSpPr>
        <p:spPr>
          <a:xfrm>
            <a:off x="519289" y="1377244"/>
            <a:ext cx="11300177" cy="4415897"/>
          </a:xfrm>
        </p:spPr>
        <p:txBody>
          <a:bodyPr/>
          <a:lstStyle/>
          <a:p>
            <a:pPr marL="0" indent="0" algn="just">
              <a:buNone/>
            </a:pPr>
            <a:r>
              <a:rPr lang="en-US" altLang="zh-CN" dirty="0"/>
              <a:t>The Ethernet frames contains seven fields : preamble ,SFD ,DA ,SA ,length or type of protocol data unit(PDU),upper-layer data ,the CRC . Ethernet does not provide any mechanism for acknowledging received frames , making it what is known as an unreliable medium . Acknowledgement must be implemented at the higher layers . The format of the MAC frame is shown in fig.</a:t>
            </a:r>
          </a:p>
          <a:p>
            <a:pPr marL="0" indent="0">
              <a:buNone/>
            </a:pPr>
            <a:r>
              <a:rPr lang="en-US" altLang="zh-CN" dirty="0"/>
              <a:t>802.3 MAC frame:	Preamble:56 bits if alternating 1s and 0sSFD:Strat frame delimiter ,flag(10101011)</a:t>
            </a:r>
          </a:p>
        </p:txBody>
      </p:sp>
      <p:pic>
        <p:nvPicPr>
          <p:cNvPr id="5" name="Picture 4">
            <a:extLst>
              <a:ext uri="{FF2B5EF4-FFF2-40B4-BE49-F238E27FC236}">
                <a16:creationId xmlns:a16="http://schemas.microsoft.com/office/drawing/2014/main" id="{716FD8ED-66FF-4430-AD48-33AA0821737D}"/>
              </a:ext>
            </a:extLst>
          </p:cNvPr>
          <p:cNvPicPr>
            <a:picLocks noChangeAspect="1"/>
          </p:cNvPicPr>
          <p:nvPr/>
        </p:nvPicPr>
        <p:blipFill>
          <a:blip r:embed="rId2"/>
          <a:stretch>
            <a:fillRect/>
          </a:stretch>
        </p:blipFill>
        <p:spPr>
          <a:xfrm>
            <a:off x="1171888" y="4741333"/>
            <a:ext cx="10231894" cy="1973665"/>
          </a:xfrm>
          <a:prstGeom prst="rect">
            <a:avLst/>
          </a:prstGeom>
        </p:spPr>
      </p:pic>
    </p:spTree>
    <p:extLst>
      <p:ext uri="{BB962C8B-B14F-4D97-AF65-F5344CB8AC3E}">
        <p14:creationId xmlns:p14="http://schemas.microsoft.com/office/powerpoint/2010/main" val="269284546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19289" y="274813"/>
            <a:ext cx="10515600" cy="1325563"/>
          </a:xfrm>
        </p:spPr>
        <p:txBody>
          <a:bodyPr/>
          <a:lstStyle/>
          <a:p>
            <a:r>
              <a:rPr lang="en-US" altLang="zh-CN" dirty="0"/>
              <a:t>FRAME FORMAT</a:t>
            </a:r>
            <a:endParaRPr lang="zh-CN" altLang="en-US" dirty="0"/>
          </a:p>
        </p:txBody>
      </p:sp>
      <p:sp>
        <p:nvSpPr>
          <p:cNvPr id="3" name="内容占位符 2">
            <a:extLst>
              <a:ext uri="{FF2B5EF4-FFF2-40B4-BE49-F238E27FC236}">
                <a16:creationId xmlns:a16="http://schemas.microsoft.com/office/drawing/2014/main" id="{EDF23C6A-F5D3-4542-A962-B771505F1692}"/>
              </a:ext>
            </a:extLst>
          </p:cNvPr>
          <p:cNvSpPr>
            <a:spLocks noGrp="1"/>
          </p:cNvSpPr>
          <p:nvPr>
            <p:ph idx="1"/>
          </p:nvPr>
        </p:nvSpPr>
        <p:spPr>
          <a:xfrm>
            <a:off x="248357" y="1377244"/>
            <a:ext cx="11943644" cy="5480756"/>
          </a:xfrm>
        </p:spPr>
        <p:txBody>
          <a:bodyPr>
            <a:normAutofit fontScale="55000" lnSpcReduction="20000"/>
          </a:bodyPr>
          <a:lstStyle/>
          <a:p>
            <a:pPr marL="0" indent="0" algn="just">
              <a:buNone/>
            </a:pPr>
            <a:r>
              <a:rPr lang="en-US" altLang="zh-CN" sz="5100" dirty="0" err="1"/>
              <a:t>PREAMBLE:The</a:t>
            </a:r>
            <a:r>
              <a:rPr lang="en-US" altLang="zh-CN" sz="5100" dirty="0"/>
              <a:t> first field of the 802.3 frame contains 7 bytes(56bits )of alternating 0s and 1s that alerts the receiving system to coming frame and enables it to synchronize its input timing.</a:t>
            </a:r>
          </a:p>
          <a:p>
            <a:pPr marL="0" indent="0" algn="just">
              <a:buNone/>
            </a:pPr>
            <a:endParaRPr lang="en-US" altLang="zh-CN" sz="5100" dirty="0"/>
          </a:p>
          <a:p>
            <a:pPr marL="0" indent="0" algn="just">
              <a:buNone/>
            </a:pPr>
            <a:r>
              <a:rPr lang="en-US" altLang="zh-CN" sz="5100" dirty="0"/>
              <a:t>START FRAME DELIMITER(SFD):The second field (1byte:10101011)signals the beginning of the frame . The SFD warns the station that this is the last chance for synchronization . The last 2 bits is11 and alerts the receive that the next field is the destination address.</a:t>
            </a:r>
          </a:p>
          <a:p>
            <a:pPr marL="0" indent="0" algn="just">
              <a:buNone/>
            </a:pPr>
            <a:endParaRPr lang="en-US" altLang="zh-CN" sz="5100" dirty="0"/>
          </a:p>
          <a:p>
            <a:pPr marL="0" indent="0" algn="just">
              <a:buNone/>
            </a:pPr>
            <a:r>
              <a:rPr lang="en-US" altLang="zh-CN" sz="5100" dirty="0"/>
              <a:t>DESTINATION ADDRESS(DA):The DA field is 6bytes and contain the physical address of the destination station to receive the packet</a:t>
            </a:r>
          </a:p>
          <a:p>
            <a:pPr marL="0" indent="0" algn="just">
              <a:buNone/>
            </a:pPr>
            <a:endParaRPr lang="en-US" altLang="zh-CN" sz="5100" dirty="0"/>
          </a:p>
          <a:p>
            <a:pPr marL="0" indent="0" algn="just">
              <a:buNone/>
            </a:pPr>
            <a:endParaRPr lang="en-US" altLang="zh-CN" dirty="0"/>
          </a:p>
          <a:p>
            <a:pPr marL="0" indent="0" algn="just">
              <a:buNone/>
            </a:pPr>
            <a:r>
              <a:rPr lang="en-US" altLang="zh-CN" dirty="0"/>
              <a:t>	</a:t>
            </a:r>
          </a:p>
        </p:txBody>
      </p:sp>
    </p:spTree>
    <p:extLst>
      <p:ext uri="{BB962C8B-B14F-4D97-AF65-F5344CB8AC3E}">
        <p14:creationId xmlns:p14="http://schemas.microsoft.com/office/powerpoint/2010/main" val="40660492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19289" y="274813"/>
            <a:ext cx="10515600" cy="1325563"/>
          </a:xfrm>
        </p:spPr>
        <p:txBody>
          <a:bodyPr/>
          <a:lstStyle/>
          <a:p>
            <a:r>
              <a:rPr lang="en-US" altLang="zh-CN" dirty="0"/>
              <a:t>FRAME FORMAT</a:t>
            </a:r>
            <a:endParaRPr lang="zh-CN" altLang="en-US" dirty="0"/>
          </a:p>
        </p:txBody>
      </p:sp>
      <p:sp>
        <p:nvSpPr>
          <p:cNvPr id="3" name="内容占位符 2">
            <a:extLst>
              <a:ext uri="{FF2B5EF4-FFF2-40B4-BE49-F238E27FC236}">
                <a16:creationId xmlns:a16="http://schemas.microsoft.com/office/drawing/2014/main" id="{EDF23C6A-F5D3-4542-A962-B771505F1692}"/>
              </a:ext>
            </a:extLst>
          </p:cNvPr>
          <p:cNvSpPr>
            <a:spLocks noGrp="1"/>
          </p:cNvSpPr>
          <p:nvPr>
            <p:ph idx="1"/>
          </p:nvPr>
        </p:nvSpPr>
        <p:spPr>
          <a:xfrm>
            <a:off x="146756" y="1512711"/>
            <a:ext cx="11842043" cy="5070475"/>
          </a:xfrm>
        </p:spPr>
        <p:txBody>
          <a:bodyPr>
            <a:normAutofit lnSpcReduction="10000"/>
          </a:bodyPr>
          <a:lstStyle/>
          <a:p>
            <a:pPr marL="0" indent="0" algn="just">
              <a:buNone/>
            </a:pPr>
            <a:r>
              <a:rPr lang="en-US" altLang="zh-CN" dirty="0"/>
              <a:t>SOURCE ADDRESS : The SA field is also 6 bytes and contains the physical address of the sender of the packet.</a:t>
            </a:r>
          </a:p>
          <a:p>
            <a:pPr marL="0" indent="0" algn="just">
              <a:buNone/>
            </a:pPr>
            <a:endParaRPr lang="en-US" altLang="zh-CN" dirty="0"/>
          </a:p>
          <a:p>
            <a:pPr marL="0" indent="0" algn="just">
              <a:buNone/>
            </a:pPr>
            <a:r>
              <a:rPr lang="en-US" altLang="zh-CN" dirty="0"/>
              <a:t>LENGTH/TYPE : This field is defined as a type field or length </a:t>
            </a:r>
            <a:r>
              <a:rPr lang="en-US" altLang="zh-CN" dirty="0" err="1"/>
              <a:t>field.Theoriginal</a:t>
            </a:r>
            <a:r>
              <a:rPr lang="en-US" altLang="zh-CN" dirty="0"/>
              <a:t> Ethernet used this field as the type field to define the upper –layer protocol using the MAC frame.</a:t>
            </a:r>
          </a:p>
          <a:p>
            <a:pPr marL="0" indent="0" algn="just">
              <a:buNone/>
            </a:pPr>
            <a:endParaRPr lang="en-US" altLang="zh-CN" dirty="0"/>
          </a:p>
          <a:p>
            <a:pPr marL="0" indent="0" algn="just">
              <a:buNone/>
            </a:pPr>
            <a:r>
              <a:rPr lang="en-US" altLang="zh-CN" dirty="0"/>
              <a:t>DATA : This field carries data encapsulated from the upper –layer </a:t>
            </a:r>
            <a:r>
              <a:rPr lang="en-US" altLang="zh-CN" dirty="0" err="1"/>
              <a:t>protocols.It</a:t>
            </a:r>
            <a:r>
              <a:rPr lang="en-US" altLang="zh-CN" dirty="0"/>
              <a:t> is a minimum of 46 and a maximum of 1500 bytes.</a:t>
            </a:r>
          </a:p>
          <a:p>
            <a:pPr marL="0" indent="0" algn="just">
              <a:buNone/>
            </a:pPr>
            <a:endParaRPr lang="en-US" altLang="zh-CN" dirty="0"/>
          </a:p>
          <a:p>
            <a:pPr marL="0" indent="0" algn="just">
              <a:buNone/>
            </a:pPr>
            <a:r>
              <a:rPr lang="en-US" altLang="zh-CN" dirty="0"/>
              <a:t>CRC : The last filed contains error detection </a:t>
            </a:r>
            <a:r>
              <a:rPr lang="en-US" altLang="zh-CN" dirty="0" err="1"/>
              <a:t>information,in</a:t>
            </a:r>
            <a:r>
              <a:rPr lang="en-US" altLang="zh-CN" dirty="0"/>
              <a:t> this case a CRC-32.</a:t>
            </a:r>
          </a:p>
        </p:txBody>
      </p:sp>
    </p:spTree>
    <p:extLst>
      <p:ext uri="{BB962C8B-B14F-4D97-AF65-F5344CB8AC3E}">
        <p14:creationId xmlns:p14="http://schemas.microsoft.com/office/powerpoint/2010/main" val="1906940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Multiplexing</a:t>
            </a:r>
          </a:p>
        </p:txBody>
      </p:sp>
      <p:sp>
        <p:nvSpPr>
          <p:cNvPr id="3" name="Content Placeholder 2"/>
          <p:cNvSpPr>
            <a:spLocks noGrp="1"/>
          </p:cNvSpPr>
          <p:nvPr>
            <p:ph idx="1"/>
          </p:nvPr>
        </p:nvSpPr>
        <p:spPr/>
        <p:txBody>
          <a:bodyPr/>
          <a:lstStyle/>
          <a:p>
            <a:pPr marL="0" indent="0">
              <a:buNone/>
            </a:pPr>
            <a:r>
              <a:rPr lang="en-US" dirty="0"/>
              <a:t>Code-division multiplexing: multiple data signals are combined for simultaneous transmission over a common frequency bandwidth. And when CDM is used to allow multiple users to share a single communication channel, the technology is called code division multiple access (CDMA)</a:t>
            </a:r>
          </a:p>
          <a:p>
            <a:pPr marL="0" indent="0">
              <a:buNone/>
            </a:pPr>
            <a:r>
              <a:rPr lang="en-US" dirty="0"/>
              <a:t>Why we choose CDMA, it doesn’t require the bandwidth allocation of FDM, not the time synchronization needed in TDM. Most important, it can minimize the interference from each other (users).</a:t>
            </a:r>
          </a:p>
        </p:txBody>
      </p:sp>
    </p:spTree>
    <p:extLst>
      <p:ext uri="{BB962C8B-B14F-4D97-AF65-F5344CB8AC3E}">
        <p14:creationId xmlns:p14="http://schemas.microsoft.com/office/powerpoint/2010/main" val="394460300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08000" y="410280"/>
            <a:ext cx="10515600" cy="1325563"/>
          </a:xfrm>
        </p:spPr>
        <p:txBody>
          <a:bodyPr/>
          <a:lstStyle/>
          <a:p>
            <a:r>
              <a:rPr lang="en-US" altLang="zh-CN" dirty="0"/>
              <a:t>FRAME LENGTH </a:t>
            </a:r>
            <a:endParaRPr lang="zh-CN" altLang="en-US" dirty="0"/>
          </a:p>
        </p:txBody>
      </p:sp>
      <p:sp>
        <p:nvSpPr>
          <p:cNvPr id="3" name="内容占位符 2">
            <a:extLst>
              <a:ext uri="{FF2B5EF4-FFF2-40B4-BE49-F238E27FC236}">
                <a16:creationId xmlns:a16="http://schemas.microsoft.com/office/drawing/2014/main" id="{EDF23C6A-F5D3-4542-A962-B771505F1692}"/>
              </a:ext>
            </a:extLst>
          </p:cNvPr>
          <p:cNvSpPr>
            <a:spLocks noGrp="1"/>
          </p:cNvSpPr>
          <p:nvPr>
            <p:ph idx="1"/>
          </p:nvPr>
        </p:nvSpPr>
        <p:spPr>
          <a:xfrm>
            <a:off x="174978" y="1787525"/>
            <a:ext cx="11842043" cy="5070475"/>
          </a:xfrm>
        </p:spPr>
        <p:txBody>
          <a:bodyPr>
            <a:normAutofit/>
          </a:bodyPr>
          <a:lstStyle/>
          <a:p>
            <a:pPr marL="0" indent="0" algn="just">
              <a:buNone/>
            </a:pPr>
            <a:r>
              <a:rPr lang="en-US" altLang="zh-CN" dirty="0"/>
              <a:t>Ethernet has imposed restriction on both the minimum and maximum lengths of a frame , as shown below</a:t>
            </a:r>
          </a:p>
        </p:txBody>
      </p:sp>
      <p:pic>
        <p:nvPicPr>
          <p:cNvPr id="5" name="Picture 4">
            <a:extLst>
              <a:ext uri="{FF2B5EF4-FFF2-40B4-BE49-F238E27FC236}">
                <a16:creationId xmlns:a16="http://schemas.microsoft.com/office/drawing/2014/main" id="{3FFAE1A4-6530-4BC6-B440-51B7C3CB8525}"/>
              </a:ext>
            </a:extLst>
          </p:cNvPr>
          <p:cNvPicPr>
            <a:picLocks noChangeAspect="1"/>
          </p:cNvPicPr>
          <p:nvPr/>
        </p:nvPicPr>
        <p:blipFill>
          <a:blip r:embed="rId2"/>
          <a:stretch>
            <a:fillRect/>
          </a:stretch>
        </p:blipFill>
        <p:spPr>
          <a:xfrm>
            <a:off x="905757" y="3649309"/>
            <a:ext cx="10696575" cy="1952625"/>
          </a:xfrm>
          <a:prstGeom prst="rect">
            <a:avLst/>
          </a:prstGeom>
        </p:spPr>
      </p:pic>
    </p:spTree>
    <p:extLst>
      <p:ext uri="{BB962C8B-B14F-4D97-AF65-F5344CB8AC3E}">
        <p14:creationId xmlns:p14="http://schemas.microsoft.com/office/powerpoint/2010/main" val="6783551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08000" y="410280"/>
            <a:ext cx="10515600" cy="1325563"/>
          </a:xfrm>
        </p:spPr>
        <p:txBody>
          <a:bodyPr/>
          <a:lstStyle/>
          <a:p>
            <a:r>
              <a:rPr lang="en-US" altLang="zh-CN" dirty="0"/>
              <a:t>FRAME LENGTH </a:t>
            </a:r>
            <a:endParaRPr lang="zh-CN" altLang="en-US" dirty="0"/>
          </a:p>
        </p:txBody>
      </p:sp>
      <p:sp>
        <p:nvSpPr>
          <p:cNvPr id="3" name="内容占位符 2">
            <a:extLst>
              <a:ext uri="{FF2B5EF4-FFF2-40B4-BE49-F238E27FC236}">
                <a16:creationId xmlns:a16="http://schemas.microsoft.com/office/drawing/2014/main" id="{EDF23C6A-F5D3-4542-A962-B771505F1692}"/>
              </a:ext>
            </a:extLst>
          </p:cNvPr>
          <p:cNvSpPr>
            <a:spLocks noGrp="1"/>
          </p:cNvSpPr>
          <p:nvPr>
            <p:ph idx="1"/>
          </p:nvPr>
        </p:nvSpPr>
        <p:spPr>
          <a:xfrm>
            <a:off x="174978" y="1787525"/>
            <a:ext cx="11842043" cy="5070475"/>
          </a:xfrm>
        </p:spPr>
        <p:txBody>
          <a:bodyPr>
            <a:normAutofit/>
          </a:bodyPr>
          <a:lstStyle/>
          <a:p>
            <a:pPr marL="0" indent="0" algn="just">
              <a:buNone/>
            </a:pPr>
            <a:r>
              <a:rPr lang="en-US" altLang="zh-CN" dirty="0"/>
              <a:t>REQUIREMENT OF MIN/MAX LENGTH:</a:t>
            </a:r>
          </a:p>
          <a:p>
            <a:pPr marL="0" indent="0" algn="just">
              <a:buNone/>
            </a:pPr>
            <a:r>
              <a:rPr lang="en-US" altLang="zh-CN" dirty="0"/>
              <a:t>The minimum length is required for the correct operation of CSMA/CD.</a:t>
            </a:r>
          </a:p>
          <a:p>
            <a:pPr marL="0" indent="0" algn="just">
              <a:buNone/>
            </a:pPr>
            <a:endParaRPr lang="en-US" altLang="zh-CN" dirty="0"/>
          </a:p>
          <a:p>
            <a:pPr marL="0" indent="0" algn="just">
              <a:buNone/>
            </a:pPr>
            <a:r>
              <a:rPr lang="en-US" altLang="zh-CN" dirty="0"/>
              <a:t>The maximum length is used to reduce the size of the buffer.</a:t>
            </a:r>
          </a:p>
          <a:p>
            <a:pPr marL="0" indent="0" algn="just">
              <a:buNone/>
            </a:pPr>
            <a:endParaRPr lang="en-US" altLang="zh-CN" dirty="0"/>
          </a:p>
          <a:p>
            <a:pPr marL="0" indent="0" algn="just">
              <a:buNone/>
            </a:pPr>
            <a:r>
              <a:rPr lang="en-US" altLang="zh-CN" dirty="0"/>
              <a:t>It also prevents one station from monopolizing the shared medium.</a:t>
            </a:r>
          </a:p>
        </p:txBody>
      </p:sp>
    </p:spTree>
    <p:extLst>
      <p:ext uri="{BB962C8B-B14F-4D97-AF65-F5344CB8AC3E}">
        <p14:creationId xmlns:p14="http://schemas.microsoft.com/office/powerpoint/2010/main" val="33417365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08000" y="410280"/>
            <a:ext cx="10515600" cy="1325563"/>
          </a:xfrm>
        </p:spPr>
        <p:txBody>
          <a:bodyPr/>
          <a:lstStyle/>
          <a:p>
            <a:r>
              <a:rPr lang="en-US" altLang="zh-CN" dirty="0"/>
              <a:t>ADDRESSING</a:t>
            </a:r>
            <a:endParaRPr lang="zh-CN" altLang="en-US" dirty="0"/>
          </a:p>
        </p:txBody>
      </p:sp>
      <p:sp>
        <p:nvSpPr>
          <p:cNvPr id="3" name="内容占位符 2">
            <a:extLst>
              <a:ext uri="{FF2B5EF4-FFF2-40B4-BE49-F238E27FC236}">
                <a16:creationId xmlns:a16="http://schemas.microsoft.com/office/drawing/2014/main" id="{EDF23C6A-F5D3-4542-A962-B771505F1692}"/>
              </a:ext>
            </a:extLst>
          </p:cNvPr>
          <p:cNvSpPr>
            <a:spLocks noGrp="1"/>
          </p:cNvSpPr>
          <p:nvPr>
            <p:ph idx="1"/>
          </p:nvPr>
        </p:nvSpPr>
        <p:spPr>
          <a:xfrm>
            <a:off x="349957" y="1634243"/>
            <a:ext cx="10927643" cy="5070475"/>
          </a:xfrm>
        </p:spPr>
        <p:txBody>
          <a:bodyPr>
            <a:normAutofit/>
          </a:bodyPr>
          <a:lstStyle/>
          <a:p>
            <a:pPr marL="0" indent="0" algn="just">
              <a:buNone/>
            </a:pPr>
            <a:r>
              <a:rPr lang="en-US" altLang="zh-CN" dirty="0"/>
              <a:t>Each station on an Ethernet network(such as PC ,workstation or printer) has its own network interface card(NIC).The NIC fits inside the station and provides the station with a 6-byte physical address . The Ethernet address is 6bytes(48 bits)written in hexadecimal notation , with a colon between the bytes.</a:t>
            </a:r>
          </a:p>
        </p:txBody>
      </p:sp>
      <p:pic>
        <p:nvPicPr>
          <p:cNvPr id="5" name="Picture 4">
            <a:extLst>
              <a:ext uri="{FF2B5EF4-FFF2-40B4-BE49-F238E27FC236}">
                <a16:creationId xmlns:a16="http://schemas.microsoft.com/office/drawing/2014/main" id="{F89CA71A-3947-456B-B363-9B075E80CD4F}"/>
              </a:ext>
            </a:extLst>
          </p:cNvPr>
          <p:cNvPicPr>
            <a:picLocks noChangeAspect="1"/>
          </p:cNvPicPr>
          <p:nvPr/>
        </p:nvPicPr>
        <p:blipFill>
          <a:blip r:embed="rId2"/>
          <a:stretch>
            <a:fillRect/>
          </a:stretch>
        </p:blipFill>
        <p:spPr>
          <a:xfrm>
            <a:off x="762000" y="3889173"/>
            <a:ext cx="10515600" cy="2465970"/>
          </a:xfrm>
          <a:prstGeom prst="rect">
            <a:avLst/>
          </a:prstGeom>
        </p:spPr>
      </p:pic>
    </p:spTree>
    <p:extLst>
      <p:ext uri="{BB962C8B-B14F-4D97-AF65-F5344CB8AC3E}">
        <p14:creationId xmlns:p14="http://schemas.microsoft.com/office/powerpoint/2010/main" val="257472526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08000" y="410280"/>
            <a:ext cx="10515600" cy="1325563"/>
          </a:xfrm>
        </p:spPr>
        <p:txBody>
          <a:bodyPr/>
          <a:lstStyle/>
          <a:p>
            <a:r>
              <a:rPr lang="en-US" altLang="zh-CN" dirty="0"/>
              <a:t>ADDRESSING</a:t>
            </a:r>
            <a:endParaRPr lang="zh-CN" altLang="en-US" dirty="0"/>
          </a:p>
        </p:txBody>
      </p:sp>
      <p:sp>
        <p:nvSpPr>
          <p:cNvPr id="3" name="内容占位符 2">
            <a:extLst>
              <a:ext uri="{FF2B5EF4-FFF2-40B4-BE49-F238E27FC236}">
                <a16:creationId xmlns:a16="http://schemas.microsoft.com/office/drawing/2014/main" id="{EDF23C6A-F5D3-4542-A962-B771505F1692}"/>
              </a:ext>
            </a:extLst>
          </p:cNvPr>
          <p:cNvSpPr>
            <a:spLocks noGrp="1"/>
          </p:cNvSpPr>
          <p:nvPr>
            <p:ph idx="1"/>
          </p:nvPr>
        </p:nvSpPr>
        <p:spPr>
          <a:xfrm>
            <a:off x="349957" y="1634243"/>
            <a:ext cx="10927643" cy="5070475"/>
          </a:xfrm>
        </p:spPr>
        <p:txBody>
          <a:bodyPr>
            <a:normAutofit lnSpcReduction="10000"/>
          </a:bodyPr>
          <a:lstStyle/>
          <a:p>
            <a:pPr marL="0" indent="0" algn="just">
              <a:buNone/>
            </a:pPr>
            <a:r>
              <a:rPr lang="en-US" altLang="zh-CN" dirty="0"/>
              <a:t>The least significant bit of the first byte defines the type of address . If the bit is 0 ,the address is unicast ; otherwise , it is multicast.</a:t>
            </a:r>
          </a:p>
          <a:p>
            <a:pPr marL="0" indent="0" algn="just">
              <a:buNone/>
            </a:pPr>
            <a:endParaRPr lang="en-US" altLang="zh-CN" dirty="0"/>
          </a:p>
          <a:p>
            <a:pPr marL="0" indent="0" algn="just">
              <a:buNone/>
            </a:pPr>
            <a:r>
              <a:rPr lang="en-US" altLang="zh-CN" dirty="0"/>
              <a:t>A unicast address defines only one recipient ; the relationship between the sender and the receiver is one-to-one.</a:t>
            </a:r>
          </a:p>
          <a:p>
            <a:pPr marL="0" indent="0" algn="just">
              <a:buNone/>
            </a:pPr>
            <a:endParaRPr lang="en-US" altLang="zh-CN" dirty="0"/>
          </a:p>
          <a:p>
            <a:pPr marL="0" indent="0" algn="just">
              <a:buNone/>
            </a:pPr>
            <a:r>
              <a:rPr lang="en-US" altLang="zh-CN" dirty="0"/>
              <a:t>A multicast address defines a group of addresses ; the relationship between the sender and the receiver is one-to-many.</a:t>
            </a:r>
          </a:p>
          <a:p>
            <a:pPr marL="0" indent="0" algn="just">
              <a:buNone/>
            </a:pPr>
            <a:endParaRPr lang="en-US" altLang="zh-CN" dirty="0"/>
          </a:p>
          <a:p>
            <a:pPr marL="0" indent="0" algn="just">
              <a:buNone/>
            </a:pPr>
            <a:r>
              <a:rPr lang="en-US" altLang="zh-CN" dirty="0"/>
              <a:t>The broadcast destination address is a special case of the multicast address in which all bits are 1s.</a:t>
            </a:r>
          </a:p>
        </p:txBody>
      </p:sp>
    </p:spTree>
    <p:extLst>
      <p:ext uri="{BB962C8B-B14F-4D97-AF65-F5344CB8AC3E}">
        <p14:creationId xmlns:p14="http://schemas.microsoft.com/office/powerpoint/2010/main" val="420455120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08000" y="410280"/>
            <a:ext cx="10515600" cy="1325563"/>
          </a:xfrm>
        </p:spPr>
        <p:txBody>
          <a:bodyPr/>
          <a:lstStyle/>
          <a:p>
            <a:r>
              <a:rPr lang="en-US" altLang="zh-CN" dirty="0"/>
              <a:t>ACCESS METHOD:CSMA/CD</a:t>
            </a:r>
            <a:endParaRPr lang="zh-CN" altLang="en-US" dirty="0"/>
          </a:p>
        </p:txBody>
      </p:sp>
      <p:sp>
        <p:nvSpPr>
          <p:cNvPr id="3" name="内容占位符 2">
            <a:extLst>
              <a:ext uri="{FF2B5EF4-FFF2-40B4-BE49-F238E27FC236}">
                <a16:creationId xmlns:a16="http://schemas.microsoft.com/office/drawing/2014/main" id="{EDF23C6A-F5D3-4542-A962-B771505F1692}"/>
              </a:ext>
            </a:extLst>
          </p:cNvPr>
          <p:cNvSpPr>
            <a:spLocks noGrp="1"/>
          </p:cNvSpPr>
          <p:nvPr>
            <p:ph idx="1"/>
          </p:nvPr>
        </p:nvSpPr>
        <p:spPr>
          <a:xfrm>
            <a:off x="349957" y="1634243"/>
            <a:ext cx="10927643" cy="5070475"/>
          </a:xfrm>
        </p:spPr>
        <p:txBody>
          <a:bodyPr>
            <a:normAutofit/>
          </a:bodyPr>
          <a:lstStyle/>
          <a:p>
            <a:pPr marL="0" indent="0" algn="just">
              <a:buNone/>
            </a:pPr>
            <a:r>
              <a:rPr lang="en-US" altLang="zh-CN" dirty="0"/>
              <a:t>Standard Ethernet uses 1-persistent CSMA/CD</a:t>
            </a:r>
          </a:p>
          <a:p>
            <a:pPr marL="0" indent="0" algn="just">
              <a:buNone/>
            </a:pPr>
            <a:r>
              <a:rPr lang="en-US" altLang="zh-CN" dirty="0"/>
              <a:t>SLOT TIME:</a:t>
            </a:r>
          </a:p>
          <a:p>
            <a:pPr marL="0" indent="0" algn="just">
              <a:buNone/>
            </a:pPr>
            <a:r>
              <a:rPr lang="en-US" altLang="zh-CN" dirty="0"/>
              <a:t>Slot time=round-trip time + time required to send the jam sequence</a:t>
            </a:r>
          </a:p>
          <a:p>
            <a:pPr marL="0" indent="0" algn="just">
              <a:buNone/>
            </a:pPr>
            <a:endParaRPr lang="en-US" altLang="zh-CN" dirty="0"/>
          </a:p>
          <a:p>
            <a:pPr marL="0" indent="0" algn="just">
              <a:buNone/>
            </a:pPr>
            <a:r>
              <a:rPr lang="en-US" altLang="zh-CN" dirty="0"/>
              <a:t>RELATIONSHIP BETWEEN SLOT TIME AND MAXIMUM NETWORK LENGTH:</a:t>
            </a:r>
          </a:p>
          <a:p>
            <a:pPr marL="0" indent="0" algn="just">
              <a:buNone/>
            </a:pPr>
            <a:r>
              <a:rPr lang="en-US" altLang="zh-CN" dirty="0"/>
              <a:t>Max Length=Propagation speed ×slot time</a:t>
            </a:r>
          </a:p>
        </p:txBody>
      </p:sp>
    </p:spTree>
    <p:extLst>
      <p:ext uri="{BB962C8B-B14F-4D97-AF65-F5344CB8AC3E}">
        <p14:creationId xmlns:p14="http://schemas.microsoft.com/office/powerpoint/2010/main" val="384309035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08000" y="410280"/>
            <a:ext cx="10515600" cy="1325563"/>
          </a:xfrm>
        </p:spPr>
        <p:txBody>
          <a:bodyPr/>
          <a:lstStyle/>
          <a:p>
            <a:r>
              <a:rPr lang="en-US" altLang="zh-CN" dirty="0"/>
              <a:t>Common Implementation</a:t>
            </a:r>
            <a:endParaRPr lang="zh-CN" altLang="en-US" dirty="0"/>
          </a:p>
        </p:txBody>
      </p:sp>
      <p:pic>
        <p:nvPicPr>
          <p:cNvPr id="7" name="Picture 6">
            <a:extLst>
              <a:ext uri="{FF2B5EF4-FFF2-40B4-BE49-F238E27FC236}">
                <a16:creationId xmlns:a16="http://schemas.microsoft.com/office/drawing/2014/main" id="{8B6F49C4-4F18-452B-8A83-F6CAC68B8478}"/>
              </a:ext>
            </a:extLst>
          </p:cNvPr>
          <p:cNvPicPr>
            <a:picLocks noChangeAspect="1"/>
          </p:cNvPicPr>
          <p:nvPr/>
        </p:nvPicPr>
        <p:blipFill>
          <a:blip r:embed="rId2"/>
          <a:stretch>
            <a:fillRect/>
          </a:stretch>
        </p:blipFill>
        <p:spPr>
          <a:xfrm>
            <a:off x="1707064" y="1950995"/>
            <a:ext cx="7714728" cy="4247248"/>
          </a:xfrm>
          <a:prstGeom prst="rect">
            <a:avLst/>
          </a:prstGeom>
        </p:spPr>
      </p:pic>
    </p:spTree>
    <p:extLst>
      <p:ext uri="{BB962C8B-B14F-4D97-AF65-F5344CB8AC3E}">
        <p14:creationId xmlns:p14="http://schemas.microsoft.com/office/powerpoint/2010/main" val="354912528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08000" y="410280"/>
            <a:ext cx="10515600" cy="1325563"/>
          </a:xfrm>
        </p:spPr>
        <p:txBody>
          <a:bodyPr/>
          <a:lstStyle/>
          <a:p>
            <a:r>
              <a:rPr lang="en-US" altLang="zh-CN" dirty="0"/>
              <a:t>10Base5:Thick Internet</a:t>
            </a:r>
          </a:p>
        </p:txBody>
      </p:sp>
      <p:sp>
        <p:nvSpPr>
          <p:cNvPr id="6" name="Content Placeholder 5">
            <a:extLst>
              <a:ext uri="{FF2B5EF4-FFF2-40B4-BE49-F238E27FC236}">
                <a16:creationId xmlns:a16="http://schemas.microsoft.com/office/drawing/2014/main" id="{434BFF11-E048-4BFD-A86A-F8A129EC661F}"/>
              </a:ext>
            </a:extLst>
          </p:cNvPr>
          <p:cNvSpPr>
            <a:spLocks noGrp="1"/>
          </p:cNvSpPr>
          <p:nvPr>
            <p:ph idx="1"/>
          </p:nvPr>
        </p:nvSpPr>
        <p:spPr>
          <a:xfrm>
            <a:off x="5444746" y="2018596"/>
            <a:ext cx="6639907" cy="4154350"/>
          </a:xfrm>
        </p:spPr>
        <p:txBody>
          <a:bodyPr>
            <a:normAutofit/>
          </a:bodyPr>
          <a:lstStyle/>
          <a:p>
            <a:r>
              <a:rPr lang="en-US" dirty="0"/>
              <a:t>The name 10BASE5 is derived from several characteristics of the physical medium. The 10 refers to its transmission speed of 10 Mbit/s. The BASE is short for baseband signaling as opposed to broadband, and the 5 stands for the maximum segment length of 500 meters (1,600 ft.).It was the first Ethernet specification to use a bus topology with a external transceiver connected via a tap to a thick coaxial cable.</a:t>
            </a:r>
          </a:p>
          <a:p>
            <a:endParaRPr lang="en-US" dirty="0"/>
          </a:p>
          <a:p>
            <a:endParaRPr lang="en-US" dirty="0"/>
          </a:p>
        </p:txBody>
      </p:sp>
      <p:pic>
        <p:nvPicPr>
          <p:cNvPr id="1027" name="Picture 3">
            <a:extLst>
              <a:ext uri="{FF2B5EF4-FFF2-40B4-BE49-F238E27FC236}">
                <a16:creationId xmlns:a16="http://schemas.microsoft.com/office/drawing/2014/main" id="{0CF06025-FAF0-4898-8580-8A5B46E5E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47" y="1413330"/>
            <a:ext cx="4942390" cy="5034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00652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08000" y="410280"/>
            <a:ext cx="10515600" cy="1325563"/>
          </a:xfrm>
        </p:spPr>
        <p:txBody>
          <a:bodyPr/>
          <a:lstStyle/>
          <a:p>
            <a:r>
              <a:rPr lang="en-US" altLang="zh-CN" dirty="0"/>
              <a:t>10base2:Thin Internet</a:t>
            </a:r>
          </a:p>
        </p:txBody>
      </p:sp>
      <p:sp>
        <p:nvSpPr>
          <p:cNvPr id="6" name="Content Placeholder 5">
            <a:extLst>
              <a:ext uri="{FF2B5EF4-FFF2-40B4-BE49-F238E27FC236}">
                <a16:creationId xmlns:a16="http://schemas.microsoft.com/office/drawing/2014/main" id="{434BFF11-E048-4BFD-A86A-F8A129EC661F}"/>
              </a:ext>
            </a:extLst>
          </p:cNvPr>
          <p:cNvSpPr>
            <a:spLocks noGrp="1"/>
          </p:cNvSpPr>
          <p:nvPr>
            <p:ph idx="1"/>
          </p:nvPr>
        </p:nvSpPr>
        <p:spPr>
          <a:xfrm>
            <a:off x="5444746" y="2018596"/>
            <a:ext cx="6639907" cy="4154350"/>
          </a:xfrm>
        </p:spPr>
        <p:txBody>
          <a:bodyPr>
            <a:normAutofit/>
          </a:bodyPr>
          <a:lstStyle/>
          <a:p>
            <a:pPr algn="just"/>
            <a:r>
              <a:rPr lang="en-US" dirty="0"/>
              <a:t>The second implementation is called 10Base2, thin Ethernet , cheaper net .</a:t>
            </a:r>
          </a:p>
          <a:p>
            <a:pPr algn="just"/>
            <a:r>
              <a:rPr lang="en-US" dirty="0"/>
              <a:t>The cable is thinner and more flexible.</a:t>
            </a:r>
          </a:p>
          <a:p>
            <a:pPr algn="just"/>
            <a:r>
              <a:rPr lang="en-US" dirty="0"/>
              <a:t>The transceiver is a part of NIC , which is installed inside the station.</a:t>
            </a:r>
          </a:p>
          <a:p>
            <a:pPr algn="just"/>
            <a:r>
              <a:rPr lang="en-US" dirty="0"/>
              <a:t>The implementation is most cost effective than 10Base5as thin coaxial cable is less expensive than thick coaxial cable and the tee connection are much cheaper than taps.</a:t>
            </a:r>
          </a:p>
          <a:p>
            <a:pPr algn="just"/>
            <a:endParaRPr lang="en-US" dirty="0"/>
          </a:p>
          <a:p>
            <a:endParaRPr lang="en-US" dirty="0"/>
          </a:p>
        </p:txBody>
      </p:sp>
      <p:pic>
        <p:nvPicPr>
          <p:cNvPr id="4" name="Picture 3">
            <a:extLst>
              <a:ext uri="{FF2B5EF4-FFF2-40B4-BE49-F238E27FC236}">
                <a16:creationId xmlns:a16="http://schemas.microsoft.com/office/drawing/2014/main" id="{DB2EC3ED-D34F-4002-80B7-5BBB0A9B86F0}"/>
              </a:ext>
            </a:extLst>
          </p:cNvPr>
          <p:cNvPicPr>
            <a:picLocks noChangeAspect="1"/>
          </p:cNvPicPr>
          <p:nvPr/>
        </p:nvPicPr>
        <p:blipFill>
          <a:blip r:embed="rId2"/>
          <a:stretch>
            <a:fillRect/>
          </a:stretch>
        </p:blipFill>
        <p:spPr>
          <a:xfrm>
            <a:off x="302507" y="1848026"/>
            <a:ext cx="4791075" cy="4200525"/>
          </a:xfrm>
          <a:prstGeom prst="rect">
            <a:avLst/>
          </a:prstGeom>
        </p:spPr>
      </p:pic>
    </p:spTree>
    <p:extLst>
      <p:ext uri="{BB962C8B-B14F-4D97-AF65-F5344CB8AC3E}">
        <p14:creationId xmlns:p14="http://schemas.microsoft.com/office/powerpoint/2010/main" val="23191216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08000" y="410280"/>
            <a:ext cx="10515600" cy="1325563"/>
          </a:xfrm>
        </p:spPr>
        <p:txBody>
          <a:bodyPr/>
          <a:lstStyle/>
          <a:p>
            <a:r>
              <a:rPr lang="en-US" altLang="zh-CN" dirty="0"/>
              <a:t>10Base-T:Twister Pair Ethernet</a:t>
            </a:r>
          </a:p>
        </p:txBody>
      </p:sp>
      <p:sp>
        <p:nvSpPr>
          <p:cNvPr id="6" name="Content Placeholder 5">
            <a:extLst>
              <a:ext uri="{FF2B5EF4-FFF2-40B4-BE49-F238E27FC236}">
                <a16:creationId xmlns:a16="http://schemas.microsoft.com/office/drawing/2014/main" id="{434BFF11-E048-4BFD-A86A-F8A129EC661F}"/>
              </a:ext>
            </a:extLst>
          </p:cNvPr>
          <p:cNvSpPr>
            <a:spLocks noGrp="1"/>
          </p:cNvSpPr>
          <p:nvPr>
            <p:ph idx="1"/>
          </p:nvPr>
        </p:nvSpPr>
        <p:spPr>
          <a:xfrm>
            <a:off x="5444746" y="2018596"/>
            <a:ext cx="6639907" cy="4154350"/>
          </a:xfrm>
        </p:spPr>
        <p:txBody>
          <a:bodyPr>
            <a:normAutofit/>
          </a:bodyPr>
          <a:lstStyle/>
          <a:p>
            <a:pPr algn="just"/>
            <a:r>
              <a:rPr lang="en-US" dirty="0"/>
              <a:t>The third implementation is called 10Base-T or Twisted Pair Ethernet.</a:t>
            </a:r>
          </a:p>
          <a:p>
            <a:pPr algn="just"/>
            <a:r>
              <a:rPr lang="en-US" dirty="0"/>
              <a:t>It uses star topology and the station are connected via two pairs of twisted cable(one </a:t>
            </a:r>
            <a:r>
              <a:rPr lang="en-US" dirty="0" err="1"/>
              <a:t>fro</a:t>
            </a:r>
            <a:r>
              <a:rPr lang="en-US" dirty="0"/>
              <a:t> sending and one for receiving)between the station and the hub.</a:t>
            </a:r>
          </a:p>
          <a:p>
            <a:pPr algn="just"/>
            <a:r>
              <a:rPr lang="en-US" dirty="0"/>
              <a:t>The maximum length of the twisted cable here is defined as 100m,to minimize the effect of attenuation in the twisted cable.</a:t>
            </a:r>
          </a:p>
          <a:p>
            <a:pPr algn="just"/>
            <a:endParaRPr lang="en-US" dirty="0"/>
          </a:p>
          <a:p>
            <a:endParaRPr lang="en-US" dirty="0"/>
          </a:p>
        </p:txBody>
      </p:sp>
      <p:pic>
        <p:nvPicPr>
          <p:cNvPr id="5" name="Picture 4">
            <a:extLst>
              <a:ext uri="{FF2B5EF4-FFF2-40B4-BE49-F238E27FC236}">
                <a16:creationId xmlns:a16="http://schemas.microsoft.com/office/drawing/2014/main" id="{500AB59F-986E-4E84-9D79-26C43F595A7A}"/>
              </a:ext>
            </a:extLst>
          </p:cNvPr>
          <p:cNvPicPr>
            <a:picLocks noChangeAspect="1"/>
          </p:cNvPicPr>
          <p:nvPr/>
        </p:nvPicPr>
        <p:blipFill>
          <a:blip r:embed="rId2"/>
          <a:stretch>
            <a:fillRect/>
          </a:stretch>
        </p:blipFill>
        <p:spPr>
          <a:xfrm>
            <a:off x="388584" y="1894593"/>
            <a:ext cx="4867275" cy="3971925"/>
          </a:xfrm>
          <a:prstGeom prst="rect">
            <a:avLst/>
          </a:prstGeom>
        </p:spPr>
      </p:pic>
    </p:spTree>
    <p:extLst>
      <p:ext uri="{BB962C8B-B14F-4D97-AF65-F5344CB8AC3E}">
        <p14:creationId xmlns:p14="http://schemas.microsoft.com/office/powerpoint/2010/main" val="372625980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08000" y="410280"/>
            <a:ext cx="10515600" cy="1325563"/>
          </a:xfrm>
        </p:spPr>
        <p:txBody>
          <a:bodyPr/>
          <a:lstStyle/>
          <a:p>
            <a:r>
              <a:rPr lang="en-US" altLang="zh-CN" dirty="0"/>
              <a:t>10Base-F:Fiber Ethernet</a:t>
            </a:r>
          </a:p>
        </p:txBody>
      </p:sp>
      <p:sp>
        <p:nvSpPr>
          <p:cNvPr id="6" name="Content Placeholder 5">
            <a:extLst>
              <a:ext uri="{FF2B5EF4-FFF2-40B4-BE49-F238E27FC236}">
                <a16:creationId xmlns:a16="http://schemas.microsoft.com/office/drawing/2014/main" id="{434BFF11-E048-4BFD-A86A-F8A129EC661F}"/>
              </a:ext>
            </a:extLst>
          </p:cNvPr>
          <p:cNvSpPr>
            <a:spLocks noGrp="1"/>
          </p:cNvSpPr>
          <p:nvPr>
            <p:ph idx="1"/>
          </p:nvPr>
        </p:nvSpPr>
        <p:spPr>
          <a:xfrm>
            <a:off x="5332841" y="2160941"/>
            <a:ext cx="6639907" cy="4154350"/>
          </a:xfrm>
        </p:spPr>
        <p:txBody>
          <a:bodyPr>
            <a:normAutofit/>
          </a:bodyPr>
          <a:lstStyle/>
          <a:p>
            <a:pPr algn="just"/>
            <a:r>
              <a:rPr lang="en-US" dirty="0"/>
              <a:t>Although there are several types of optical fiber 10Mbps Ethernet , the most common is called 10Base-F.</a:t>
            </a:r>
          </a:p>
          <a:p>
            <a:pPr algn="just"/>
            <a:r>
              <a:rPr lang="en-US" dirty="0"/>
              <a:t>10Base-F uses a star topology to connect stations to a hub.</a:t>
            </a:r>
          </a:p>
          <a:p>
            <a:pPr algn="just"/>
            <a:r>
              <a:rPr lang="en-US" dirty="0"/>
              <a:t>The stations are connected to a hub using two-optic cables.</a:t>
            </a:r>
          </a:p>
          <a:p>
            <a:pPr algn="just"/>
            <a:endParaRPr lang="en-US" dirty="0"/>
          </a:p>
          <a:p>
            <a:endParaRPr lang="en-US" dirty="0"/>
          </a:p>
        </p:txBody>
      </p:sp>
      <p:pic>
        <p:nvPicPr>
          <p:cNvPr id="2050" name="Picture 2">
            <a:extLst>
              <a:ext uri="{FF2B5EF4-FFF2-40B4-BE49-F238E27FC236}">
                <a16:creationId xmlns:a16="http://schemas.microsoft.com/office/drawing/2014/main" id="{2A3F2C6F-1A25-440D-A346-499739810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52" y="2160941"/>
            <a:ext cx="4951412"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967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CDMA</a:t>
            </a:r>
          </a:p>
        </p:txBody>
      </p:sp>
      <p:sp>
        <p:nvSpPr>
          <p:cNvPr id="3" name="Content Placeholder 2"/>
          <p:cNvSpPr>
            <a:spLocks noGrp="1"/>
          </p:cNvSpPr>
          <p:nvPr>
            <p:ph idx="1"/>
          </p:nvPr>
        </p:nvSpPr>
        <p:spPr>
          <a:xfrm>
            <a:off x="722870" y="1430208"/>
            <a:ext cx="10515600" cy="4775897"/>
          </a:xfrm>
        </p:spPr>
        <p:txBody>
          <a:bodyPr>
            <a:normAutofit fontScale="92500" lnSpcReduction="20000"/>
          </a:bodyPr>
          <a:lstStyle/>
          <a:p>
            <a:r>
              <a:rPr lang="en-CA" dirty="0"/>
              <a:t>Code-division multiple access (CDMA) is a channel access method used by various radio communication technologies. CDMA is an example of multiple access, where several transmitters can send information simultaneously over a single communication channel. This allows several users to share a band of frequencies (see bandwidth). To permit this without undue interference between the users, CDMA employs spread spectrum technology and a special coding scheme (where each transmitter is assigned a code)</a:t>
            </a:r>
          </a:p>
          <a:p>
            <a:endParaRPr lang="en-CA" dirty="0"/>
          </a:p>
          <a:p>
            <a:r>
              <a:rPr lang="en-US" dirty="0"/>
              <a:t>How I understand CDMA, like Caesar cipher, we assign a specific code, called “spreading code” for a pair of user, only this pair of user can understand each other by using this specific code, and all other message will be considered as noise.</a:t>
            </a:r>
          </a:p>
          <a:p>
            <a:endParaRPr lang="en-US" dirty="0"/>
          </a:p>
          <a:p>
            <a:pPr marL="0" indent="0">
              <a:buNone/>
            </a:pPr>
            <a:r>
              <a:rPr lang="en-US" dirty="0"/>
              <a:t>One example: We might add codes to make as mask card using optical technology that is called OCDMA.</a:t>
            </a:r>
          </a:p>
          <a:p>
            <a:endParaRPr lang="en-US" dirty="0"/>
          </a:p>
        </p:txBody>
      </p:sp>
    </p:spTree>
    <p:extLst>
      <p:ext uri="{BB962C8B-B14F-4D97-AF65-F5344CB8AC3E}">
        <p14:creationId xmlns:p14="http://schemas.microsoft.com/office/powerpoint/2010/main" val="93398496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08000" y="410280"/>
            <a:ext cx="10515600" cy="1325563"/>
          </a:xfrm>
        </p:spPr>
        <p:txBody>
          <a:bodyPr/>
          <a:lstStyle/>
          <a:p>
            <a:r>
              <a:rPr lang="en-US" altLang="zh-CN" dirty="0"/>
              <a:t>FAST Ethernet</a:t>
            </a:r>
          </a:p>
        </p:txBody>
      </p:sp>
      <p:sp>
        <p:nvSpPr>
          <p:cNvPr id="6" name="Content Placeholder 5">
            <a:extLst>
              <a:ext uri="{FF2B5EF4-FFF2-40B4-BE49-F238E27FC236}">
                <a16:creationId xmlns:a16="http://schemas.microsoft.com/office/drawing/2014/main" id="{434BFF11-E048-4BFD-A86A-F8A129EC661F}"/>
              </a:ext>
            </a:extLst>
          </p:cNvPr>
          <p:cNvSpPr>
            <a:spLocks noGrp="1"/>
          </p:cNvSpPr>
          <p:nvPr>
            <p:ph idx="1"/>
          </p:nvPr>
        </p:nvSpPr>
        <p:spPr>
          <a:xfrm>
            <a:off x="252841" y="1735843"/>
            <a:ext cx="11544048" cy="4154350"/>
          </a:xfrm>
        </p:spPr>
        <p:txBody>
          <a:bodyPr>
            <a:normAutofit lnSpcReduction="10000"/>
          </a:bodyPr>
          <a:lstStyle/>
          <a:p>
            <a:pPr algn="just"/>
            <a:r>
              <a:rPr lang="en-US" dirty="0"/>
              <a:t>It was designed to compete with LAN protocols such as FDDI or Fiber channel. IEEE created Fast Ethernet under the name 802.3u.Fast Ethernet is backward-compatible with standard Ethernet , but it can transmit data 10 times faster at rate of100Mbps.</a:t>
            </a:r>
          </a:p>
          <a:p>
            <a:pPr algn="just"/>
            <a:r>
              <a:rPr lang="en-US" dirty="0"/>
              <a:t>Upgrade the data rate to 100Mbps.</a:t>
            </a:r>
          </a:p>
          <a:p>
            <a:pPr algn="just"/>
            <a:r>
              <a:rPr lang="en-US" dirty="0"/>
              <a:t>Make it compatible with standard Ethernet.</a:t>
            </a:r>
          </a:p>
          <a:p>
            <a:pPr algn="just"/>
            <a:r>
              <a:rPr lang="en-US" dirty="0"/>
              <a:t>Keep the same 48 bit-address.</a:t>
            </a:r>
          </a:p>
          <a:p>
            <a:pPr algn="just"/>
            <a:r>
              <a:rPr lang="en-US" dirty="0"/>
              <a:t>Keep the same frame format.</a:t>
            </a:r>
          </a:p>
          <a:p>
            <a:pPr algn="just"/>
            <a:r>
              <a:rPr lang="en-US" dirty="0"/>
              <a:t>Keep the same minimum and maximum frame lengths.</a:t>
            </a:r>
          </a:p>
          <a:p>
            <a:pPr algn="just"/>
            <a:endParaRPr lang="en-US" dirty="0"/>
          </a:p>
          <a:p>
            <a:endParaRPr lang="en-US" dirty="0"/>
          </a:p>
        </p:txBody>
      </p:sp>
    </p:spTree>
    <p:extLst>
      <p:ext uri="{BB962C8B-B14F-4D97-AF65-F5344CB8AC3E}">
        <p14:creationId xmlns:p14="http://schemas.microsoft.com/office/powerpoint/2010/main" val="146105719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08000" y="410280"/>
            <a:ext cx="10515600" cy="1325563"/>
          </a:xfrm>
        </p:spPr>
        <p:txBody>
          <a:bodyPr/>
          <a:lstStyle/>
          <a:p>
            <a:r>
              <a:rPr lang="en-US" altLang="zh-CN" dirty="0"/>
              <a:t>FAST Ethernet</a:t>
            </a:r>
          </a:p>
        </p:txBody>
      </p:sp>
      <p:sp>
        <p:nvSpPr>
          <p:cNvPr id="6" name="Content Placeholder 5">
            <a:extLst>
              <a:ext uri="{FF2B5EF4-FFF2-40B4-BE49-F238E27FC236}">
                <a16:creationId xmlns:a16="http://schemas.microsoft.com/office/drawing/2014/main" id="{434BFF11-E048-4BFD-A86A-F8A129EC661F}"/>
              </a:ext>
            </a:extLst>
          </p:cNvPr>
          <p:cNvSpPr>
            <a:spLocks noGrp="1"/>
          </p:cNvSpPr>
          <p:nvPr>
            <p:ph idx="1"/>
          </p:nvPr>
        </p:nvSpPr>
        <p:spPr>
          <a:xfrm>
            <a:off x="252841" y="1735843"/>
            <a:ext cx="11544048" cy="4154350"/>
          </a:xfrm>
        </p:spPr>
        <p:txBody>
          <a:bodyPr>
            <a:normAutofit/>
          </a:bodyPr>
          <a:lstStyle/>
          <a:p>
            <a:pPr algn="just"/>
            <a:r>
              <a:rPr lang="en-US" dirty="0"/>
              <a:t>It is a new feature is added to the Fast Ethernet . It allows a station or a hub a range of capabilities .</a:t>
            </a:r>
          </a:p>
          <a:p>
            <a:pPr algn="just"/>
            <a:endParaRPr lang="en-US" dirty="0"/>
          </a:p>
          <a:p>
            <a:pPr algn="just"/>
            <a:r>
              <a:rPr lang="en-US" dirty="0"/>
              <a:t>It was designed for the following purposes:</a:t>
            </a:r>
          </a:p>
          <a:p>
            <a:pPr algn="just"/>
            <a:r>
              <a:rPr lang="en-US" dirty="0"/>
              <a:t>To allow incompatible devices to connect to one another.</a:t>
            </a:r>
          </a:p>
          <a:p>
            <a:pPr algn="just"/>
            <a:r>
              <a:rPr lang="en-US" dirty="0"/>
              <a:t>To allow on devices to have multiple capabilities.</a:t>
            </a:r>
          </a:p>
          <a:p>
            <a:pPr algn="just"/>
            <a:r>
              <a:rPr lang="en-US" dirty="0"/>
              <a:t>To allow a station to check a hub’s capabilities.</a:t>
            </a:r>
          </a:p>
          <a:p>
            <a:pPr algn="just"/>
            <a:endParaRPr lang="en-US" dirty="0"/>
          </a:p>
          <a:p>
            <a:endParaRPr lang="en-US" dirty="0"/>
          </a:p>
        </p:txBody>
      </p:sp>
    </p:spTree>
    <p:extLst>
      <p:ext uri="{BB962C8B-B14F-4D97-AF65-F5344CB8AC3E}">
        <p14:creationId xmlns:p14="http://schemas.microsoft.com/office/powerpoint/2010/main" val="51294206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08000" y="410280"/>
            <a:ext cx="10515600" cy="1325563"/>
          </a:xfrm>
        </p:spPr>
        <p:txBody>
          <a:bodyPr/>
          <a:lstStyle/>
          <a:p>
            <a:r>
              <a:rPr lang="en-US" altLang="zh-CN" dirty="0"/>
              <a:t>FAST Ethernet</a:t>
            </a:r>
          </a:p>
        </p:txBody>
      </p:sp>
      <p:pic>
        <p:nvPicPr>
          <p:cNvPr id="7" name="Picture 6">
            <a:extLst>
              <a:ext uri="{FF2B5EF4-FFF2-40B4-BE49-F238E27FC236}">
                <a16:creationId xmlns:a16="http://schemas.microsoft.com/office/drawing/2014/main" id="{6FB62665-B09E-4C97-8EDF-4A1A683DA7D3}"/>
              </a:ext>
            </a:extLst>
          </p:cNvPr>
          <p:cNvPicPr>
            <a:picLocks noChangeAspect="1"/>
          </p:cNvPicPr>
          <p:nvPr/>
        </p:nvPicPr>
        <p:blipFill>
          <a:blip r:embed="rId2"/>
          <a:stretch>
            <a:fillRect/>
          </a:stretch>
        </p:blipFill>
        <p:spPr>
          <a:xfrm>
            <a:off x="1272372" y="1996224"/>
            <a:ext cx="8531385" cy="3869163"/>
          </a:xfrm>
          <a:prstGeom prst="rect">
            <a:avLst/>
          </a:prstGeom>
        </p:spPr>
      </p:pic>
    </p:spTree>
    <p:extLst>
      <p:ext uri="{BB962C8B-B14F-4D97-AF65-F5344CB8AC3E}">
        <p14:creationId xmlns:p14="http://schemas.microsoft.com/office/powerpoint/2010/main" val="36585154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08000" y="410280"/>
            <a:ext cx="10515600" cy="1325563"/>
          </a:xfrm>
        </p:spPr>
        <p:txBody>
          <a:bodyPr/>
          <a:lstStyle/>
          <a:p>
            <a:r>
              <a:rPr lang="en-US" altLang="zh-CN" dirty="0"/>
              <a:t>GIGABIT Ethernet</a:t>
            </a:r>
          </a:p>
        </p:txBody>
      </p:sp>
      <p:sp>
        <p:nvSpPr>
          <p:cNvPr id="6" name="Content Placeholder 5">
            <a:extLst>
              <a:ext uri="{FF2B5EF4-FFF2-40B4-BE49-F238E27FC236}">
                <a16:creationId xmlns:a16="http://schemas.microsoft.com/office/drawing/2014/main" id="{434BFF11-E048-4BFD-A86A-F8A129EC661F}"/>
              </a:ext>
            </a:extLst>
          </p:cNvPr>
          <p:cNvSpPr>
            <a:spLocks noGrp="1"/>
          </p:cNvSpPr>
          <p:nvPr>
            <p:ph idx="1"/>
          </p:nvPr>
        </p:nvSpPr>
        <p:spPr>
          <a:xfrm>
            <a:off x="252841" y="1735843"/>
            <a:ext cx="11544048" cy="4154350"/>
          </a:xfrm>
        </p:spPr>
        <p:txBody>
          <a:bodyPr>
            <a:normAutofit lnSpcReduction="10000"/>
          </a:bodyPr>
          <a:lstStyle/>
          <a:p>
            <a:pPr algn="just"/>
            <a:r>
              <a:rPr lang="en-US" dirty="0"/>
              <a:t>In computer networking, Gigabit Ethernet (Gb E or 1 GigE) is a term describing various technologies for transmitting Ethernet frames at a rate of a gigabit per second (1,000,000,000 bits per second), as defined by the IEEE 802.3-2008 standard.</a:t>
            </a:r>
          </a:p>
          <a:p>
            <a:pPr algn="just"/>
            <a:endParaRPr lang="en-US" dirty="0"/>
          </a:p>
          <a:p>
            <a:pPr algn="just"/>
            <a:r>
              <a:rPr lang="en-US" dirty="0"/>
              <a:t>Fast Ethernet increased speed from 10 to 100 megabits per second (Mbit/s). Gigabit Ethernet was the next iteration, increasing the speed to 1000 Mbit/s. The initial standard for Gigabit Ethernet was produced by the IEEE in June 1998 as IEEE 802.3z, and required optical fiber. 802.3z is commonly referred to as 1000BASE-X, where -X refers to either -CX, -SX, -LX, or (non-standard) -ZX. For the history behind the "X" see Fast Ethernet.</a:t>
            </a:r>
          </a:p>
          <a:p>
            <a:pPr algn="just"/>
            <a:endParaRPr lang="en-US" dirty="0"/>
          </a:p>
          <a:p>
            <a:endParaRPr lang="en-US" dirty="0"/>
          </a:p>
        </p:txBody>
      </p:sp>
    </p:spTree>
    <p:extLst>
      <p:ext uri="{BB962C8B-B14F-4D97-AF65-F5344CB8AC3E}">
        <p14:creationId xmlns:p14="http://schemas.microsoft.com/office/powerpoint/2010/main" val="35001723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08000" y="410280"/>
            <a:ext cx="10515600" cy="1325563"/>
          </a:xfrm>
        </p:spPr>
        <p:txBody>
          <a:bodyPr/>
          <a:lstStyle/>
          <a:p>
            <a:r>
              <a:rPr lang="en-US" altLang="zh-CN" dirty="0"/>
              <a:t>GIGABIT Ethernet</a:t>
            </a:r>
          </a:p>
        </p:txBody>
      </p:sp>
      <p:sp>
        <p:nvSpPr>
          <p:cNvPr id="6" name="Content Placeholder 5">
            <a:extLst>
              <a:ext uri="{FF2B5EF4-FFF2-40B4-BE49-F238E27FC236}">
                <a16:creationId xmlns:a16="http://schemas.microsoft.com/office/drawing/2014/main" id="{434BFF11-E048-4BFD-A86A-F8A129EC661F}"/>
              </a:ext>
            </a:extLst>
          </p:cNvPr>
          <p:cNvSpPr>
            <a:spLocks noGrp="1"/>
          </p:cNvSpPr>
          <p:nvPr>
            <p:ph idx="1"/>
          </p:nvPr>
        </p:nvSpPr>
        <p:spPr>
          <a:xfrm>
            <a:off x="252841" y="1735843"/>
            <a:ext cx="11544048" cy="4154350"/>
          </a:xfrm>
        </p:spPr>
        <p:txBody>
          <a:bodyPr>
            <a:normAutofit lnSpcReduction="10000"/>
          </a:bodyPr>
          <a:lstStyle/>
          <a:p>
            <a:pPr algn="just"/>
            <a:r>
              <a:rPr lang="en-US" dirty="0"/>
              <a:t>IEEE 802.3ab, ratified in 1999, defines Gigabit Ethernet transmission over unshielded twisted pair (UTP) category 5, 5e, or 6 cabling and became known as 1000BASE-T. With the ratification of 802.3ab, Gigabit Ethernet became a desktop technology as organizations could use their existing copper cabling infrastructure.</a:t>
            </a:r>
          </a:p>
          <a:p>
            <a:pPr algn="just"/>
            <a:endParaRPr lang="en-US" dirty="0"/>
          </a:p>
          <a:p>
            <a:pPr algn="just"/>
            <a:r>
              <a:rPr lang="en-US" dirty="0"/>
              <a:t>IEEE 802.3ah, ratified in 2004 added two more gigabit fiber standards, 1000BASE-LX10 (which was already widely implemented as vendor specific extension) and 1000BASE-BX10. This was part of a larger group of</a:t>
            </a:r>
          </a:p>
          <a:p>
            <a:pPr algn="just"/>
            <a:r>
              <a:rPr lang="en-US" dirty="0"/>
              <a:t>protocols known as Ethernet in the First Mile.</a:t>
            </a:r>
          </a:p>
          <a:p>
            <a:pPr algn="just"/>
            <a:endParaRPr lang="en-US" dirty="0"/>
          </a:p>
          <a:p>
            <a:endParaRPr lang="en-US" dirty="0"/>
          </a:p>
        </p:txBody>
      </p:sp>
    </p:spTree>
    <p:extLst>
      <p:ext uri="{BB962C8B-B14F-4D97-AF65-F5344CB8AC3E}">
        <p14:creationId xmlns:p14="http://schemas.microsoft.com/office/powerpoint/2010/main" val="353954149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08000" y="410280"/>
            <a:ext cx="10515600" cy="1325563"/>
          </a:xfrm>
        </p:spPr>
        <p:txBody>
          <a:bodyPr/>
          <a:lstStyle/>
          <a:p>
            <a:r>
              <a:rPr lang="en-US" altLang="zh-CN" dirty="0"/>
              <a:t>GIGABIT Ethernet</a:t>
            </a:r>
          </a:p>
        </p:txBody>
      </p:sp>
      <p:sp>
        <p:nvSpPr>
          <p:cNvPr id="6" name="Content Placeholder 5">
            <a:extLst>
              <a:ext uri="{FF2B5EF4-FFF2-40B4-BE49-F238E27FC236}">
                <a16:creationId xmlns:a16="http://schemas.microsoft.com/office/drawing/2014/main" id="{434BFF11-E048-4BFD-A86A-F8A129EC661F}"/>
              </a:ext>
            </a:extLst>
          </p:cNvPr>
          <p:cNvSpPr>
            <a:spLocks noGrp="1"/>
          </p:cNvSpPr>
          <p:nvPr>
            <p:ph idx="1"/>
          </p:nvPr>
        </p:nvSpPr>
        <p:spPr>
          <a:xfrm>
            <a:off x="252841" y="1735843"/>
            <a:ext cx="11544048" cy="4154350"/>
          </a:xfrm>
        </p:spPr>
        <p:txBody>
          <a:bodyPr>
            <a:normAutofit/>
          </a:bodyPr>
          <a:lstStyle/>
          <a:p>
            <a:pPr algn="just"/>
            <a:r>
              <a:rPr lang="en-US" dirty="0"/>
              <a:t>Upgrade the data rate to 1Gbps.</a:t>
            </a:r>
          </a:p>
          <a:p>
            <a:pPr algn="just"/>
            <a:r>
              <a:rPr lang="en-US" dirty="0"/>
              <a:t>Make it compatible with standard or fast Ethernet.</a:t>
            </a:r>
          </a:p>
          <a:p>
            <a:pPr algn="just"/>
            <a:r>
              <a:rPr lang="en-US" dirty="0"/>
              <a:t>Use the same address ,frame format.</a:t>
            </a:r>
          </a:p>
          <a:p>
            <a:pPr algn="just"/>
            <a:r>
              <a:rPr lang="en-US" dirty="0"/>
              <a:t>Keep the same minimum and maximum frame length.</a:t>
            </a:r>
          </a:p>
          <a:p>
            <a:pPr algn="just"/>
            <a:r>
              <a:rPr lang="en-US" dirty="0"/>
              <a:t>To support auto negotiation as defined in Fast Ethernet.</a:t>
            </a:r>
          </a:p>
          <a:p>
            <a:endParaRPr lang="en-US" dirty="0"/>
          </a:p>
        </p:txBody>
      </p:sp>
    </p:spTree>
    <p:extLst>
      <p:ext uri="{BB962C8B-B14F-4D97-AF65-F5344CB8AC3E}">
        <p14:creationId xmlns:p14="http://schemas.microsoft.com/office/powerpoint/2010/main" val="333946751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08000" y="410280"/>
            <a:ext cx="10515600" cy="1325563"/>
          </a:xfrm>
        </p:spPr>
        <p:txBody>
          <a:bodyPr/>
          <a:lstStyle/>
          <a:p>
            <a:r>
              <a:rPr lang="en-US" altLang="zh-CN" dirty="0"/>
              <a:t>GIGABIT Ethernet</a:t>
            </a:r>
          </a:p>
        </p:txBody>
      </p:sp>
      <p:pic>
        <p:nvPicPr>
          <p:cNvPr id="7" name="Picture 6">
            <a:extLst>
              <a:ext uri="{FF2B5EF4-FFF2-40B4-BE49-F238E27FC236}">
                <a16:creationId xmlns:a16="http://schemas.microsoft.com/office/drawing/2014/main" id="{2F7E2EE8-A773-4F78-B367-77B823A3A04A}"/>
              </a:ext>
            </a:extLst>
          </p:cNvPr>
          <p:cNvPicPr>
            <a:picLocks noChangeAspect="1"/>
          </p:cNvPicPr>
          <p:nvPr/>
        </p:nvPicPr>
        <p:blipFill>
          <a:blip r:embed="rId2"/>
          <a:stretch>
            <a:fillRect/>
          </a:stretch>
        </p:blipFill>
        <p:spPr>
          <a:xfrm>
            <a:off x="1022323" y="1941809"/>
            <a:ext cx="8944252" cy="3270660"/>
          </a:xfrm>
          <a:prstGeom prst="rect">
            <a:avLst/>
          </a:prstGeom>
        </p:spPr>
      </p:pic>
    </p:spTree>
    <p:extLst>
      <p:ext uri="{BB962C8B-B14F-4D97-AF65-F5344CB8AC3E}">
        <p14:creationId xmlns:p14="http://schemas.microsoft.com/office/powerpoint/2010/main" val="135777044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08000" y="410280"/>
            <a:ext cx="10515600" cy="1325563"/>
          </a:xfrm>
        </p:spPr>
        <p:txBody>
          <a:bodyPr/>
          <a:lstStyle/>
          <a:p>
            <a:r>
              <a:rPr lang="en-US" altLang="zh-CN" dirty="0"/>
              <a:t>IEEE STANDARDS:</a:t>
            </a:r>
          </a:p>
        </p:txBody>
      </p:sp>
      <p:sp>
        <p:nvSpPr>
          <p:cNvPr id="6" name="Content Placeholder 5">
            <a:extLst>
              <a:ext uri="{FF2B5EF4-FFF2-40B4-BE49-F238E27FC236}">
                <a16:creationId xmlns:a16="http://schemas.microsoft.com/office/drawing/2014/main" id="{434BFF11-E048-4BFD-A86A-F8A129EC661F}"/>
              </a:ext>
            </a:extLst>
          </p:cNvPr>
          <p:cNvSpPr>
            <a:spLocks noGrp="1"/>
          </p:cNvSpPr>
          <p:nvPr>
            <p:ph idx="1"/>
          </p:nvPr>
        </p:nvSpPr>
        <p:spPr>
          <a:xfrm>
            <a:off x="203199" y="1462264"/>
            <a:ext cx="11785601" cy="4599870"/>
          </a:xfrm>
        </p:spPr>
        <p:txBody>
          <a:bodyPr>
            <a:normAutofit lnSpcReduction="10000"/>
          </a:bodyPr>
          <a:lstStyle/>
          <a:p>
            <a:pPr algn="just"/>
            <a:r>
              <a:rPr lang="en-US" dirty="0"/>
              <a:t>In 1985,the computer society of the IEEE started a project called , Project 802,to set standards to enable intercommunication among equipment from a variety of manufactures . Project 802 does not seek to replace any part of the OSI or the Internet model . Instead , it is away of specifying functions of the physical layer and the data link layer of major LAN protocols.</a:t>
            </a:r>
          </a:p>
          <a:p>
            <a:pPr algn="just"/>
            <a:endParaRPr lang="en-US" dirty="0"/>
          </a:p>
          <a:p>
            <a:pPr algn="just"/>
            <a:r>
              <a:rPr lang="en-US" dirty="0"/>
              <a:t>The IEEE has subdivided the data link layer into two sublayers : Logical link control</a:t>
            </a:r>
          </a:p>
          <a:p>
            <a:pPr algn="just"/>
            <a:endParaRPr lang="en-US" dirty="0"/>
          </a:p>
          <a:p>
            <a:pPr algn="just"/>
            <a:r>
              <a:rPr lang="en-US" dirty="0"/>
              <a:t>(LLC)and media access control(MAC).IEEE has also created several physical layer standards for different LAN protocols.</a:t>
            </a:r>
          </a:p>
          <a:p>
            <a:endParaRPr lang="en-US" dirty="0"/>
          </a:p>
        </p:txBody>
      </p:sp>
    </p:spTree>
    <p:extLst>
      <p:ext uri="{BB962C8B-B14F-4D97-AF65-F5344CB8AC3E}">
        <p14:creationId xmlns:p14="http://schemas.microsoft.com/office/powerpoint/2010/main" val="64021391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08000" y="410280"/>
            <a:ext cx="10515600" cy="1325563"/>
          </a:xfrm>
        </p:spPr>
        <p:txBody>
          <a:bodyPr/>
          <a:lstStyle/>
          <a:p>
            <a:r>
              <a:rPr lang="en-US" altLang="zh-CN" dirty="0"/>
              <a:t>IEEE 802</a:t>
            </a:r>
          </a:p>
        </p:txBody>
      </p:sp>
      <p:sp>
        <p:nvSpPr>
          <p:cNvPr id="6" name="Content Placeholder 5">
            <a:extLst>
              <a:ext uri="{FF2B5EF4-FFF2-40B4-BE49-F238E27FC236}">
                <a16:creationId xmlns:a16="http://schemas.microsoft.com/office/drawing/2014/main" id="{434BFF11-E048-4BFD-A86A-F8A129EC661F}"/>
              </a:ext>
            </a:extLst>
          </p:cNvPr>
          <p:cNvSpPr>
            <a:spLocks noGrp="1"/>
          </p:cNvSpPr>
          <p:nvPr>
            <p:ph idx="1"/>
          </p:nvPr>
        </p:nvSpPr>
        <p:spPr>
          <a:xfrm>
            <a:off x="203199" y="1631597"/>
            <a:ext cx="11785601" cy="4599870"/>
          </a:xfrm>
        </p:spPr>
        <p:txBody>
          <a:bodyPr>
            <a:normAutofit/>
          </a:bodyPr>
          <a:lstStyle/>
          <a:p>
            <a:pPr algn="just"/>
            <a:r>
              <a:rPr lang="en-US" dirty="0"/>
              <a:t>IEEE 802 refers to a family of IEEE standards dealing with local area networks and metropolitan area networks. More specifically, the IEEE 802 standards are restricted to networks carrying variable-size packets. (By contrast, in cell relay networks data is transmitted in short, uniformly sized units called cells. Isochronous networks, where data is transmitted as a steady stream of octets, or groups of octets, at regular time intervals, are also out of the scope of this standard.)</a:t>
            </a:r>
          </a:p>
          <a:p>
            <a:pPr algn="just"/>
            <a:endParaRPr lang="en-US" dirty="0"/>
          </a:p>
          <a:p>
            <a:pPr algn="just"/>
            <a:endParaRPr lang="en-US" dirty="0"/>
          </a:p>
          <a:p>
            <a:pPr algn="just"/>
            <a:endParaRPr lang="en-US" dirty="0"/>
          </a:p>
          <a:p>
            <a:endParaRPr lang="en-US" dirty="0"/>
          </a:p>
        </p:txBody>
      </p:sp>
    </p:spTree>
    <p:extLst>
      <p:ext uri="{BB962C8B-B14F-4D97-AF65-F5344CB8AC3E}">
        <p14:creationId xmlns:p14="http://schemas.microsoft.com/office/powerpoint/2010/main" val="78314055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08000" y="410280"/>
            <a:ext cx="10515600" cy="1325563"/>
          </a:xfrm>
        </p:spPr>
        <p:txBody>
          <a:bodyPr/>
          <a:lstStyle/>
          <a:p>
            <a:r>
              <a:rPr lang="en-US" altLang="zh-CN" dirty="0"/>
              <a:t>IEEE 802</a:t>
            </a:r>
          </a:p>
        </p:txBody>
      </p:sp>
      <p:sp>
        <p:nvSpPr>
          <p:cNvPr id="6" name="Content Placeholder 5">
            <a:extLst>
              <a:ext uri="{FF2B5EF4-FFF2-40B4-BE49-F238E27FC236}">
                <a16:creationId xmlns:a16="http://schemas.microsoft.com/office/drawing/2014/main" id="{434BFF11-E048-4BFD-A86A-F8A129EC661F}"/>
              </a:ext>
            </a:extLst>
          </p:cNvPr>
          <p:cNvSpPr>
            <a:spLocks noGrp="1"/>
          </p:cNvSpPr>
          <p:nvPr>
            <p:ph idx="1"/>
          </p:nvPr>
        </p:nvSpPr>
        <p:spPr>
          <a:xfrm>
            <a:off x="203199" y="1462264"/>
            <a:ext cx="11785601" cy="4599870"/>
          </a:xfrm>
        </p:spPr>
        <p:txBody>
          <a:bodyPr>
            <a:normAutofit/>
          </a:bodyPr>
          <a:lstStyle/>
          <a:p>
            <a:pPr algn="just"/>
            <a:r>
              <a:rPr lang="en-US" dirty="0"/>
              <a:t>The services and protocols specified in IEEE 802 map to the lower two layers (Data Link and Physical) of the seven-layer OSI networking reference model. In fact, IEEE 802 splits the OSI Data Link Layer into two sub-layers named Logical Link Control (LLC) and Media Access Control (MAC), so that the layers can be listed like this:</a:t>
            </a:r>
          </a:p>
          <a:p>
            <a:pPr algn="just"/>
            <a:r>
              <a:rPr lang="en-US" dirty="0"/>
              <a:t>Data link layer</a:t>
            </a:r>
          </a:p>
          <a:p>
            <a:pPr algn="just"/>
            <a:r>
              <a:rPr lang="en-US" dirty="0"/>
              <a:t>•	LLC Sublayer</a:t>
            </a:r>
          </a:p>
          <a:p>
            <a:pPr algn="just"/>
            <a:r>
              <a:rPr lang="en-US" dirty="0"/>
              <a:t>•	MAC Sublayer</a:t>
            </a:r>
          </a:p>
          <a:p>
            <a:pPr algn="just"/>
            <a:r>
              <a:rPr lang="en-US" dirty="0"/>
              <a:t>Physical layer</a:t>
            </a:r>
          </a:p>
          <a:p>
            <a:endParaRPr lang="en-US" dirty="0"/>
          </a:p>
        </p:txBody>
      </p:sp>
    </p:spTree>
    <p:extLst>
      <p:ext uri="{BB962C8B-B14F-4D97-AF65-F5344CB8AC3E}">
        <p14:creationId xmlns:p14="http://schemas.microsoft.com/office/powerpoint/2010/main" val="3036296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CDMA</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54576" y="2114508"/>
            <a:ext cx="523875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147897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91583-D55E-4357-AE86-75933E075432}"/>
              </a:ext>
            </a:extLst>
          </p:cNvPr>
          <p:cNvSpPr>
            <a:spLocks noGrp="1"/>
          </p:cNvSpPr>
          <p:nvPr>
            <p:ph type="title"/>
          </p:nvPr>
        </p:nvSpPr>
        <p:spPr>
          <a:xfrm>
            <a:off x="508000" y="410280"/>
            <a:ext cx="10515600" cy="1325563"/>
          </a:xfrm>
        </p:spPr>
        <p:txBody>
          <a:bodyPr/>
          <a:lstStyle/>
          <a:p>
            <a:r>
              <a:rPr lang="en-US" altLang="zh-CN" dirty="0"/>
              <a:t>IEEE 802.3</a:t>
            </a:r>
          </a:p>
        </p:txBody>
      </p:sp>
      <p:sp>
        <p:nvSpPr>
          <p:cNvPr id="6" name="Content Placeholder 5">
            <a:extLst>
              <a:ext uri="{FF2B5EF4-FFF2-40B4-BE49-F238E27FC236}">
                <a16:creationId xmlns:a16="http://schemas.microsoft.com/office/drawing/2014/main" id="{434BFF11-E048-4BFD-A86A-F8A129EC661F}"/>
              </a:ext>
            </a:extLst>
          </p:cNvPr>
          <p:cNvSpPr>
            <a:spLocks noGrp="1"/>
          </p:cNvSpPr>
          <p:nvPr>
            <p:ph idx="1"/>
          </p:nvPr>
        </p:nvSpPr>
        <p:spPr>
          <a:xfrm>
            <a:off x="203199" y="1462264"/>
            <a:ext cx="11785601" cy="4599870"/>
          </a:xfrm>
        </p:spPr>
        <p:txBody>
          <a:bodyPr>
            <a:normAutofit/>
          </a:bodyPr>
          <a:lstStyle/>
          <a:p>
            <a:pPr algn="just"/>
            <a:r>
              <a:rPr lang="en-US" dirty="0"/>
              <a:t>IEEE 802.3 is a working group and a collection of IEEE standards produced by the working group defining the physical layer and data link layer's media access control (MAC) of wired Ethernet. This is generally a local area network technology with some wide area network applications.</a:t>
            </a:r>
          </a:p>
          <a:p>
            <a:pPr algn="just"/>
            <a:endParaRPr lang="en-US" dirty="0"/>
          </a:p>
          <a:p>
            <a:pPr algn="just"/>
            <a:r>
              <a:rPr lang="en-US" dirty="0"/>
              <a:t>Physical connections are made between nodes and/or infrastructure devices (hubs, switches, routers) by various types of copper or fiber cable.</a:t>
            </a:r>
          </a:p>
          <a:p>
            <a:pPr algn="just"/>
            <a:endParaRPr lang="en-US" dirty="0"/>
          </a:p>
          <a:p>
            <a:pPr algn="just"/>
            <a:r>
              <a:rPr lang="en-US" dirty="0"/>
              <a:t>802.3 is a technology that supports the IEEE 802.1 network architecture.</a:t>
            </a:r>
          </a:p>
          <a:p>
            <a:pPr algn="just"/>
            <a:r>
              <a:rPr lang="en-US" dirty="0"/>
              <a:t>802.3 also defines LAN access method using CSMA/CD.</a:t>
            </a:r>
          </a:p>
          <a:p>
            <a:endParaRPr lang="en-US" dirty="0"/>
          </a:p>
        </p:txBody>
      </p:sp>
    </p:spTree>
    <p:extLst>
      <p:ext uri="{BB962C8B-B14F-4D97-AF65-F5344CB8AC3E}">
        <p14:creationId xmlns:p14="http://schemas.microsoft.com/office/powerpoint/2010/main" val="418053743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107093" y="1871800"/>
            <a:ext cx="11625908" cy="2862400"/>
          </a:xfrm>
          <a:prstGeom prst="rect">
            <a:avLst/>
          </a:prstGeom>
          <a:solidFill>
            <a:srgbClr val="FFFFFF"/>
          </a:solidFill>
          <a:ln>
            <a:noFill/>
          </a:ln>
        </p:spPr>
        <p:txBody>
          <a:bodyPr spcFirstLastPara="1" wrap="square" lIns="121897" tIns="121897" rIns="121897" bIns="121897" anchor="ctr" anchorCtr="0">
            <a:noAutofit/>
          </a:bodyPr>
          <a:lstStyle/>
          <a:p>
            <a:pPr lvl="0"/>
            <a:r>
              <a:rPr lang="en-US" sz="6400" dirty="0"/>
              <a:t>Session – </a:t>
            </a:r>
            <a:r>
              <a:rPr lang="en-US" sz="6400"/>
              <a:t>March 29</a:t>
            </a:r>
            <a:endParaRPr sz="6400" dirty="0"/>
          </a:p>
        </p:txBody>
      </p:sp>
      <p:pic>
        <p:nvPicPr>
          <p:cNvPr id="4" name="Picture 3"/>
          <p:cNvPicPr>
            <a:picLocks noChangeAspect="1"/>
          </p:cNvPicPr>
          <p:nvPr/>
        </p:nvPicPr>
        <p:blipFill>
          <a:blip r:embed="rId3"/>
          <a:stretch>
            <a:fillRect/>
          </a:stretch>
        </p:blipFill>
        <p:spPr>
          <a:xfrm>
            <a:off x="459001" y="5638800"/>
            <a:ext cx="1622156" cy="1219200"/>
          </a:xfrm>
          <a:prstGeom prst="rect">
            <a:avLst/>
          </a:prstGeom>
        </p:spPr>
      </p:pic>
    </p:spTree>
    <p:extLst>
      <p:ext uri="{BB962C8B-B14F-4D97-AF65-F5344CB8AC3E}">
        <p14:creationId xmlns:p14="http://schemas.microsoft.com/office/powerpoint/2010/main" val="10842139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ym typeface="+mn-ea"/>
              </a:rPr>
              <a:t>Reference</a:t>
            </a:r>
            <a:endParaRPr lang="en-CA" altLang="en-US" dirty="0"/>
          </a:p>
        </p:txBody>
      </p:sp>
      <p:sp>
        <p:nvSpPr>
          <p:cNvPr id="3" name="Content Placeholder 2"/>
          <p:cNvSpPr>
            <a:spLocks noGrp="1"/>
          </p:cNvSpPr>
          <p:nvPr>
            <p:ph idx="1"/>
          </p:nvPr>
        </p:nvSpPr>
        <p:spPr>
          <a:xfrm>
            <a:off x="854676" y="1446684"/>
            <a:ext cx="10515600" cy="5135347"/>
          </a:xfrm>
        </p:spPr>
        <p:txBody>
          <a:bodyPr>
            <a:normAutofit/>
          </a:bodyPr>
          <a:lstStyle/>
          <a:p>
            <a:r>
              <a:rPr lang="en-CA" altLang="en-CA" sz="2400" dirty="0"/>
              <a:t>“Authentication Methods that Can Prevent the Next Breach”, ID R&amp;D</a:t>
            </a:r>
          </a:p>
          <a:p>
            <a:r>
              <a:rPr lang="en-CA" altLang="en-CA" sz="2400" dirty="0">
                <a:hlinkClick r:id="rId2"/>
              </a:rPr>
              <a:t>https://www.idrnd.ai/5-authentication-methods-that-can-prevent-the-next-breach/</a:t>
            </a:r>
            <a:endParaRPr lang="en-CA" altLang="en-CA" sz="2400" dirty="0"/>
          </a:p>
          <a:p>
            <a:endParaRPr lang="en-CA" altLang="en-CA" sz="2400" dirty="0"/>
          </a:p>
          <a:p>
            <a:r>
              <a:rPr lang="en-CA" sz="2400" dirty="0"/>
              <a:t>“API authentication and authorization”</a:t>
            </a:r>
          </a:p>
          <a:p>
            <a:r>
              <a:rPr lang="en-CA" sz="2400" dirty="0">
                <a:hlinkClick r:id="rId3"/>
              </a:rPr>
              <a:t>https://idratherbewriting.com/learnapidoc/docapis_more_about_authorization.html</a:t>
            </a:r>
            <a:endParaRPr lang="en-CA" sz="2400" dirty="0"/>
          </a:p>
          <a:p>
            <a:endParaRPr lang="en-CA" sz="2400" dirty="0"/>
          </a:p>
          <a:p>
            <a:r>
              <a:rPr lang="en-CA" sz="2400" dirty="0" err="1"/>
              <a:t>Ludovic</a:t>
            </a:r>
            <a:r>
              <a:rPr lang="en-CA" sz="2400" dirty="0"/>
              <a:t> Rembert, “What is AES Encryption? A Beginner Friendly Guide”, Privacy </a:t>
            </a:r>
            <a:r>
              <a:rPr lang="en-CA" sz="2400" dirty="0" err="1"/>
              <a:t>canada</a:t>
            </a:r>
            <a:r>
              <a:rPr lang="en-CA" sz="2400" dirty="0"/>
              <a:t>, 2021</a:t>
            </a:r>
          </a:p>
          <a:p>
            <a:r>
              <a:rPr lang="en-CA" sz="2400" dirty="0">
                <a:hlinkClick r:id="rId4"/>
              </a:rPr>
              <a:t>https://privacycanada.net/aes-encryption-guide/</a:t>
            </a:r>
            <a:endParaRPr lang="en-CA" sz="2400" dirty="0"/>
          </a:p>
          <a:p>
            <a:endParaRPr lang="en-CA" sz="2400" dirty="0"/>
          </a:p>
          <a:p>
            <a:endParaRPr lang="en-CA" sz="2400" dirty="0"/>
          </a:p>
          <a:p>
            <a:endParaRPr lang="en-CA" dirty="0"/>
          </a:p>
          <a:p>
            <a:endParaRPr lang="x-none" altLang="en-CA" dirty="0"/>
          </a:p>
        </p:txBody>
      </p:sp>
    </p:spTree>
    <p:extLst>
      <p:ext uri="{BB962C8B-B14F-4D97-AF65-F5344CB8AC3E}">
        <p14:creationId xmlns:p14="http://schemas.microsoft.com/office/powerpoint/2010/main" val="3813199472"/>
      </p:ext>
    </p:extLst>
  </p:cSld>
  <p:clrMapOvr>
    <a:masterClrMapping/>
  </p:clrMapOvr>
  <p:transition>
    <p:diamond/>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ym typeface="+mn-ea"/>
              </a:rPr>
              <a:t>Reference</a:t>
            </a:r>
            <a:endParaRPr lang="en-CA" altLang="en-US" dirty="0"/>
          </a:p>
        </p:txBody>
      </p:sp>
      <p:sp>
        <p:nvSpPr>
          <p:cNvPr id="3" name="Content Placeholder 2"/>
          <p:cNvSpPr>
            <a:spLocks noGrp="1"/>
          </p:cNvSpPr>
          <p:nvPr>
            <p:ph idx="1"/>
          </p:nvPr>
        </p:nvSpPr>
        <p:spPr/>
        <p:txBody>
          <a:bodyPr>
            <a:normAutofit lnSpcReduction="10000"/>
          </a:bodyPr>
          <a:lstStyle/>
          <a:p>
            <a:r>
              <a:rPr lang="en-CA" altLang="en-CA" dirty="0"/>
              <a:t>“Principles of Communication”, </a:t>
            </a:r>
            <a:r>
              <a:rPr lang="en-CA" altLang="en-CA" dirty="0" err="1"/>
              <a:t>tutorialspoint</a:t>
            </a:r>
            <a:r>
              <a:rPr lang="en-CA" altLang="en-CA" dirty="0"/>
              <a:t>”</a:t>
            </a:r>
            <a:endParaRPr lang="x-none" altLang="en-CA" dirty="0"/>
          </a:p>
          <a:p>
            <a:r>
              <a:rPr lang="en-CA" altLang="en-CA" dirty="0">
                <a:hlinkClick r:id="rId2"/>
              </a:rPr>
              <a:t>https://www.tutorialspoint.com/principles_of_communication/index.htm</a:t>
            </a:r>
            <a:endParaRPr lang="en-CA" altLang="en-CA" dirty="0"/>
          </a:p>
          <a:p>
            <a:endParaRPr lang="en-CA" altLang="en-CA" dirty="0"/>
          </a:p>
          <a:p>
            <a:r>
              <a:rPr lang="en-CA" altLang="en-CA" dirty="0"/>
              <a:t>“</a:t>
            </a:r>
            <a:r>
              <a:rPr lang="en-CA" altLang="en-CA" dirty="0" err="1"/>
              <a:t>BeagleBone</a:t>
            </a:r>
            <a:r>
              <a:rPr lang="en-CA" altLang="en-CA" dirty="0"/>
              <a:t> Black ADXL345 3-Axis Accelerometer 'C' Code Tutorial”</a:t>
            </a:r>
          </a:p>
          <a:p>
            <a:r>
              <a:rPr lang="en-US" altLang="en-CA" dirty="0">
                <a:hlinkClick r:id="rId3"/>
              </a:rPr>
              <a:t>https://www.youtube.com/watch?v=gXKqcIfFPMY&amp;t=217s</a:t>
            </a:r>
            <a:endParaRPr lang="en-US" altLang="en-CA" dirty="0"/>
          </a:p>
          <a:p>
            <a:endParaRPr lang="en-US" altLang="en-CA" dirty="0"/>
          </a:p>
          <a:p>
            <a:pPr marL="114300" indent="0">
              <a:buNone/>
            </a:pPr>
            <a:r>
              <a:rPr lang="en-US" b="1" dirty="0"/>
              <a:t>“Exploring Beagle Bone: </a:t>
            </a:r>
            <a:r>
              <a:rPr lang="en-CA" dirty="0"/>
              <a:t>Tools and Techniques for Building with</a:t>
            </a:r>
          </a:p>
          <a:p>
            <a:pPr marL="114300" indent="0">
              <a:buNone/>
            </a:pPr>
            <a:r>
              <a:rPr lang="en-CA"/>
              <a:t>Embedded Linux” </a:t>
            </a:r>
            <a:r>
              <a:rPr lang="en-US" dirty="0"/>
              <a:t>by</a:t>
            </a:r>
            <a:r>
              <a:rPr lang="en-US" b="1" dirty="0"/>
              <a:t> </a:t>
            </a:r>
            <a:r>
              <a:rPr lang="en-US" dirty="0"/>
              <a:t>Derek Molloy</a:t>
            </a:r>
          </a:p>
          <a:p>
            <a:endParaRPr lang="x-none" altLang="en-CA" dirty="0"/>
          </a:p>
        </p:txBody>
      </p:sp>
    </p:spTree>
    <p:extLst>
      <p:ext uri="{BB962C8B-B14F-4D97-AF65-F5344CB8AC3E}">
        <p14:creationId xmlns:p14="http://schemas.microsoft.com/office/powerpoint/2010/main" val="3434572539"/>
      </p:ext>
    </p:extLst>
  </p:cSld>
  <p:clrMapOvr>
    <a:masterClrMapping/>
  </p:clrMapOvr>
  <p:transition>
    <p:diamond/>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ym typeface="+mn-ea"/>
              </a:rPr>
              <a:t>Reference</a:t>
            </a:r>
            <a:endParaRPr lang="en-CA" altLang="en-US" dirty="0"/>
          </a:p>
        </p:txBody>
      </p:sp>
      <p:sp>
        <p:nvSpPr>
          <p:cNvPr id="3" name="Content Placeholder 2"/>
          <p:cNvSpPr>
            <a:spLocks noGrp="1"/>
          </p:cNvSpPr>
          <p:nvPr>
            <p:ph idx="1"/>
          </p:nvPr>
        </p:nvSpPr>
        <p:spPr/>
        <p:txBody>
          <a:bodyPr>
            <a:normAutofit fontScale="92500" lnSpcReduction="10000"/>
          </a:bodyPr>
          <a:lstStyle/>
          <a:p>
            <a:r>
              <a:rPr lang="en-CA" altLang="en-CA" dirty="0"/>
              <a:t>“</a:t>
            </a:r>
            <a:r>
              <a:rPr lang="en-US" altLang="en-CA" dirty="0"/>
              <a:t>Short Range Wireless Protocols: Bluetooth vs. IrDA”</a:t>
            </a:r>
            <a:endParaRPr lang="x-none" altLang="en-CA" dirty="0"/>
          </a:p>
          <a:p>
            <a:r>
              <a:rPr lang="en-US" altLang="en-CA" dirty="0">
                <a:hlinkClick r:id="rId2"/>
              </a:rPr>
              <a:t>https://barrgroup.com/embedded-systems/how-to/wireless-bluetooth-irda</a:t>
            </a:r>
            <a:endParaRPr lang="en-US" altLang="en-CA" dirty="0"/>
          </a:p>
          <a:p>
            <a:endParaRPr lang="en-US" altLang="en-CA" dirty="0"/>
          </a:p>
          <a:p>
            <a:r>
              <a:rPr lang="en-US" altLang="en-CA" dirty="0"/>
              <a:t>“</a:t>
            </a:r>
            <a:r>
              <a:rPr lang="en-CA" dirty="0"/>
              <a:t>JOINT TEST ACTION GROUP” , by </a:t>
            </a:r>
            <a:r>
              <a:rPr lang="en-CA" dirty="0" err="1"/>
              <a:t>Arthi</a:t>
            </a:r>
            <a:r>
              <a:rPr lang="en-CA" dirty="0"/>
              <a:t> </a:t>
            </a:r>
            <a:r>
              <a:rPr lang="en-CA" dirty="0" err="1"/>
              <a:t>Varadarajan</a:t>
            </a:r>
            <a:endParaRPr lang="en-US" altLang="en-CA" dirty="0"/>
          </a:p>
          <a:p>
            <a:r>
              <a:rPr lang="en-US" dirty="0">
                <a:hlinkClick r:id="rId3"/>
              </a:rPr>
              <a:t>jtagpresentation-100723072934-phpapp01.pdf</a:t>
            </a:r>
            <a:endParaRPr lang="en-US" dirty="0"/>
          </a:p>
          <a:p>
            <a:endParaRPr lang="en-US" altLang="en-CA" dirty="0"/>
          </a:p>
          <a:p>
            <a:r>
              <a:rPr lang="en-US" altLang="en-CA" dirty="0"/>
              <a:t>“USB 101: An Introduction to Universal Serial Bus 2.0”</a:t>
            </a:r>
          </a:p>
          <a:p>
            <a:r>
              <a:rPr lang="en-US" altLang="en-CA" dirty="0">
                <a:hlinkClick r:id="rId4" action="ppaction://hlinkfile"/>
              </a:rPr>
              <a:t>file:///C:/Mahmoud/Cestar/ESE%203014/001-57294_AN57294_USB_101_An_Introduction_to_Universal_Serial_Bus_2.0.pdf</a:t>
            </a:r>
            <a:endParaRPr lang="en-US" altLang="en-CA" dirty="0"/>
          </a:p>
          <a:p>
            <a:endParaRPr lang="en-US" altLang="en-CA" dirty="0"/>
          </a:p>
          <a:p>
            <a:endParaRPr lang="x-none" altLang="en-CA" dirty="0"/>
          </a:p>
        </p:txBody>
      </p:sp>
    </p:spTree>
    <p:extLst>
      <p:ext uri="{BB962C8B-B14F-4D97-AF65-F5344CB8AC3E}">
        <p14:creationId xmlns:p14="http://schemas.microsoft.com/office/powerpoint/2010/main" val="854574723"/>
      </p:ext>
    </p:extLst>
  </p:cSld>
  <p:clrMapOvr>
    <a:masterClrMapping/>
  </p:clrMapOvr>
  <p:transition>
    <p:diamond/>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ym typeface="+mn-ea"/>
              </a:rPr>
              <a:t>Reference</a:t>
            </a:r>
            <a:endParaRPr lang="en-CA" altLang="en-US" dirty="0"/>
          </a:p>
        </p:txBody>
      </p:sp>
      <p:sp>
        <p:nvSpPr>
          <p:cNvPr id="3" name="Content Placeholder 2"/>
          <p:cNvSpPr>
            <a:spLocks noGrp="1"/>
          </p:cNvSpPr>
          <p:nvPr>
            <p:ph idx="1"/>
          </p:nvPr>
        </p:nvSpPr>
        <p:spPr/>
        <p:txBody>
          <a:bodyPr>
            <a:normAutofit/>
          </a:bodyPr>
          <a:lstStyle/>
          <a:p>
            <a:r>
              <a:rPr lang="en-CA" altLang="en-CA" dirty="0"/>
              <a:t>“ETHERNET”</a:t>
            </a:r>
          </a:p>
          <a:p>
            <a:r>
              <a:rPr lang="en-US" altLang="en-CA" dirty="0">
                <a:hlinkClick r:id="rId2"/>
              </a:rPr>
              <a:t>https://www.slideshare.net/martinasusan10/ethernet-45575624</a:t>
            </a:r>
            <a:endParaRPr lang="en-US" altLang="en-CA" dirty="0"/>
          </a:p>
          <a:p>
            <a:endParaRPr lang="en-US" altLang="en-CA" dirty="0"/>
          </a:p>
          <a:p>
            <a:endParaRPr lang="x-none" altLang="en-CA" dirty="0"/>
          </a:p>
        </p:txBody>
      </p:sp>
    </p:spTree>
    <p:extLst>
      <p:ext uri="{BB962C8B-B14F-4D97-AF65-F5344CB8AC3E}">
        <p14:creationId xmlns:p14="http://schemas.microsoft.com/office/powerpoint/2010/main" val="3831280313"/>
      </p:ext>
    </p:extLst>
  </p:cSld>
  <p:clrMapOvr>
    <a:masterClrMapping/>
  </p:clrMapOvr>
  <p:transition>
    <p:diamon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OCDMA</a:t>
            </a:r>
            <a:endParaRPr lang="zh-CN" altLang="en-US" dirty="0"/>
          </a:p>
        </p:txBody>
      </p:sp>
      <p:graphicFrame>
        <p:nvGraphicFramePr>
          <p:cNvPr id="8" name="内容占位符 6"/>
          <p:cNvGraphicFramePr>
            <a:graphicFrameLocks/>
          </p:cNvGraphicFramePr>
          <p:nvPr/>
        </p:nvGraphicFramePr>
        <p:xfrm>
          <a:off x="1749948" y="858258"/>
          <a:ext cx="9249822" cy="55570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内容占位符 6"/>
          <p:cNvGraphicFramePr>
            <a:graphicFrameLocks/>
          </p:cNvGraphicFramePr>
          <p:nvPr/>
        </p:nvGraphicFramePr>
        <p:xfrm>
          <a:off x="1745695" y="865144"/>
          <a:ext cx="9249822" cy="5557070"/>
        </p:xfrm>
        <a:graphic>
          <a:graphicData uri="http://schemas.openxmlformats.org/drawingml/2006/chart">
            <c:chart xmlns:c="http://schemas.openxmlformats.org/drawingml/2006/chart" xmlns:r="http://schemas.openxmlformats.org/officeDocument/2006/relationships" r:id="rId3"/>
          </a:graphicData>
        </a:graphic>
      </p:graphicFrame>
      <p:sp>
        <p:nvSpPr>
          <p:cNvPr id="10" name="文本框 9"/>
          <p:cNvSpPr txBox="1"/>
          <p:nvPr/>
        </p:nvSpPr>
        <p:spPr>
          <a:xfrm>
            <a:off x="412834" y="2132245"/>
            <a:ext cx="2717321" cy="461665"/>
          </a:xfrm>
          <a:prstGeom prst="rect">
            <a:avLst/>
          </a:prstGeom>
          <a:noFill/>
        </p:spPr>
        <p:txBody>
          <a:bodyPr wrap="square" rtlCol="0">
            <a:spAutoFit/>
          </a:bodyPr>
          <a:lstStyle/>
          <a:p>
            <a:r>
              <a:rPr lang="en-US" altLang="zh-CN" sz="2400" dirty="0"/>
              <a:t>Unordered message</a:t>
            </a:r>
            <a:endParaRPr lang="zh-CN" altLang="en-US" sz="2400" dirty="0"/>
          </a:p>
        </p:txBody>
      </p:sp>
      <p:sp>
        <p:nvSpPr>
          <p:cNvPr id="11" name="文本框 10"/>
          <p:cNvSpPr txBox="1"/>
          <p:nvPr/>
        </p:nvSpPr>
        <p:spPr>
          <a:xfrm>
            <a:off x="412834" y="2695869"/>
            <a:ext cx="2717321" cy="1200329"/>
          </a:xfrm>
          <a:prstGeom prst="rect">
            <a:avLst/>
          </a:prstGeom>
          <a:noFill/>
        </p:spPr>
        <p:txBody>
          <a:bodyPr wrap="square" rtlCol="0">
            <a:spAutoFit/>
          </a:bodyPr>
          <a:lstStyle/>
          <a:p>
            <a:r>
              <a:rPr lang="en-US" altLang="zh-CN" sz="2400" dirty="0"/>
              <a:t>Cover user A’s mask card, and get A’s message ``LOVE”</a:t>
            </a:r>
            <a:endParaRPr lang="zh-CN" altLang="en-US" sz="2400" dirty="0"/>
          </a:p>
        </p:txBody>
      </p:sp>
      <p:sp>
        <p:nvSpPr>
          <p:cNvPr id="12" name="文本框 11"/>
          <p:cNvSpPr txBox="1"/>
          <p:nvPr/>
        </p:nvSpPr>
        <p:spPr>
          <a:xfrm>
            <a:off x="412834" y="3998158"/>
            <a:ext cx="2717321" cy="1200329"/>
          </a:xfrm>
          <a:prstGeom prst="rect">
            <a:avLst/>
          </a:prstGeom>
          <a:noFill/>
        </p:spPr>
        <p:txBody>
          <a:bodyPr wrap="square" rtlCol="0">
            <a:spAutoFit/>
          </a:bodyPr>
          <a:lstStyle/>
          <a:p>
            <a:r>
              <a:rPr lang="en-US" altLang="zh-CN" sz="2400" dirty="0"/>
              <a:t>Cover user B’s mask card, and get B’s message ``YORK”</a:t>
            </a:r>
            <a:endParaRPr lang="zh-CN" altLang="en-US" sz="2400" dirty="0"/>
          </a:p>
        </p:txBody>
      </p:sp>
      <p:graphicFrame>
        <p:nvGraphicFramePr>
          <p:cNvPr id="13" name="内容占位符 6"/>
          <p:cNvGraphicFramePr>
            <a:graphicFrameLocks/>
          </p:cNvGraphicFramePr>
          <p:nvPr/>
        </p:nvGraphicFramePr>
        <p:xfrm>
          <a:off x="1757266" y="863656"/>
          <a:ext cx="9249822" cy="5557070"/>
        </p:xfrm>
        <a:graphic>
          <a:graphicData uri="http://schemas.openxmlformats.org/drawingml/2006/chart">
            <c:chart xmlns:c="http://schemas.openxmlformats.org/drawingml/2006/chart" xmlns:r="http://schemas.openxmlformats.org/officeDocument/2006/relationships" r:id="rId4"/>
          </a:graphicData>
        </a:graphic>
      </p:graphicFrame>
      <p:sp>
        <p:nvSpPr>
          <p:cNvPr id="3" name="文本框 2"/>
          <p:cNvSpPr txBox="1"/>
          <p:nvPr/>
        </p:nvSpPr>
        <p:spPr>
          <a:xfrm>
            <a:off x="9046373" y="987709"/>
            <a:ext cx="2130358" cy="2308324"/>
          </a:xfrm>
          <a:prstGeom prst="rect">
            <a:avLst/>
          </a:prstGeom>
          <a:noFill/>
        </p:spPr>
        <p:txBody>
          <a:bodyPr wrap="square" rtlCol="0">
            <a:spAutoFit/>
          </a:bodyPr>
          <a:lstStyle/>
          <a:p>
            <a:r>
              <a:rPr lang="en-US" altLang="zh-CN" sz="2400" dirty="0"/>
              <a:t>We call each piece of information covered by a mask card as a  ``chip”</a:t>
            </a:r>
            <a:endParaRPr lang="zh-CN" altLang="en-US" sz="2400" dirty="0"/>
          </a:p>
        </p:txBody>
      </p:sp>
      <p:cxnSp>
        <p:nvCxnSpPr>
          <p:cNvPr id="5" name="直接箭头连接符 4"/>
          <p:cNvCxnSpPr/>
          <p:nvPr/>
        </p:nvCxnSpPr>
        <p:spPr>
          <a:xfrm flipH="1">
            <a:off x="8326876" y="1690688"/>
            <a:ext cx="321014" cy="1947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85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grpId="1" nodeType="clickEffect">
                                  <p:stCondLst>
                                    <p:cond delay="0"/>
                                  </p:stCondLst>
                                  <p:childTnLst>
                                    <p:animEffect transition="out" filter="fade">
                                      <p:cBhvr>
                                        <p:cTn id="19" dur="1000"/>
                                        <p:tgtEl>
                                          <p:spTgt spid="9"/>
                                        </p:tgtEl>
                                      </p:cBhvr>
                                    </p:animEffect>
                                    <p:anim calcmode="lin" valueType="num">
                                      <p:cBhvr>
                                        <p:cTn id="20" dur="1000"/>
                                        <p:tgtEl>
                                          <p:spTgt spid="9"/>
                                        </p:tgtEl>
                                        <p:attrNameLst>
                                          <p:attrName>ppt_x</p:attrName>
                                        </p:attrNameLst>
                                      </p:cBhvr>
                                      <p:tavLst>
                                        <p:tav tm="0">
                                          <p:val>
                                            <p:strVal val="ppt_x"/>
                                          </p:val>
                                        </p:tav>
                                        <p:tav tm="100000">
                                          <p:val>
                                            <p:strVal val="ppt_x"/>
                                          </p:val>
                                        </p:tav>
                                      </p:tavLst>
                                    </p:anim>
                                    <p:anim calcmode="lin" valueType="num">
                                      <p:cBhvr>
                                        <p:cTn id="21" dur="1000"/>
                                        <p:tgtEl>
                                          <p:spTgt spid="9"/>
                                        </p:tgtEl>
                                        <p:attrNameLst>
                                          <p:attrName>ppt_y</p:attrName>
                                        </p:attrNameLst>
                                      </p:cBhvr>
                                      <p:tavLst>
                                        <p:tav tm="0">
                                          <p:val>
                                            <p:strVal val="ppt_y"/>
                                          </p:val>
                                        </p:tav>
                                        <p:tav tm="100000">
                                          <p:val>
                                            <p:strVal val="ppt_y+.1"/>
                                          </p:val>
                                        </p:tav>
                                      </p:tavLst>
                                    </p:anim>
                                    <p:set>
                                      <p:cBhvr>
                                        <p:cTn id="22" dur="1" fill="hold">
                                          <p:stCondLst>
                                            <p:cond delay="999"/>
                                          </p:stCondLst>
                                        </p:cTn>
                                        <p:tgtEl>
                                          <p:spTgt spid="9"/>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42"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9" grpId="1">
        <p:bldAsOne/>
      </p:bldGraphic>
      <p:bldP spid="10" grpId="0"/>
      <p:bldP spid="11" grpId="0"/>
      <p:bldP spid="11" grpId="1"/>
      <p:bldP spid="12" grpId="0"/>
      <p:bldGraphic spid="13" grpId="0">
        <p:bldAsOne/>
      </p:bldGraphic>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CDMA</a:t>
            </a:r>
          </a:p>
        </p:txBody>
      </p:sp>
      <p:sp>
        <p:nvSpPr>
          <p:cNvPr id="3" name="Content Placeholder 2"/>
          <p:cNvSpPr>
            <a:spLocks noGrp="1"/>
          </p:cNvSpPr>
          <p:nvPr>
            <p:ph idx="1"/>
          </p:nvPr>
        </p:nvSpPr>
        <p:spPr/>
        <p:txBody>
          <a:bodyPr/>
          <a:lstStyle/>
          <a:p>
            <a:pPr marL="0" indent="0">
              <a:buNone/>
            </a:pPr>
            <a:r>
              <a:rPr lang="en-US" dirty="0"/>
              <a:t>Another example can be consider as language.</a:t>
            </a:r>
          </a:p>
          <a:p>
            <a:pPr marL="0" indent="0">
              <a:buNone/>
            </a:pPr>
            <a:r>
              <a:rPr lang="en-US" dirty="0"/>
              <a:t>If you know a language, then you have this specific code of language in your brain.</a:t>
            </a:r>
          </a:p>
          <a:p>
            <a:pPr marL="0" indent="0">
              <a:buNone/>
            </a:pPr>
            <a:r>
              <a:rPr lang="en-US" dirty="0"/>
              <a:t>You can understand the language you know, and filtrate the language you don’t know.</a:t>
            </a:r>
          </a:p>
          <a:p>
            <a:endParaRPr lang="en-US" dirty="0"/>
          </a:p>
        </p:txBody>
      </p:sp>
    </p:spTree>
    <p:extLst>
      <p:ext uri="{BB962C8B-B14F-4D97-AF65-F5344CB8AC3E}">
        <p14:creationId xmlns:p14="http://schemas.microsoft.com/office/powerpoint/2010/main" val="239165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CDMA</a:t>
            </a:r>
          </a:p>
        </p:txBody>
      </p:sp>
      <p:sp>
        <p:nvSpPr>
          <p:cNvPr id="3" name="Content Placeholder 2"/>
          <p:cNvSpPr>
            <a:spLocks noGrp="1"/>
          </p:cNvSpPr>
          <p:nvPr>
            <p:ph idx="1"/>
          </p:nvPr>
        </p:nvSpPr>
        <p:spPr/>
        <p:txBody>
          <a:bodyPr/>
          <a:lstStyle/>
          <a:p>
            <a:pPr marL="0" indent="0">
              <a:buNone/>
            </a:pPr>
            <a:r>
              <a:rPr lang="en-US" dirty="0"/>
              <a:t>Say you are on a train of a long journey, and you are sleepy. But there are two guys sit behind you are chatting.</a:t>
            </a:r>
          </a:p>
          <a:p>
            <a:pPr marL="0" indent="0">
              <a:buNone/>
            </a:pPr>
            <a:r>
              <a:rPr lang="en-US" dirty="0"/>
              <a:t>Case 1. You don’t know their language, and you don’t have the code of this language in your brain, so you have no idea what they are talking about, and you can consider the voice is noise. You can keep sleeping if their voice is not loud.</a:t>
            </a:r>
          </a:p>
          <a:p>
            <a:pPr marL="0" indent="0">
              <a:buNone/>
            </a:pPr>
            <a:r>
              <a:rPr lang="en-US" dirty="0"/>
              <a:t>Case 2. You know their language, and you have the code of this language in your brain. So you know what they are talking about, and it will be hard for you to keep sleep.</a:t>
            </a:r>
          </a:p>
        </p:txBody>
      </p:sp>
    </p:spTree>
    <p:extLst>
      <p:ext uri="{BB962C8B-B14F-4D97-AF65-F5344CB8AC3E}">
        <p14:creationId xmlns:p14="http://schemas.microsoft.com/office/powerpoint/2010/main" val="3093645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CDMA</a:t>
            </a:r>
          </a:p>
        </p:txBody>
      </p:sp>
      <p:sp>
        <p:nvSpPr>
          <p:cNvPr id="3" name="Content Placeholder 2"/>
          <p:cNvSpPr>
            <a:spLocks noGrp="1"/>
          </p:cNvSpPr>
          <p:nvPr>
            <p:ph idx="1"/>
          </p:nvPr>
        </p:nvSpPr>
        <p:spPr/>
        <p:txBody>
          <a:bodyPr/>
          <a:lstStyle/>
          <a:p>
            <a:pPr marL="0" indent="0">
              <a:buNone/>
            </a:pPr>
            <a:r>
              <a:rPr lang="en-US" dirty="0"/>
              <a:t>Now, you may know what is code in CDMA. But how to make these code to minimize interference in multiple access?</a:t>
            </a:r>
          </a:p>
          <a:p>
            <a:pPr marL="0" indent="0">
              <a:buNone/>
            </a:pPr>
            <a:r>
              <a:rPr lang="en-US" dirty="0"/>
              <a:t>The codes should be orthogonal.</a:t>
            </a:r>
          </a:p>
          <a:p>
            <a:pPr marL="0" indent="0">
              <a:buNone/>
            </a:pPr>
            <a:r>
              <a:rPr lang="en-US" dirty="0"/>
              <a:t>To understand orthogonality of code.</a:t>
            </a:r>
          </a:p>
          <a:p>
            <a:pPr marL="0" indent="0">
              <a:buNone/>
            </a:pPr>
            <a:r>
              <a:rPr lang="en-US" dirty="0"/>
              <a:t>Think about a vector in coordinate system.</a:t>
            </a:r>
          </a:p>
        </p:txBody>
      </p:sp>
      <p:pic>
        <p:nvPicPr>
          <p:cNvPr id="1026" name="Picture 2" descr="Image result for 力的分解"/>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4384" y="2476577"/>
            <a:ext cx="3140975" cy="35896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838200" y="4271420"/>
                <a:ext cx="7605132" cy="2337499"/>
              </a:xfrm>
              <a:prstGeom prst="rect">
                <a:avLst/>
              </a:prstGeom>
              <a:noFill/>
            </p:spPr>
            <p:txBody>
              <a:bodyPr wrap="square" rtlCol="0">
                <a:spAutoFit/>
              </a:bodyPr>
              <a:lstStyle/>
              <a:p>
                <a:r>
                  <a:rPr lang="en-US" sz="2400" dirty="0"/>
                  <a:t>A resultant force can be decompose into two component forces in both x and y axis. We can consider the two component forces are two user’s code, and the resultant force is combined code of two users. Say unit vector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𝑥</m:t>
                        </m:r>
                      </m:sub>
                    </m:sSub>
                  </m:oMath>
                </a14:m>
                <a:r>
                  <a:rPr lang="en-US" sz="2400" dirty="0"/>
                  <a:t> is x’s code, and unit vector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b="0" i="1" smtClean="0">
                            <a:latin typeface="Cambria Math" panose="02040503050406030204" pitchFamily="18" charset="0"/>
                          </a:rPr>
                          <m:t>𝑦</m:t>
                        </m:r>
                      </m:sub>
                    </m:sSub>
                  </m:oMath>
                </a14:m>
                <a:r>
                  <a:rPr lang="en-US" sz="2400" dirty="0"/>
                  <a:t> is y’s code. And these two codes are orthogonal.</a:t>
                </a:r>
              </a:p>
            </p:txBody>
          </p:sp>
        </mc:Choice>
        <mc:Fallback xmlns="">
          <p:sp>
            <p:nvSpPr>
              <p:cNvPr id="4" name="TextBox 3"/>
              <p:cNvSpPr txBox="1">
                <a:spLocks noRot="1" noChangeAspect="1" noMove="1" noResize="1" noEditPoints="1" noAdjustHandles="1" noChangeArrowheads="1" noChangeShapeType="1" noTextEdit="1"/>
              </p:cNvSpPr>
              <p:nvPr/>
            </p:nvSpPr>
            <p:spPr>
              <a:xfrm>
                <a:off x="838200" y="4271420"/>
                <a:ext cx="7605132" cy="2337499"/>
              </a:xfrm>
              <a:prstGeom prst="rect">
                <a:avLst/>
              </a:prstGeom>
              <a:blipFill rotWithShape="0">
                <a:blip r:embed="rId3"/>
                <a:stretch>
                  <a:fillRect l="-1283" t="-2089" r="-1844" b="-52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8117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17415"/>
            <a:ext cx="10515600" cy="5559548"/>
          </a:xfrm>
        </p:spPr>
        <p:txBody>
          <a:bodyPr/>
          <a:lstStyle/>
          <a:p>
            <a:pPr marL="0" indent="0">
              <a:buNone/>
            </a:pPr>
            <a:r>
              <a:rPr lang="en-US" altLang="zh-CN" dirty="0"/>
              <a:t>Transducer: It converts the output of a source into an electrical signal that is suitable for transmission.</a:t>
            </a:r>
          </a:p>
          <a:p>
            <a:endParaRPr lang="en-US" altLang="zh-CN" dirty="0"/>
          </a:p>
          <a:p>
            <a:pPr marL="0" indent="0">
              <a:buNone/>
            </a:pPr>
            <a:r>
              <a:rPr lang="en-US" altLang="zh-CN" dirty="0"/>
              <a:t>E.g. A microphone serves as the transducer that converts voice (acoustic speech) into an electrical signal.</a:t>
            </a:r>
          </a:p>
          <a:p>
            <a:endParaRPr lang="en-US" altLang="zh-CN" dirty="0"/>
          </a:p>
          <a:p>
            <a:pPr marL="0" indent="0">
              <a:buNone/>
            </a:pPr>
            <a:r>
              <a:rPr lang="en-US" altLang="zh-CN" dirty="0"/>
              <a:t>A video camera converts an image into an electrical signal.</a:t>
            </a:r>
          </a:p>
          <a:p>
            <a:endParaRPr lang="en-US" altLang="zh-CN" dirty="0"/>
          </a:p>
          <a:p>
            <a:pPr marL="0" indent="0">
              <a:buNone/>
            </a:pPr>
            <a:r>
              <a:rPr lang="en-US" altLang="zh-CN" dirty="0"/>
              <a:t>At the output transducer, it converters the electrical signals to a form suitable of users.</a:t>
            </a:r>
            <a:endParaRPr lang="zh-CN" altLang="en-US" dirty="0"/>
          </a:p>
        </p:txBody>
      </p:sp>
    </p:spTree>
    <p:extLst>
      <p:ext uri="{BB962C8B-B14F-4D97-AF65-F5344CB8AC3E}">
        <p14:creationId xmlns:p14="http://schemas.microsoft.com/office/powerpoint/2010/main" val="303651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CDMA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Say we have two vectors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a:rPr>
                            <m:t>𝑀</m:t>
                          </m:r>
                        </m:sub>
                      </m:sSub>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a:rPr>
                            <m:t>𝑀</m:t>
                          </m:r>
                        </m:sub>
                      </m:sSub>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a:rPr>
                            <m:t>𝑀</m:t>
                          </m:r>
                        </m:sub>
                      </m:sSub>
                      <m:r>
                        <a:rPr lang="en-US" i="1">
                          <a:latin typeface="Cambria Math" panose="02040503050406030204" pitchFamily="18" charset="0"/>
                        </a:rPr>
                        <m:t>)</m:t>
                      </m:r>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num>
                            <m:den>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e>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3</m:t>
                                      </m:r>
                                    </m:sub>
                                  </m:sSub>
                                </m:e>
                                <m:e>
                                  <m:r>
                                    <a:rPr lang="en-US" b="0"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a:rPr>
                                        <m:t>𝑀</m:t>
                                      </m:r>
                                    </m:sub>
                                  </m:sSub>
                                </m:e>
                              </m:eqArr>
                            </m:den>
                          </m:f>
                        </m:e>
                      </m:d>
                    </m:oMath>
                  </m:oMathPara>
                </a14:m>
                <a:endParaRPr lang="en-US" dirty="0"/>
              </a:p>
              <a:p>
                <a:pPr marL="0" indent="0">
                  <a:buNone/>
                </a:pPr>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b="0" i="1" smtClean="0">
                        <a:latin typeface="Cambria Math" panose="02040503050406030204" pitchFamily="18" charset="0"/>
                      </a:rPr>
                      <m:t>=0</m:t>
                    </m:r>
                  </m:oMath>
                </a14:m>
                <a:r>
                  <a:rPr lang="en-US" dirty="0"/>
                  <a:t>,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are orthogonal.</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2241"/>
                </a:stretch>
              </a:blipFill>
            </p:spPr>
            <p:txBody>
              <a:bodyPr/>
              <a:lstStyle/>
              <a:p>
                <a:r>
                  <a:rPr lang="en-CA">
                    <a:noFill/>
                  </a:rPr>
                  <a:t> </a:t>
                </a:r>
              </a:p>
            </p:txBody>
          </p:sp>
        </mc:Fallback>
      </mc:AlternateContent>
    </p:spTree>
    <p:extLst>
      <p:ext uri="{BB962C8B-B14F-4D97-AF65-F5344CB8AC3E}">
        <p14:creationId xmlns:p14="http://schemas.microsoft.com/office/powerpoint/2010/main" val="2165773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CDMA</a:t>
            </a:r>
          </a:p>
        </p:txBody>
      </p:sp>
      <p:sp>
        <p:nvSpPr>
          <p:cNvPr id="3" name="Content Placeholder 2"/>
          <p:cNvSpPr>
            <a:spLocks noGrp="1"/>
          </p:cNvSpPr>
          <p:nvPr>
            <p:ph idx="1"/>
          </p:nvPr>
        </p:nvSpPr>
        <p:spPr/>
        <p:txBody>
          <a:bodyPr/>
          <a:lstStyle/>
          <a:p>
            <a:pPr marL="0" indent="0">
              <a:buNone/>
            </a:pPr>
            <a:r>
              <a:rPr lang="en-US" dirty="0"/>
              <a:t>How to get orthogonal vectors?</a:t>
            </a:r>
          </a:p>
          <a:p>
            <a:pPr marL="0" indent="0">
              <a:buNone/>
            </a:pPr>
            <a:r>
              <a:rPr lang="en-US" dirty="0"/>
              <a:t>Walsh matrix</a:t>
            </a:r>
          </a:p>
          <a:p>
            <a:pPr marL="0" indent="0">
              <a:buNone/>
            </a:pPr>
            <a:r>
              <a:rPr lang="en-US" dirty="0"/>
              <a:t>“+” is +1, “–” is -1, and in Walsh matrix, </a:t>
            </a:r>
          </a:p>
          <a:p>
            <a:pPr marL="0" indent="0">
              <a:buNone/>
            </a:pPr>
            <a:r>
              <a:rPr lang="en-US" dirty="0"/>
              <a:t>any two rows or two columns are orthogonal.</a:t>
            </a:r>
          </a:p>
          <a:p>
            <a:pPr marL="0" indent="0">
              <a:buNone/>
            </a:pPr>
            <a:r>
              <a:rPr lang="en-US" dirty="0"/>
              <a:t>Here for example we have an 8 Walsh matrix.</a:t>
            </a:r>
          </a:p>
          <a:p>
            <a:pPr marL="0" indent="0">
              <a:buNone/>
            </a:pPr>
            <a:r>
              <a:rPr lang="en-US" dirty="0"/>
              <a:t>We use each row or column as a </a:t>
            </a:r>
          </a:p>
          <a:p>
            <a:pPr marL="0" indent="0">
              <a:buNone/>
            </a:pPr>
            <a:r>
              <a:rPr lang="en-US" dirty="0"/>
              <a:t>spreading code.</a:t>
            </a:r>
          </a:p>
          <a:p>
            <a:pPr marL="0" indent="0">
              <a:buNone/>
            </a:pPr>
            <a:endParaRPr lang="en-US" dirty="0"/>
          </a:p>
        </p:txBody>
      </p:sp>
      <p:pic>
        <p:nvPicPr>
          <p:cNvPr id="2050" name="Picture 2" descr="http://hi.csdn.net/attachment/201105/14/0_1305382759Q4dU.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5635" y="1787610"/>
            <a:ext cx="4316365" cy="3352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675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CDMA</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91979" y="1524000"/>
                <a:ext cx="10948086" cy="4652963"/>
              </a:xfrm>
            </p:spPr>
            <p:txBody>
              <a:bodyPr>
                <a:normAutofit/>
              </a:bodyPr>
              <a:lstStyle/>
              <a:p>
                <a:pPr marL="0" indent="0">
                  <a:buNone/>
                </a:pPr>
                <a:r>
                  <a:rPr lang="en-US" altLang="zh-CN" dirty="0"/>
                  <a:t>Encode:</a:t>
                </a:r>
              </a:p>
              <a:p>
                <a:r>
                  <a:rPr lang="en-US" altLang="zh-CN" dirty="0"/>
                  <a:t>Say A’s spreading code is </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a:rPr>
                          <m:t>𝑀</m:t>
                        </m:r>
                      </m:sub>
                    </m:sSub>
                    <m:r>
                      <a:rPr lang="en-US" altLang="zh-CN" i="1">
                        <a:latin typeface="Cambria Math" panose="02040503050406030204" pitchFamily="18" charset="0"/>
                      </a:rPr>
                      <m:t>)</m:t>
                    </m:r>
                  </m:oMath>
                </a14:m>
                <a:r>
                  <a:rPr lang="en-US" altLang="zh-CN" dirty="0"/>
                  <a:t>, and B’s spreading code is </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a:rPr>
                          <m:t>𝑀</m:t>
                        </m:r>
                      </m:sub>
                    </m:sSub>
                    <m:r>
                      <a:rPr lang="en-US" altLang="zh-CN" i="1">
                        <a:latin typeface="Cambria Math" panose="02040503050406030204" pitchFamily="18" charset="0"/>
                      </a:rPr>
                      <m:t>)</m:t>
                    </m:r>
                  </m:oMath>
                </a14:m>
                <a:r>
                  <a:rPr lang="en-US" altLang="zh-CN" dirty="0"/>
                  <a:t>.</a:t>
                </a:r>
              </a:p>
              <a:p>
                <a:r>
                  <a:rPr lang="en-US" altLang="zh-CN" dirty="0"/>
                  <a:t>We use A’s spreading code a multiply with user A’s information K (it could have”1” and ”0” as one bit of the whole information for A), to get:</a:t>
                </a:r>
                <a14:m>
                  <m:oMath xmlns:m="http://schemas.openxmlformats.org/officeDocument/2006/math">
                    <m:r>
                      <a:rPr lang="en-US" altLang="zh-CN" b="0" i="0" smtClean="0">
                        <a:latin typeface="Cambria Math"/>
                      </a:rPr>
                      <m:t> </m:t>
                    </m:r>
                    <m:r>
                      <a:rPr lang="en-US" altLang="zh-CN" i="1">
                        <a:latin typeface="Cambria Math" panose="02040503050406030204" pitchFamily="18" charset="0"/>
                      </a:rPr>
                      <m:t>(</m:t>
                    </m:r>
                    <m:r>
                      <a:rPr lang="en-US" altLang="zh-CN" b="0" i="1" smtClean="0">
                        <a:latin typeface="Cambria Math" panose="02040503050406030204" pitchFamily="18" charset="0"/>
                      </a:rPr>
                      <m:t>𝐾</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𝐾</m:t>
                        </m:r>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smtClean="0">
                        <a:latin typeface="Cambria Math" panose="02040503050406030204" pitchFamily="18" charset="0"/>
                      </a:rPr>
                      <m:t> </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𝐾</m:t>
                        </m:r>
                        <m:r>
                          <a:rPr lang="en-US" altLang="zh-CN" i="1">
                            <a:latin typeface="Cambria Math" panose="02040503050406030204" pitchFamily="18" charset="0"/>
                          </a:rPr>
                          <m:t>𝑎</m:t>
                        </m:r>
                      </m:e>
                      <m:sub>
                        <m:r>
                          <a:rPr lang="en-US" altLang="zh-CN" b="0" i="1" smtClean="0">
                            <a:latin typeface="Cambria Math"/>
                          </a:rPr>
                          <m:t>𝑀</m:t>
                        </m:r>
                      </m:sub>
                    </m:sSub>
                    <m:r>
                      <a:rPr lang="en-US" altLang="zh-CN" i="1">
                        <a:latin typeface="Cambria Math" panose="02040503050406030204" pitchFamily="18" charset="0"/>
                      </a:rPr>
                      <m:t>)</m:t>
                    </m:r>
                  </m:oMath>
                </a14:m>
                <a:r>
                  <a:rPr lang="en-US" altLang="zh-CN" dirty="0"/>
                  <a:t>, </a:t>
                </a:r>
              </a:p>
              <a:p>
                <a:r>
                  <a:rPr lang="en-US" altLang="zh-CN" dirty="0"/>
                  <a:t>and same for B’s spreading code with user B’s info J (it could have”1” and ”0” as one bit of the whole information for B) to get:</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𝐽</m:t>
                        </m:r>
                        <m:r>
                          <a:rPr lang="en-US" altLang="zh-CN" i="1">
                            <a:latin typeface="Cambria Math" panose="02040503050406030204" pitchFamily="18" charset="0"/>
                          </a:rPr>
                          <m:t>𝑏</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𝐽</m:t>
                        </m:r>
                        <m:r>
                          <a:rPr lang="en-US" altLang="zh-CN" i="1">
                            <a:latin typeface="Cambria Math" panose="02040503050406030204" pitchFamily="18" charset="0"/>
                          </a:rPr>
                          <m:t>𝑏</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𝐽</m:t>
                        </m:r>
                        <m:r>
                          <a:rPr lang="en-US" altLang="zh-CN" i="1">
                            <a:latin typeface="Cambria Math" panose="02040503050406030204" pitchFamily="18" charset="0"/>
                          </a:rPr>
                          <m:t>𝑏</m:t>
                        </m:r>
                      </m:e>
                      <m:sub>
                        <m:r>
                          <a:rPr lang="en-US" altLang="zh-CN" b="0" i="1" smtClean="0">
                            <a:latin typeface="Cambria Math"/>
                          </a:rPr>
                          <m:t>𝑀</m:t>
                        </m:r>
                      </m:sub>
                    </m:sSub>
                    <m:r>
                      <a:rPr lang="en-US" altLang="zh-CN" i="1">
                        <a:latin typeface="Cambria Math" panose="02040503050406030204" pitchFamily="18" charset="0"/>
                      </a:rPr>
                      <m:t>)</m:t>
                    </m:r>
                  </m:oMath>
                </a14:m>
                <a:r>
                  <a:rPr lang="en-US" altLang="zh-CN" dirty="0"/>
                  <a:t>.</a:t>
                </a:r>
              </a:p>
              <a:p>
                <a:pPr marL="0" indent="0">
                  <a:buNone/>
                </a:pPr>
                <a:r>
                  <a:rPr lang="en-US" altLang="zh-CN" dirty="0"/>
                  <a:t>The combined data is now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𝐾</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𝐽𝑏</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𝐾𝑎</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𝐽𝑏</m:t>
                        </m:r>
                      </m:e>
                      <m:sub>
                        <m:r>
                          <a:rPr lang="en-US" altLang="zh-CN" i="1">
                            <a:latin typeface="Cambria Math" panose="02040503050406030204" pitchFamily="18" charset="0"/>
                          </a:rPr>
                          <m:t>2</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𝐾𝑎</m:t>
                        </m:r>
                      </m:e>
                      <m:sub>
                        <m:r>
                          <a:rPr lang="en-US" altLang="zh-CN" b="0" i="1" smtClean="0">
                            <a:latin typeface="Cambria Math"/>
                          </a:rPr>
                          <m:t>𝑀</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𝐽𝑏</m:t>
                        </m:r>
                      </m:e>
                      <m:sub>
                        <m:r>
                          <a:rPr lang="en-US" altLang="zh-CN" b="0" i="1" smtClean="0">
                            <a:latin typeface="Cambria Math"/>
                          </a:rPr>
                          <m:t>𝑀</m:t>
                        </m:r>
                      </m:sub>
                    </m:sSub>
                    <m:r>
                      <a:rPr lang="en-US" altLang="zh-CN" i="1">
                        <a:latin typeface="Cambria Math" panose="02040503050406030204" pitchFamily="18" charset="0"/>
                      </a:rPr>
                      <m:t>)</m:t>
                    </m:r>
                  </m:oMath>
                </a14:m>
                <a:r>
                  <a:rPr lang="en-US" altLang="zh-CN" dirty="0"/>
                  <a:t>, and it is like a resultant force.</a:t>
                </a:r>
              </a:p>
              <a:p>
                <a:endParaRPr lang="en-US" altLang="zh-CN" dirty="0"/>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91979" y="1524000"/>
                <a:ext cx="10948086" cy="4652963"/>
              </a:xfrm>
              <a:blipFill rotWithShape="1">
                <a:blip r:embed="rId2"/>
                <a:stretch>
                  <a:fillRect l="-1170" t="-2097" r="-2006"/>
                </a:stretch>
              </a:blipFill>
            </p:spPr>
            <p:txBody>
              <a:bodyPr/>
              <a:lstStyle/>
              <a:p>
                <a:r>
                  <a:rPr lang="en-CA">
                    <a:noFill/>
                  </a:rPr>
                  <a:t> </a:t>
                </a:r>
              </a:p>
            </p:txBody>
          </p:sp>
        </mc:Fallback>
      </mc:AlternateContent>
    </p:spTree>
    <p:extLst>
      <p:ext uri="{BB962C8B-B14F-4D97-AF65-F5344CB8AC3E}">
        <p14:creationId xmlns:p14="http://schemas.microsoft.com/office/powerpoint/2010/main" val="2149983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CDMA</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Decode: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type m:val="lin"/>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𝑀</m:t>
                        </m:r>
                      </m:den>
                    </m:f>
                    <m:nary>
                      <m:naryPr>
                        <m:chr m:val="∑"/>
                        <m:ctrlPr>
                          <a:rPr lang="en-US" altLang="zh-CN" i="1">
                            <a:latin typeface="Cambria Math" panose="02040503050406030204" pitchFamily="18" charset="0"/>
                          </a:rPr>
                        </m:ctrlPr>
                      </m:naryPr>
                      <m:sub>
                        <m:r>
                          <a:rPr lang="en-US" altLang="zh-CN" b="0" i="1" smtClean="0">
                            <a:latin typeface="Cambria Math"/>
                          </a:rPr>
                          <m:t>𝑚</m:t>
                        </m:r>
                        <m:r>
                          <a:rPr lang="en-US" altLang="zh-CN" i="1">
                            <a:latin typeface="Cambria Math" panose="02040503050406030204" pitchFamily="18" charset="0"/>
                          </a:rPr>
                          <m:t>=1</m:t>
                        </m:r>
                      </m:sub>
                      <m:sup>
                        <m:r>
                          <a:rPr lang="en-US" altLang="zh-CN" i="1">
                            <a:latin typeface="Cambria Math" panose="02040503050406030204" pitchFamily="18" charset="0"/>
                          </a:rPr>
                          <m:t>𝑀</m:t>
                        </m:r>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I</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𝑚</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𝑚</m:t>
                            </m:r>
                          </m:sub>
                        </m:sSub>
                      </m:e>
                    </m:nary>
                  </m:oMath>
                </a14:m>
                <a:endParaRPr lang="en-US" dirty="0"/>
              </a:p>
              <a:p>
                <a14:m>
                  <m:oMath xmlns:m="http://schemas.openxmlformats.org/officeDocument/2006/math">
                    <m:r>
                      <a:rPr lang="en-US" i="1" dirty="0">
                        <a:latin typeface="Cambria Math" panose="02040503050406030204" pitchFamily="18" charset="0"/>
                      </a:rPr>
                      <m:t>𝑀</m:t>
                    </m:r>
                  </m:oMath>
                </a14:m>
                <a:r>
                  <a:rPr lang="en-US" dirty="0"/>
                  <a:t> is the size of Walsh matrix (which is 8 here), </a:t>
                </a:r>
                <a14:m>
                  <m:oMath xmlns:m="http://schemas.openxmlformats.org/officeDocument/2006/math">
                    <m:r>
                      <a:rPr lang="en-US" i="1" dirty="0">
                        <a:latin typeface="Cambria Math" panose="02040503050406030204" pitchFamily="18" charset="0"/>
                      </a:rPr>
                      <m:t>𝑖</m:t>
                    </m:r>
                  </m:oMath>
                </a14:m>
                <a:r>
                  <a:rPr lang="en-US" dirty="0"/>
                  <a:t> is the number of bit of original information (like K or J), </a:t>
                </a:r>
                <a14:m>
                  <m:oMath xmlns:m="http://schemas.openxmlformats.org/officeDocument/2006/math">
                    <m:r>
                      <a:rPr lang="en-US" i="1" dirty="0">
                        <a:latin typeface="Cambria Math" panose="02040503050406030204" pitchFamily="18" charset="0"/>
                      </a:rPr>
                      <m:t>𝐼</m:t>
                    </m:r>
                  </m:oMath>
                </a14:m>
                <a:r>
                  <a:rPr lang="en-US" dirty="0"/>
                  <a:t> is the all message received (the resultant force),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𝑚</m:t>
                        </m:r>
                      </m:sub>
                    </m:sSub>
                  </m:oMath>
                </a14:m>
                <a:r>
                  <a:rPr lang="en-US" dirty="0"/>
                  <a:t> is the assigned </a:t>
                </a:r>
                <a:r>
                  <a:rPr lang="en-US" altLang="zh-CN" dirty="0"/>
                  <a:t>spreading</a:t>
                </a:r>
                <a:r>
                  <a:rPr lang="en-US" dirty="0"/>
                  <a:t> code.</a:t>
                </a:r>
              </a:p>
              <a:p>
                <a:pPr marL="0" indent="0">
                  <a:buNone/>
                </a:pPr>
                <a:endParaRPr lang="en-US" altLang="zh-CN" dirty="0"/>
              </a:p>
              <a:p>
                <a:pPr marL="0" indent="0">
                  <a:buNone/>
                </a:pPr>
                <a:r>
                  <a:rPr lang="en-US" altLang="zh-CN" dirty="0"/>
                  <a:t>When the combined data reach to A’s receiver, then based on the above formula we have: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17" t="-1821" r="-638"/>
                </a:stretch>
              </a:blipFill>
            </p:spPr>
            <p:txBody>
              <a:bodyPr/>
              <a:lstStyle/>
              <a:p>
                <a:r>
                  <a:rPr lang="en-CA">
                    <a:noFill/>
                  </a:rPr>
                  <a:t> </a:t>
                </a:r>
              </a:p>
            </p:txBody>
          </p:sp>
        </mc:Fallback>
      </mc:AlternateContent>
    </p:spTree>
    <p:extLst>
      <p:ext uri="{BB962C8B-B14F-4D97-AF65-F5344CB8AC3E}">
        <p14:creationId xmlns:p14="http://schemas.microsoft.com/office/powerpoint/2010/main" val="1415299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CDMA</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14:m>
                  <m:oMathPara xmlns:m="http://schemas.openxmlformats.org/officeDocument/2006/math">
                    <m:oMathParaPr>
                      <m:jc m:val="left"/>
                    </m:oMathParaPr>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𝐾</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𝐽𝑏</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𝐾𝑎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𝐽𝑏</m:t>
                              </m:r>
                            </m:e>
                            <m:sub>
                              <m:r>
                                <a:rPr lang="en-US" altLang="zh-CN" i="1">
                                  <a:latin typeface="Cambria Math" panose="02040503050406030204" pitchFamily="18" charset="0"/>
                                </a:rPr>
                                <m:t>2</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𝐾𝑎</m:t>
                              </m:r>
                            </m:e>
                            <m:sub>
                              <m:r>
                                <a:rPr lang="en-US" altLang="zh-CN" b="0" i="1" smtClean="0">
                                  <a:latin typeface="Cambria Math"/>
                                </a:rPr>
                                <m:t>𝑀</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𝐽𝑏</m:t>
                              </m:r>
                            </m:e>
                            <m:sub>
                              <m:r>
                                <a:rPr lang="en-US" altLang="zh-CN" b="0" i="1" smtClean="0">
                                  <a:latin typeface="Cambria Math"/>
                                </a:rPr>
                                <m:t>𝑀</m:t>
                              </m:r>
                            </m:sub>
                          </m:sSub>
                        </m:e>
                      </m:d>
                      <m:r>
                        <a:rPr lang="en-US" altLang="zh-CN" b="0" i="0"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a:rPr>
                            <m:t>𝑀</m:t>
                          </m:r>
                        </m:sub>
                      </m:sSub>
                      <m:r>
                        <a:rPr lang="en-US" altLang="zh-CN" i="1">
                          <a:latin typeface="Cambria Math" panose="02040503050406030204" pitchFamily="18" charset="0"/>
                        </a:rPr>
                        <m:t>)</m:t>
                      </m:r>
                    </m:oMath>
                  </m:oMathPara>
                </a14:m>
                <a:endParaRPr lang="en-US" altLang="zh-CN" dirty="0"/>
              </a:p>
              <a:p>
                <a:pPr marL="0" indent="0">
                  <a:buNone/>
                </a:pPr>
                <a:r>
                  <a:rPr lang="en-US" altLang="zh-CN" dirty="0"/>
                  <a:t>=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𝐾</m:t>
                        </m:r>
                        <m:sSup>
                          <m:sSupPr>
                            <m:ctrlPr>
                              <a:rPr lang="en-US" altLang="zh-CN" i="1" smtClean="0">
                                <a:latin typeface="Cambria Math" panose="02040503050406030204" pitchFamily="18" charset="0"/>
                              </a:rPr>
                            </m:ctrlPr>
                          </m:sSup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e>
                          <m:sup>
                            <m:r>
                              <a:rPr lang="en-US" altLang="zh-CN" b="0" i="1" smtClean="0">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𝐾</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sub>
                            </m:sSub>
                          </m:e>
                          <m:sup>
                            <m:r>
                              <a:rPr lang="en-US" altLang="zh-CN" i="1">
                                <a:latin typeface="Cambria Math" panose="02040503050406030204" pitchFamily="18" charset="0"/>
                              </a:rPr>
                              <m:t>2</m:t>
                            </m:r>
                          </m:sup>
                        </m:sSup>
                        <m:r>
                          <a:rPr lang="en-US" altLang="zh-CN" i="1">
                            <a:latin typeface="Cambria Math" panose="02040503050406030204" pitchFamily="18" charset="0"/>
                          </a:rPr>
                          <m:t>, …,</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𝐾</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a:rPr>
                                  <m:t>𝑀</m:t>
                                </m:r>
                              </m:sub>
                            </m:sSub>
                          </m:e>
                          <m:sup>
                            <m:r>
                              <a:rPr lang="en-US" altLang="zh-CN" i="1">
                                <a:latin typeface="Cambria Math" panose="02040503050406030204" pitchFamily="18" charset="0"/>
                              </a:rPr>
                              <m:t>2</m:t>
                            </m:r>
                          </m:sup>
                        </m:sSup>
                      </m:e>
                    </m:d>
                    <m:r>
                      <a:rPr lang="en-US" altLang="zh-CN" b="0" i="0"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𝐽</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𝑏</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𝐽</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𝑏</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𝐽</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a:rPr>
                              <m:t>𝑀</m:t>
                            </m:r>
                          </m:sub>
                        </m:sSub>
                        <m:r>
                          <a:rPr lang="en-US" altLang="zh-CN" i="1">
                            <a:latin typeface="Cambria Math" panose="02040503050406030204" pitchFamily="18" charset="0"/>
                          </a:rPr>
                          <m:t>𝑏</m:t>
                        </m:r>
                      </m:e>
                      <m:sub>
                        <m:r>
                          <a:rPr lang="en-US" altLang="zh-CN" b="0" i="1" smtClean="0">
                            <a:latin typeface="Cambria Math"/>
                          </a:rPr>
                          <m:t>𝑀</m:t>
                        </m:r>
                      </m:sub>
                    </m:sSub>
                    <m:r>
                      <a:rPr lang="en-US" altLang="zh-CN" i="1">
                        <a:latin typeface="Cambria Math" panose="02040503050406030204" pitchFamily="18" charset="0"/>
                      </a:rPr>
                      <m:t>)</m:t>
                    </m:r>
                  </m:oMath>
                </a14:m>
                <a:endParaRPr lang="en-US" altLang="zh-CN" dirty="0"/>
              </a:p>
              <a:p>
                <a:r>
                  <a:rPr lang="en-US" altLang="zh-CN" dirty="0"/>
                  <a:t>=</a:t>
                </a:r>
                <a14:m>
                  <m:oMath xmlns:m="http://schemas.openxmlformats.org/officeDocument/2006/math">
                    <m:r>
                      <a:rPr lang="en-US" altLang="zh-CN" b="0" i="1" smtClean="0">
                        <a:latin typeface="Cambria Math" panose="02040503050406030204" pitchFamily="18" charset="0"/>
                      </a:rPr>
                      <m:t>𝐾</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m:rPr>
                        <m:nor/>
                      </m:rPr>
                      <a:rPr lang="en-US" altLang="zh-CN" dirty="0"/>
                      <m:t>A</m:t>
                    </m:r>
                    <m:r>
                      <m:rPr>
                        <m:nor/>
                      </m:rPr>
                      <a:rPr lang="en-US" altLang="zh-CN" dirty="0"/>
                      <m:t>∗</m:t>
                    </m:r>
                    <m:r>
                      <m:rPr>
                        <m:nor/>
                      </m:rPr>
                      <a:rPr lang="en-US" altLang="zh-CN" dirty="0"/>
                      <m:t>B</m:t>
                    </m:r>
                  </m:oMath>
                </a14:m>
                <a:r>
                  <a:rPr lang="en-US" altLang="zh-CN" dirty="0"/>
                  <a:t> since code A, B are orthogonal, so A*B=0</a:t>
                </a:r>
              </a:p>
              <a:p>
                <a:pPr marL="0" indent="0">
                  <a:buNone/>
                </a:pPr>
                <a:r>
                  <a:rPr lang="en-US" altLang="zh-CN" dirty="0"/>
                  <a:t>=</a:t>
                </a:r>
                <a14:m>
                  <m:oMath xmlns:m="http://schemas.openxmlformats.org/officeDocument/2006/math">
                    <m:r>
                      <a:rPr lang="en-US" altLang="zh-CN" i="1" dirty="0" smtClean="0">
                        <a:latin typeface="Cambria Math" panose="02040503050406030204" pitchFamily="18" charset="0"/>
                      </a:rPr>
                      <m:t>𝐾</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𝑀</m:t>
                    </m:r>
                  </m:oMath>
                </a14:m>
                <a:endParaRPr lang="en-US" altLang="zh-CN" dirty="0"/>
              </a:p>
              <a:p>
                <a:r>
                  <a:rPr lang="en-US" altLang="zh-CN" dirty="0"/>
                  <a:t>And </a:t>
                </a:r>
                <a14:m>
                  <m:oMath xmlns:m="http://schemas.openxmlformats.org/officeDocument/2006/math">
                    <m:f>
                      <m:fPr>
                        <m:type m:val="lin"/>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𝑀</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𝐾</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𝐾</m:t>
                    </m:r>
                  </m:oMath>
                </a14:m>
                <a:r>
                  <a:rPr lang="zh-CN" altLang="en-US" dirty="0"/>
                  <a:t> </a:t>
                </a:r>
                <a:r>
                  <a:rPr lang="en-US" altLang="zh-CN" dirty="0"/>
                  <a:t>which is A’s information.</a:t>
                </a:r>
                <a:r>
                  <a:rPr lang="zh-CN" altLang="en-US" dirty="0"/>
                  <a:t> </a:t>
                </a:r>
                <a:r>
                  <a:rPr lang="en-US" altLang="zh-CN" dirty="0"/>
                  <a:t>This will be repeated for other bits of the information for A (other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𝑖</m:t>
                        </m:r>
                      </m:sub>
                    </m:sSub>
                  </m:oMath>
                </a14:m>
                <a:r>
                  <a:rPr lang="en-US" altLang="zh-CN" dirty="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217"/>
                </a:stretch>
              </a:blipFill>
            </p:spPr>
            <p:txBody>
              <a:bodyPr/>
              <a:lstStyle/>
              <a:p>
                <a:r>
                  <a:rPr lang="en-CA">
                    <a:noFill/>
                  </a:rPr>
                  <a:t> </a:t>
                </a:r>
              </a:p>
            </p:txBody>
          </p:sp>
        </mc:Fallback>
      </mc:AlternateContent>
    </p:spTree>
    <p:extLst>
      <p:ext uri="{BB962C8B-B14F-4D97-AF65-F5344CB8AC3E}">
        <p14:creationId xmlns:p14="http://schemas.microsoft.com/office/powerpoint/2010/main" val="2458048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CDMA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altLang="zh-CN" dirty="0"/>
                  <a:t>How to understand it?</a:t>
                </a:r>
              </a:p>
              <a:p>
                <a:pPr marL="0" indent="0">
                  <a:buNone/>
                </a:pPr>
                <a:r>
                  <a:rPr lang="en-US" dirty="0"/>
                  <a:t>E.g. user A chooses row 2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1</m:t>
                        </m:r>
                      </m:sub>
                    </m:sSub>
                  </m:oMath>
                </a14:m>
                <a:r>
                  <a:rPr lang="en-US" dirty="0"/>
                  <a:t>= (-1 -1 -1 -1 1 1 1 1) as </a:t>
                </a:r>
                <a:r>
                  <a:rPr lang="en-US" altLang="zh-CN" dirty="0"/>
                  <a:t>spreading</a:t>
                </a:r>
                <a:r>
                  <a:rPr lang="en-US" dirty="0"/>
                  <a:t> code for A</a:t>
                </a:r>
              </a:p>
              <a:p>
                <a:pPr marL="0" indent="0">
                  <a:buNone/>
                </a:pPr>
                <a:r>
                  <a:rPr lang="en-US" dirty="0"/>
                  <a:t>User B chooses row 7</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oMath>
                </a14:m>
                <a:r>
                  <a:rPr lang="en-US" dirty="0"/>
                  <a:t> = (-1 1 -1 1 1 -1 1 -1) as </a:t>
                </a:r>
                <a:r>
                  <a:rPr lang="en-US" altLang="zh-CN" dirty="0"/>
                  <a:t>spreading</a:t>
                </a:r>
                <a:r>
                  <a:rPr lang="en-US" dirty="0"/>
                  <a:t> code for B</a:t>
                </a:r>
              </a:p>
              <a:p>
                <a:pPr marL="0" indent="0">
                  <a:buNone/>
                </a:pPr>
                <a:r>
                  <a:rPr lang="en-US" dirty="0"/>
                  <a:t>And, user A’s information is </a:t>
                </a:r>
                <a:r>
                  <a:rPr lang="en-US" dirty="0">
                    <a:solidFill>
                      <a:schemeClr val="tx1"/>
                    </a:solidFill>
                  </a:rPr>
                  <a:t>110 (3 bits)</a:t>
                </a:r>
              </a:p>
              <a:p>
                <a:r>
                  <a:rPr lang="en-US" dirty="0">
                    <a:solidFill>
                      <a:schemeClr val="tx1"/>
                    </a:solidFill>
                  </a:rPr>
                  <a:t>(therefore K is 0 for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a:solidFill>
                              <a:schemeClr val="tx1"/>
                            </a:solidFill>
                            <a:latin typeface="Cambria Math" panose="02040503050406030204" pitchFamily="18" charset="0"/>
                          </a:rPr>
                          <m:t>𝑟</m:t>
                        </m:r>
                      </m:e>
                      <m:sub>
                        <m:r>
                          <a:rPr lang="en-US" altLang="zh-CN" b="0" i="1" smtClean="0">
                            <a:solidFill>
                              <a:schemeClr val="tx1"/>
                            </a:solidFill>
                            <a:latin typeface="Cambria Math"/>
                          </a:rPr>
                          <m:t>0</m:t>
                        </m:r>
                      </m:sub>
                    </m:sSub>
                  </m:oMath>
                </a14:m>
                <a:r>
                  <a:rPr lang="en-US" dirty="0">
                    <a:solidFill>
                      <a:schemeClr val="tx1"/>
                    </a:solidFill>
                  </a:rPr>
                  <a:t> , 1 for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a:solidFill>
                              <a:schemeClr val="tx1"/>
                            </a:solidFill>
                            <a:latin typeface="Cambria Math" panose="02040503050406030204" pitchFamily="18" charset="0"/>
                          </a:rPr>
                          <m:t>𝑟</m:t>
                        </m:r>
                      </m:e>
                      <m:sub>
                        <m:r>
                          <a:rPr lang="en-US" altLang="zh-CN" b="0" i="1" smtClean="0">
                            <a:solidFill>
                              <a:schemeClr val="tx1"/>
                            </a:solidFill>
                            <a:latin typeface="Cambria Math"/>
                          </a:rPr>
                          <m:t>1</m:t>
                        </m:r>
                      </m:sub>
                    </m:sSub>
                  </m:oMath>
                </a14:m>
                <a:r>
                  <a:rPr lang="en-US" dirty="0">
                    <a:solidFill>
                      <a:schemeClr val="tx1"/>
                    </a:solidFill>
                  </a:rPr>
                  <a:t>, and 1 for </a:t>
                </a:r>
                <a14:m>
                  <m:oMath xmlns:m="http://schemas.openxmlformats.org/officeDocument/2006/math">
                    <m:sSub>
                      <m:sSubPr>
                        <m:ctrlPr>
                          <a:rPr lang="en-US" altLang="zh-CN" i="1">
                            <a:solidFill>
                              <a:schemeClr val="tx1"/>
                            </a:solidFill>
                            <a:latin typeface="Cambria Math" panose="02040503050406030204" pitchFamily="18" charset="0"/>
                          </a:rPr>
                        </m:ctrlPr>
                      </m:sSubPr>
                      <m:e/>
                      <m:sub>
                        <m:r>
                          <a:rPr lang="en-US" altLang="zh-CN" b="0" i="1" smtClean="0">
                            <a:solidFill>
                              <a:schemeClr val="tx1"/>
                            </a:solidFill>
                            <a:latin typeface="Cambria Math"/>
                          </a:rPr>
                          <m:t>2</m:t>
                        </m:r>
                      </m:sub>
                    </m:sSub>
                    <m:r>
                      <a:rPr lang="en-US" altLang="zh-CN" i="1">
                        <a:latin typeface="Cambria Math" panose="02040503050406030204" pitchFamily="18" charset="0"/>
                      </a:rPr>
                      <m:t>𝑟</m:t>
                    </m:r>
                  </m:oMath>
                </a14:m>
                <a:r>
                  <a:rPr lang="en-US" dirty="0">
                    <a:solidFill>
                      <a:schemeClr val="tx1"/>
                    </a:solidFill>
                  </a:rPr>
                  <a:t>)</a:t>
                </a:r>
              </a:p>
              <a:p>
                <a:pPr marL="0" indent="0">
                  <a:buNone/>
                </a:pPr>
                <a:r>
                  <a:rPr lang="en-US" dirty="0">
                    <a:solidFill>
                      <a:schemeClr val="tx1"/>
                    </a:solidFill>
                  </a:rPr>
                  <a:t>user B’s </a:t>
                </a:r>
                <a:r>
                  <a:rPr lang="en-US" altLang="zh-CN" dirty="0">
                    <a:solidFill>
                      <a:schemeClr val="tx1"/>
                    </a:solidFill>
                  </a:rPr>
                  <a:t>information</a:t>
                </a:r>
                <a:r>
                  <a:rPr lang="en-US" dirty="0">
                    <a:solidFill>
                      <a:schemeClr val="tx1"/>
                    </a:solidFill>
                  </a:rPr>
                  <a:t> is 010 (3 bits)</a:t>
                </a:r>
              </a:p>
              <a:p>
                <a:r>
                  <a:rPr lang="en-US" dirty="0">
                    <a:solidFill>
                      <a:schemeClr val="tx1"/>
                    </a:solidFill>
                  </a:rPr>
                  <a:t>(therefore J is 0 for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a:solidFill>
                              <a:schemeClr val="tx1"/>
                            </a:solidFill>
                            <a:latin typeface="Cambria Math" panose="02040503050406030204" pitchFamily="18" charset="0"/>
                          </a:rPr>
                          <m:t>𝑟</m:t>
                        </m:r>
                      </m:e>
                      <m:sub>
                        <m:r>
                          <a:rPr lang="en-US" altLang="zh-CN" b="0" i="1">
                            <a:solidFill>
                              <a:schemeClr val="tx1"/>
                            </a:solidFill>
                            <a:latin typeface="Cambria Math"/>
                          </a:rPr>
                          <m:t>0</m:t>
                        </m:r>
                      </m:sub>
                    </m:sSub>
                  </m:oMath>
                </a14:m>
                <a:r>
                  <a:rPr lang="en-US" dirty="0">
                    <a:solidFill>
                      <a:schemeClr val="tx1"/>
                    </a:solidFill>
                  </a:rPr>
                  <a:t> , 1 for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a:solidFill>
                              <a:schemeClr val="tx1"/>
                            </a:solidFill>
                            <a:latin typeface="Cambria Math" panose="02040503050406030204" pitchFamily="18" charset="0"/>
                          </a:rPr>
                          <m:t>𝑟</m:t>
                        </m:r>
                      </m:e>
                      <m:sub>
                        <m:r>
                          <a:rPr lang="en-US" altLang="zh-CN" b="0" i="1">
                            <a:solidFill>
                              <a:schemeClr val="tx1"/>
                            </a:solidFill>
                            <a:latin typeface="Cambria Math"/>
                          </a:rPr>
                          <m:t>1</m:t>
                        </m:r>
                      </m:sub>
                    </m:sSub>
                  </m:oMath>
                </a14:m>
                <a:r>
                  <a:rPr lang="en-US" dirty="0">
                    <a:solidFill>
                      <a:schemeClr val="tx1"/>
                    </a:solidFill>
                  </a:rPr>
                  <a:t>, and 0 for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a:solidFill>
                              <a:schemeClr val="tx1"/>
                            </a:solidFill>
                            <a:latin typeface="Cambria Math" panose="02040503050406030204" pitchFamily="18" charset="0"/>
                          </a:rPr>
                          <m:t>𝑟</m:t>
                        </m:r>
                      </m:e>
                      <m:sub>
                        <m:r>
                          <a:rPr lang="en-US" altLang="zh-CN" b="0" i="1">
                            <a:solidFill>
                              <a:schemeClr val="tx1"/>
                            </a:solidFill>
                            <a:latin typeface="Cambria Math"/>
                          </a:rPr>
                          <m:t>2</m:t>
                        </m:r>
                      </m:sub>
                    </m:sSub>
                  </m:oMath>
                </a14:m>
                <a:r>
                  <a:rPr lang="en-US" dirty="0">
                    <a:solidFill>
                      <a:schemeClr val="tx1"/>
                    </a:solidFill>
                  </a:rPr>
                  <a:t>)</a:t>
                </a:r>
              </a:p>
              <a:p>
                <a:pPr marL="0" indent="0">
                  <a:buNone/>
                </a:pPr>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081" b="-280"/>
                </a:stretch>
              </a:blipFill>
            </p:spPr>
            <p:txBody>
              <a:bodyPr/>
              <a:lstStyle/>
              <a:p>
                <a:r>
                  <a:rPr lang="en-CA">
                    <a:noFill/>
                  </a:rPr>
                  <a:t> </a:t>
                </a:r>
              </a:p>
            </p:txBody>
          </p:sp>
        </mc:Fallback>
      </mc:AlternateContent>
      <p:pic>
        <p:nvPicPr>
          <p:cNvPr id="4" name="Picture 2" descr="http://hi.csdn.net/attachment/201105/14/0_1305382759Q4dU.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856" y="2183026"/>
            <a:ext cx="4190144" cy="319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005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CDMA</a:t>
            </a:r>
          </a:p>
        </p:txBody>
      </p:sp>
      <p:sp>
        <p:nvSpPr>
          <p:cNvPr id="3" name="Content Placeholder 2"/>
          <p:cNvSpPr>
            <a:spLocks noGrp="1"/>
          </p:cNvSpPr>
          <p:nvPr>
            <p:ph idx="1"/>
          </p:nvPr>
        </p:nvSpPr>
        <p:spPr/>
        <p:txBody>
          <a:bodyPr>
            <a:normAutofit/>
          </a:bodyPr>
          <a:lstStyle/>
          <a:p>
            <a:r>
              <a:rPr lang="en-US" dirty="0"/>
              <a:t>Encode (slide 41 three times): </a:t>
            </a:r>
          </a:p>
          <a:p>
            <a:r>
              <a:rPr lang="en-US" dirty="0"/>
              <a:t>Let’s encode user A’s message using</a:t>
            </a:r>
          </a:p>
          <a:p>
            <a:pPr marL="0" indent="0">
              <a:buNone/>
            </a:pPr>
            <a:r>
              <a:rPr lang="en-US" dirty="0"/>
              <a:t>(-1 -1 -1 -1 1 1 1 1)|(-1 -1 -1 -1 1 1 1 1)|(0 0 0 0 0 0 0 0 0)</a:t>
            </a:r>
          </a:p>
          <a:p>
            <a:pPr marL="0" indent="0">
              <a:buNone/>
            </a:pPr>
            <a:r>
              <a:rPr lang="en-US" dirty="0"/>
              <a:t>User B’s message:</a:t>
            </a:r>
          </a:p>
          <a:p>
            <a:pPr marL="0" indent="0">
              <a:buNone/>
            </a:pPr>
            <a:r>
              <a:rPr lang="en-US" dirty="0"/>
              <a:t>(0 0 0 0 0 0 0 0 0)|(-1 1 -1 1 1 -1 1 -1)|(0 0 0 0 0 0 0 0 0)</a:t>
            </a:r>
          </a:p>
          <a:p>
            <a:pPr marL="0" indent="0">
              <a:buNone/>
            </a:pPr>
            <a:r>
              <a:rPr lang="en-US" dirty="0"/>
              <a:t>And we combine these two message:</a:t>
            </a:r>
          </a:p>
          <a:p>
            <a:pPr marL="0" indent="0">
              <a:buNone/>
            </a:pPr>
            <a:r>
              <a:rPr lang="en-US" dirty="0"/>
              <a:t>(-1 -1 -1 -1 1 1 1 1)|(-2 0 -2 0 2 0 2 0)|(0 0 0 0 0 0 0 0 0)</a:t>
            </a:r>
          </a:p>
          <a:p>
            <a:pPr marL="0" indent="0">
              <a:buNone/>
            </a:pPr>
            <a:r>
              <a:rPr lang="en-US" altLang="zh-CN" dirty="0"/>
              <a:t>You can consider this is a resultant force.</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13613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CDMA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Decode (slide 42 three times) for A’s information: </a:t>
                </a:r>
              </a:p>
              <a:p>
                <a:pPr marL="0" indent="0">
                  <a:buNone/>
                </a:pPr>
                <a:r>
                  <a:rPr lang="en-US" altLang="zh-CN" dirty="0"/>
                  <a:t>(-1 -1 -1 -1 1 1 1 1)|(-2 0 -2 0 2 0 2 0)|(0 0 0 0 0 0 0 0 0)*(-1 -1 -1 -1 1 1 1 1)</a:t>
                </a:r>
              </a:p>
              <a:p>
                <a:pPr marL="0" indent="0">
                  <a:buNone/>
                </a:pPr>
                <a:r>
                  <a:rPr lang="en-US" altLang="zh-CN" dirty="0"/>
                  <a:t>=(1 1 1 1 1 1 1 1)|(2 0 2 0 2 0 2 0)|(0 0 0 0 0 0 0 0)</a:t>
                </a:r>
              </a:p>
              <a:p>
                <a:pPr marL="0" indent="0">
                  <a:buNone/>
                </a:pPr>
                <a:r>
                  <a:rPr lang="en-US" altLang="zh-CN" dirty="0"/>
                  <a:t>=(8)|(8)|(0)</a:t>
                </a:r>
              </a:p>
              <a:p>
                <a:pPr marL="0" indent="0">
                  <a:buNone/>
                </a:pPr>
                <a14:m>
                  <m:oMath xmlns:m="http://schemas.openxmlformats.org/officeDocument/2006/math">
                    <m:f>
                      <m:fPr>
                        <m:type m:val="lin"/>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𝑀</m:t>
                        </m:r>
                      </m:den>
                    </m:f>
                    <m:r>
                      <a:rPr lang="en-US" altLang="zh-CN" b="0" i="0" smtClean="0">
                        <a:latin typeface="Cambria Math" panose="02040503050406030204" pitchFamily="18" charset="0"/>
                      </a:rPr>
                      <m:t>∗</m:t>
                    </m:r>
                  </m:oMath>
                </a14:m>
                <a:r>
                  <a:rPr lang="en-US" altLang="zh-CN" dirty="0"/>
                  <a:t>(8)|(8)|(0)=</a:t>
                </a:r>
                <a14:m>
                  <m:oMath xmlns:m="http://schemas.openxmlformats.org/officeDocument/2006/math">
                    <m:f>
                      <m:fPr>
                        <m:type m:val="lin"/>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8</m:t>
                        </m:r>
                      </m:den>
                    </m:f>
                  </m:oMath>
                </a14:m>
                <a:r>
                  <a:rPr lang="en-US" altLang="zh-CN" dirty="0"/>
                  <a:t>* (8)|(8)|(0)=</a:t>
                </a:r>
                <a:r>
                  <a:rPr lang="en-US" altLang="zh-CN" dirty="0">
                    <a:solidFill>
                      <a:srgbClr val="FF0000"/>
                    </a:solidFill>
                  </a:rPr>
                  <a:t>1</a:t>
                </a:r>
                <a:r>
                  <a:rPr lang="en-US" altLang="zh-CN" dirty="0"/>
                  <a:t>|</a:t>
                </a:r>
                <a:r>
                  <a:rPr lang="en-US" altLang="zh-CN" dirty="0">
                    <a:solidFill>
                      <a:srgbClr val="FF0000"/>
                    </a:solidFill>
                  </a:rPr>
                  <a:t>1</a:t>
                </a:r>
                <a:r>
                  <a:rPr lang="en-US" altLang="zh-CN" dirty="0"/>
                  <a:t>|</a:t>
                </a:r>
                <a:r>
                  <a:rPr lang="en-US" altLang="zh-CN" dirty="0">
                    <a:solidFill>
                      <a:srgbClr val="FF0000"/>
                    </a:solidFill>
                  </a:rPr>
                  <a:t>0</a:t>
                </a:r>
                <a:r>
                  <a:rPr lang="en-US" altLang="zh-CN" dirty="0"/>
                  <a:t>.</a:t>
                </a:r>
              </a:p>
              <a:p>
                <a:endParaRPr lang="en-US" altLang="zh-CN"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2241" r="-232"/>
                </a:stretch>
              </a:blipFill>
            </p:spPr>
            <p:txBody>
              <a:bodyPr/>
              <a:lstStyle/>
              <a:p>
                <a:r>
                  <a:rPr lang="en-CA">
                    <a:noFill/>
                  </a:rPr>
                  <a:t> </a:t>
                </a:r>
              </a:p>
            </p:txBody>
          </p:sp>
        </mc:Fallback>
      </mc:AlternateContent>
    </p:spTree>
    <p:extLst>
      <p:ext uri="{BB962C8B-B14F-4D97-AF65-F5344CB8AC3E}">
        <p14:creationId xmlns:p14="http://schemas.microsoft.com/office/powerpoint/2010/main" val="7080018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ltLang="en-CA" dirty="0"/>
              <a:t>analog and digital modulation techniques</a:t>
            </a:r>
            <a:endParaRPr lang="x-none" altLang="en-CA" dirty="0"/>
          </a:p>
        </p:txBody>
      </p:sp>
      <p:sp>
        <p:nvSpPr>
          <p:cNvPr id="3" name="Content Placeholder 2"/>
          <p:cNvSpPr>
            <a:spLocks noGrp="1"/>
          </p:cNvSpPr>
          <p:nvPr>
            <p:ph idx="1"/>
          </p:nvPr>
        </p:nvSpPr>
        <p:spPr/>
        <p:txBody>
          <a:bodyPr/>
          <a:lstStyle/>
          <a:p>
            <a:r>
              <a:rPr lang="en-CA" altLang="en-CA" dirty="0"/>
              <a:t>Both analog and digital modulation use smoothly varying signals; the difference is that an analog-modulated signal is demodulated into an analog baseband waveform, whereas a digitally modulated signal consists of discrete modulation units, called symbols, that are interpreted as digital data.</a:t>
            </a:r>
            <a:r>
              <a:rPr lang="x-none" altLang="en-CA"/>
              <a:t> </a:t>
            </a:r>
            <a:endParaRPr lang="x-none" altLang="en-CA" dirty="0"/>
          </a:p>
        </p:txBody>
      </p:sp>
    </p:spTree>
    <p:extLst>
      <p:ext uri="{BB962C8B-B14F-4D97-AF65-F5344CB8AC3E}">
        <p14:creationId xmlns:p14="http://schemas.microsoft.com/office/powerpoint/2010/main" val="3901212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ltLang="en-CA" dirty="0"/>
              <a:t>Pulse - width modulation</a:t>
            </a:r>
            <a:endParaRPr lang="x-none" altLang="en-CA" dirty="0"/>
          </a:p>
        </p:txBody>
      </p:sp>
      <p:sp>
        <p:nvSpPr>
          <p:cNvPr id="3" name="Content Placeholder 2"/>
          <p:cNvSpPr>
            <a:spLocks noGrp="1"/>
          </p:cNvSpPr>
          <p:nvPr>
            <p:ph idx="1"/>
          </p:nvPr>
        </p:nvSpPr>
        <p:spPr>
          <a:xfrm>
            <a:off x="755822" y="1471397"/>
            <a:ext cx="10620632" cy="4459845"/>
          </a:xfrm>
        </p:spPr>
        <p:txBody>
          <a:bodyPr>
            <a:normAutofit/>
          </a:bodyPr>
          <a:lstStyle/>
          <a:p>
            <a:r>
              <a:rPr lang="en-CA" altLang="en-CA" dirty="0"/>
              <a:t>Pulse Width Modulation (PWM) or Pulse Duration Modulation (PDM) or Pulse Time Modulation (PTM) is an analog modulating scheme in which the duration or width or time of the pulse carrier varies proportional to the instantaneous amplitude of the message signal.</a:t>
            </a:r>
          </a:p>
          <a:p>
            <a:endParaRPr lang="en-CA" altLang="en-CA" dirty="0"/>
          </a:p>
          <a:p>
            <a:r>
              <a:rPr lang="en-CA" altLang="en-CA" dirty="0"/>
              <a:t>The width of the pulse varies in this method, but the amplitude of the signal remains constant. Amplitude limiters are used to make the amplitude of the signal constant. These circuits clip off the amplitude, to a desired level and hence the noise is limited.</a:t>
            </a:r>
          </a:p>
          <a:p>
            <a:endParaRPr lang="en-CA" altLang="en-CA" sz="3000" dirty="0"/>
          </a:p>
        </p:txBody>
      </p:sp>
    </p:spTree>
    <p:extLst>
      <p:ext uri="{BB962C8B-B14F-4D97-AF65-F5344CB8AC3E}">
        <p14:creationId xmlns:p14="http://schemas.microsoft.com/office/powerpoint/2010/main" val="3361676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47077"/>
            <a:ext cx="10515600" cy="5629886"/>
          </a:xfrm>
        </p:spPr>
        <p:txBody>
          <a:bodyPr/>
          <a:lstStyle/>
          <a:p>
            <a:pPr marL="0" indent="0">
              <a:buNone/>
            </a:pPr>
            <a:r>
              <a:rPr lang="en-US" altLang="zh-CN" dirty="0"/>
              <a:t>Transmitter: It converts the electrical signal into a form that is suitable for transmission through the physical channel.</a:t>
            </a:r>
          </a:p>
          <a:p>
            <a:endParaRPr lang="en-US" altLang="zh-CN" dirty="0"/>
          </a:p>
          <a:p>
            <a:pPr marL="0" indent="0">
              <a:buNone/>
            </a:pPr>
            <a:r>
              <a:rPr lang="en-US" altLang="zh-CN" dirty="0"/>
              <a:t>E.g. in radio and TV broadcast, the FCC (Federal Communications Commission) specifies the frequency range for each transmitting station.</a:t>
            </a:r>
          </a:p>
          <a:p>
            <a:endParaRPr lang="en-US" altLang="zh-CN" dirty="0"/>
          </a:p>
          <a:p>
            <a:pPr marL="0" indent="0">
              <a:buNone/>
            </a:pPr>
            <a:r>
              <a:rPr lang="en-US" altLang="zh-CN" dirty="0"/>
              <a:t>So, transmitters must translate information signal into the appropriate frequency range, and multiple radio stations would not interfere with each other.</a:t>
            </a:r>
          </a:p>
          <a:p>
            <a:pPr marL="0" indent="0">
              <a:buNone/>
            </a:pPr>
            <a:r>
              <a:rPr lang="en-US" altLang="zh-CN" dirty="0"/>
              <a:t>Similar functions in mobile communication system.</a:t>
            </a:r>
          </a:p>
          <a:p>
            <a:pPr marL="0" indent="0">
              <a:buNone/>
            </a:pPr>
            <a:endParaRPr lang="zh-CN" altLang="en-US" dirty="0"/>
          </a:p>
        </p:txBody>
      </p:sp>
    </p:spTree>
    <p:extLst>
      <p:ext uri="{BB962C8B-B14F-4D97-AF65-F5344CB8AC3E}">
        <p14:creationId xmlns:p14="http://schemas.microsoft.com/office/powerpoint/2010/main" val="402847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ltLang="en-CA" dirty="0"/>
              <a:t>Pulse - width modulation</a:t>
            </a:r>
            <a:endParaRPr lang="x-none" altLang="en-CA" dirty="0"/>
          </a:p>
        </p:txBody>
      </p:sp>
      <p:sp>
        <p:nvSpPr>
          <p:cNvPr id="3" name="Content Placeholder 2"/>
          <p:cNvSpPr>
            <a:spLocks noGrp="1"/>
          </p:cNvSpPr>
          <p:nvPr>
            <p:ph idx="1"/>
          </p:nvPr>
        </p:nvSpPr>
        <p:spPr>
          <a:xfrm>
            <a:off x="755822" y="1471397"/>
            <a:ext cx="10620632" cy="4459845"/>
          </a:xfrm>
        </p:spPr>
        <p:txBody>
          <a:bodyPr>
            <a:normAutofit/>
          </a:bodyPr>
          <a:lstStyle/>
          <a:p>
            <a:r>
              <a:rPr lang="en-CA" altLang="en-CA" sz="3000" dirty="0"/>
              <a:t>The following figures explain the types of Pulse Width Modulations</a:t>
            </a:r>
            <a:r>
              <a:rPr lang="en-CA" altLang="en-CA" dirty="0"/>
              <a:t>.</a:t>
            </a:r>
            <a:endParaRPr lang="x-none" altLang="en-CA" dirty="0"/>
          </a:p>
        </p:txBody>
      </p:sp>
      <p:pic>
        <p:nvPicPr>
          <p:cNvPr id="2050" name="Picture 2" descr="PW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1240" y="2078038"/>
            <a:ext cx="4829175" cy="3990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0153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ltLang="en-CA" dirty="0"/>
              <a:t>Pulse - width modulation</a:t>
            </a:r>
            <a:endParaRPr lang="x-none" altLang="en-CA" dirty="0"/>
          </a:p>
        </p:txBody>
      </p:sp>
      <p:sp>
        <p:nvSpPr>
          <p:cNvPr id="3" name="Content Placeholder 2"/>
          <p:cNvSpPr>
            <a:spLocks noGrp="1"/>
          </p:cNvSpPr>
          <p:nvPr>
            <p:ph idx="1"/>
          </p:nvPr>
        </p:nvSpPr>
        <p:spPr>
          <a:xfrm>
            <a:off x="755822" y="1471397"/>
            <a:ext cx="10620632" cy="4459845"/>
          </a:xfrm>
        </p:spPr>
        <p:txBody>
          <a:bodyPr>
            <a:noAutofit/>
          </a:bodyPr>
          <a:lstStyle/>
          <a:p>
            <a:r>
              <a:rPr lang="en-CA" altLang="en-CA" dirty="0"/>
              <a:t>There are three variations of PWM. They are −</a:t>
            </a:r>
          </a:p>
          <a:p>
            <a:r>
              <a:rPr lang="en-CA" altLang="en-CA" dirty="0"/>
              <a:t>The leading edge of the pulse being constant, the trailing edge varies according to the message signal.</a:t>
            </a:r>
          </a:p>
          <a:p>
            <a:r>
              <a:rPr lang="en-CA" altLang="en-CA" dirty="0"/>
              <a:t>The trailing edge of the pulse being constant, the leading edge varies according to the message signal.</a:t>
            </a:r>
          </a:p>
          <a:p>
            <a:r>
              <a:rPr lang="en-CA" altLang="en-CA" dirty="0"/>
              <a:t>The center of the pulse being constant, the leading edge and the trailing edge varies according to the message signal.</a:t>
            </a:r>
          </a:p>
          <a:p>
            <a:endParaRPr lang="en-CA" altLang="en-CA" dirty="0"/>
          </a:p>
          <a:p>
            <a:r>
              <a:rPr lang="en-CA" altLang="en-CA" dirty="0"/>
              <a:t>These three types are shown in the above given figure, with timing slots..</a:t>
            </a:r>
            <a:endParaRPr lang="x-none" altLang="en-CA" dirty="0"/>
          </a:p>
        </p:txBody>
      </p:sp>
    </p:spTree>
    <p:extLst>
      <p:ext uri="{BB962C8B-B14F-4D97-AF65-F5344CB8AC3E}">
        <p14:creationId xmlns:p14="http://schemas.microsoft.com/office/powerpoint/2010/main" val="1396597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CA" dirty="0"/>
              <a:t>Pulse - code modulation</a:t>
            </a:r>
          </a:p>
        </p:txBody>
      </p:sp>
      <p:sp>
        <p:nvSpPr>
          <p:cNvPr id="3" name="Content Placeholder 2"/>
          <p:cNvSpPr>
            <a:spLocks noGrp="1"/>
          </p:cNvSpPr>
          <p:nvPr>
            <p:ph idx="1"/>
          </p:nvPr>
        </p:nvSpPr>
        <p:spPr/>
        <p:txBody>
          <a:bodyPr/>
          <a:lstStyle/>
          <a:p>
            <a:pPr marL="0" indent="0">
              <a:buNone/>
            </a:pPr>
            <a:r>
              <a:rPr lang="x-none" altLang="en-CA" dirty="0"/>
              <a:t>In pulse code </a:t>
            </a:r>
            <a:r>
              <a:rPr lang="x-none" altLang="en-CA"/>
              <a:t>modulation,</a:t>
            </a:r>
            <a:r>
              <a:rPr lang="en-US" altLang="en-CA" dirty="0"/>
              <a:t> as a digital modulation technique,</a:t>
            </a:r>
            <a:r>
              <a:rPr lang="x-none" altLang="en-CA"/>
              <a:t> </a:t>
            </a:r>
            <a:r>
              <a:rPr lang="x-none" altLang="en-CA" dirty="0"/>
              <a:t>a message signal is represented by a sequence of coded pulses, which is accomplished by representing the signal in discrete form in both time and amplitude. </a:t>
            </a:r>
          </a:p>
        </p:txBody>
      </p:sp>
      <p:sp>
        <p:nvSpPr>
          <p:cNvPr id="4" name="Rectangle 3"/>
          <p:cNvSpPr/>
          <p:nvPr/>
        </p:nvSpPr>
        <p:spPr>
          <a:xfrm>
            <a:off x="1491615" y="4080510"/>
            <a:ext cx="1442720" cy="1151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x-none" altLang="en-CA" sz="2400"/>
              <a:t>Low pass filter</a:t>
            </a:r>
          </a:p>
        </p:txBody>
      </p:sp>
      <p:cxnSp>
        <p:nvCxnSpPr>
          <p:cNvPr id="5" name="Straight Arrow Connector 4"/>
          <p:cNvCxnSpPr>
            <a:stCxn id="4" idx="3"/>
          </p:cNvCxnSpPr>
          <p:nvPr/>
        </p:nvCxnSpPr>
        <p:spPr>
          <a:xfrm>
            <a:off x="2934335" y="4656455"/>
            <a:ext cx="901700" cy="38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6" name="Rectangle 5"/>
          <p:cNvSpPr/>
          <p:nvPr/>
        </p:nvSpPr>
        <p:spPr>
          <a:xfrm>
            <a:off x="3812540" y="4047490"/>
            <a:ext cx="1532890" cy="1151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t>Sampler</a:t>
            </a:r>
            <a:endParaRPr lang="x-none" altLang="en-CA" sz="2400" dirty="0"/>
          </a:p>
        </p:txBody>
      </p:sp>
      <p:cxnSp>
        <p:nvCxnSpPr>
          <p:cNvPr id="7" name="Straight Arrow Connector 6"/>
          <p:cNvCxnSpPr>
            <a:stCxn id="6" idx="3"/>
          </p:cNvCxnSpPr>
          <p:nvPr/>
        </p:nvCxnSpPr>
        <p:spPr>
          <a:xfrm>
            <a:off x="5345430" y="4623435"/>
            <a:ext cx="901700" cy="38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8" name="Rectangle 7"/>
          <p:cNvSpPr/>
          <p:nvPr/>
        </p:nvSpPr>
        <p:spPr>
          <a:xfrm>
            <a:off x="6236970" y="4036695"/>
            <a:ext cx="1532890" cy="1151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en-CA" sz="2400" dirty="0" err="1"/>
              <a:t>Quantizer</a:t>
            </a:r>
            <a:endParaRPr lang="x-none" altLang="en-CA" sz="2400" dirty="0"/>
          </a:p>
        </p:txBody>
      </p:sp>
      <p:cxnSp>
        <p:nvCxnSpPr>
          <p:cNvPr id="9" name="Straight Arrow Connector 8"/>
          <p:cNvCxnSpPr>
            <a:stCxn id="8" idx="3"/>
          </p:cNvCxnSpPr>
          <p:nvPr/>
        </p:nvCxnSpPr>
        <p:spPr>
          <a:xfrm>
            <a:off x="7769860" y="4612640"/>
            <a:ext cx="901700" cy="38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0" name="Rectangle 9"/>
          <p:cNvSpPr/>
          <p:nvPr/>
        </p:nvSpPr>
        <p:spPr>
          <a:xfrm>
            <a:off x="8665845" y="4020820"/>
            <a:ext cx="1532890" cy="1151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en-CA" sz="2400" dirty="0"/>
              <a:t>Encoder</a:t>
            </a:r>
            <a:endParaRPr lang="x-none" altLang="en-CA" sz="2400" dirty="0"/>
          </a:p>
        </p:txBody>
      </p:sp>
      <p:cxnSp>
        <p:nvCxnSpPr>
          <p:cNvPr id="11" name="Straight Arrow Connector 10"/>
          <p:cNvCxnSpPr>
            <a:stCxn id="10" idx="3"/>
          </p:cNvCxnSpPr>
          <p:nvPr/>
        </p:nvCxnSpPr>
        <p:spPr>
          <a:xfrm>
            <a:off x="10198735" y="4596765"/>
            <a:ext cx="901700" cy="38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1595" y="4162425"/>
            <a:ext cx="1462405" cy="1007745"/>
          </a:xfrm>
          <a:prstGeom prst="rect">
            <a:avLst/>
          </a:prstGeom>
          <a:noFill/>
        </p:spPr>
        <p:txBody>
          <a:bodyPr wrap="square" rtlCol="0">
            <a:spAutoFit/>
          </a:bodyPr>
          <a:lstStyle/>
          <a:p>
            <a:r>
              <a:rPr lang="x-none" altLang="en-CA" sz="2000"/>
              <a:t>Source of continuous time signal</a:t>
            </a:r>
          </a:p>
        </p:txBody>
      </p:sp>
      <p:sp>
        <p:nvSpPr>
          <p:cNvPr id="13" name="TextBox 12"/>
          <p:cNvSpPr txBox="1"/>
          <p:nvPr/>
        </p:nvSpPr>
        <p:spPr>
          <a:xfrm>
            <a:off x="11217275" y="4190365"/>
            <a:ext cx="872490" cy="702945"/>
          </a:xfrm>
          <a:prstGeom prst="rect">
            <a:avLst/>
          </a:prstGeom>
          <a:noFill/>
        </p:spPr>
        <p:txBody>
          <a:bodyPr wrap="square" rtlCol="0">
            <a:spAutoFit/>
          </a:bodyPr>
          <a:lstStyle/>
          <a:p>
            <a:r>
              <a:rPr lang="x-none" altLang="en-CA" sz="2000"/>
              <a:t>PCM signal</a:t>
            </a:r>
          </a:p>
        </p:txBody>
      </p:sp>
    </p:spTree>
    <p:extLst>
      <p:ext uri="{BB962C8B-B14F-4D97-AF65-F5344CB8AC3E}">
        <p14:creationId xmlns:p14="http://schemas.microsoft.com/office/powerpoint/2010/main" val="82521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receiver of PCM system</a:t>
            </a:r>
            <a:endParaRPr lang="zh-CN" altLang="en-US" dirty="0"/>
          </a:p>
        </p:txBody>
      </p:sp>
      <p:sp>
        <p:nvSpPr>
          <p:cNvPr id="4" name="Rectangle 3"/>
          <p:cNvSpPr/>
          <p:nvPr/>
        </p:nvSpPr>
        <p:spPr>
          <a:xfrm>
            <a:off x="2901269" y="4015195"/>
            <a:ext cx="1442720" cy="1151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en-CA" sz="2400" dirty="0"/>
              <a:t>Regeneration circuit</a:t>
            </a:r>
            <a:endParaRPr lang="x-none" altLang="en-CA" sz="2400" dirty="0"/>
          </a:p>
        </p:txBody>
      </p:sp>
      <p:cxnSp>
        <p:nvCxnSpPr>
          <p:cNvPr id="5" name="Straight Arrow Connector 4"/>
          <p:cNvCxnSpPr>
            <a:stCxn id="4" idx="3"/>
          </p:cNvCxnSpPr>
          <p:nvPr/>
        </p:nvCxnSpPr>
        <p:spPr>
          <a:xfrm>
            <a:off x="4343989" y="4591140"/>
            <a:ext cx="901700" cy="38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6" name="Rectangle 5"/>
          <p:cNvSpPr/>
          <p:nvPr/>
        </p:nvSpPr>
        <p:spPr>
          <a:xfrm>
            <a:off x="5222194" y="3982175"/>
            <a:ext cx="1532890" cy="1151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en-CA" sz="2400" dirty="0"/>
              <a:t>Decoder</a:t>
            </a:r>
            <a:endParaRPr lang="x-none" altLang="en-CA" sz="2400" dirty="0"/>
          </a:p>
        </p:txBody>
      </p:sp>
      <p:cxnSp>
        <p:nvCxnSpPr>
          <p:cNvPr id="7" name="Straight Arrow Connector 6"/>
          <p:cNvCxnSpPr>
            <a:stCxn id="6" idx="3"/>
          </p:cNvCxnSpPr>
          <p:nvPr/>
        </p:nvCxnSpPr>
        <p:spPr>
          <a:xfrm>
            <a:off x="6755084" y="4558120"/>
            <a:ext cx="901700" cy="38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8" name="Rectangle 7"/>
          <p:cNvSpPr/>
          <p:nvPr/>
        </p:nvSpPr>
        <p:spPr>
          <a:xfrm>
            <a:off x="7646624" y="3971380"/>
            <a:ext cx="1532890" cy="1151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en-CA" sz="2400" dirty="0"/>
              <a:t>Reconstruction filter</a:t>
            </a:r>
            <a:endParaRPr lang="x-none" altLang="en-CA" sz="2400" dirty="0"/>
          </a:p>
        </p:txBody>
      </p:sp>
      <p:cxnSp>
        <p:nvCxnSpPr>
          <p:cNvPr id="9" name="Straight Arrow Connector 8"/>
          <p:cNvCxnSpPr>
            <a:stCxn id="8" idx="3"/>
          </p:cNvCxnSpPr>
          <p:nvPr/>
        </p:nvCxnSpPr>
        <p:spPr>
          <a:xfrm>
            <a:off x="9179514" y="4547325"/>
            <a:ext cx="901700" cy="38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999761" y="4237197"/>
            <a:ext cx="1462405" cy="830997"/>
          </a:xfrm>
          <a:prstGeom prst="rect">
            <a:avLst/>
          </a:prstGeom>
          <a:noFill/>
        </p:spPr>
        <p:txBody>
          <a:bodyPr wrap="square" rtlCol="0">
            <a:spAutoFit/>
          </a:bodyPr>
          <a:lstStyle/>
          <a:p>
            <a:r>
              <a:rPr lang="en-US" altLang="zh-CN" sz="2400" dirty="0"/>
              <a:t>Channel input</a:t>
            </a:r>
            <a:endParaRPr lang="x-none" altLang="en-CA" sz="2400" dirty="0"/>
          </a:p>
        </p:txBody>
      </p:sp>
      <p:sp>
        <p:nvSpPr>
          <p:cNvPr id="13" name="TextBox 12"/>
          <p:cNvSpPr txBox="1"/>
          <p:nvPr/>
        </p:nvSpPr>
        <p:spPr>
          <a:xfrm>
            <a:off x="10071054" y="4242138"/>
            <a:ext cx="1774582" cy="461665"/>
          </a:xfrm>
          <a:prstGeom prst="rect">
            <a:avLst/>
          </a:prstGeom>
          <a:noFill/>
        </p:spPr>
        <p:txBody>
          <a:bodyPr wrap="square" rtlCol="0">
            <a:spAutoFit/>
          </a:bodyPr>
          <a:lstStyle/>
          <a:p>
            <a:r>
              <a:rPr lang="en-US" altLang="en-CA" sz="2400" dirty="0"/>
              <a:t>Destination</a:t>
            </a:r>
            <a:endParaRPr lang="x-none" altLang="en-CA" sz="2400" dirty="0"/>
          </a:p>
        </p:txBody>
      </p:sp>
      <p:cxnSp>
        <p:nvCxnSpPr>
          <p:cNvPr id="14" name="Straight Arrow Connector 8"/>
          <p:cNvCxnSpPr/>
          <p:nvPr/>
        </p:nvCxnSpPr>
        <p:spPr>
          <a:xfrm>
            <a:off x="1999569" y="4591140"/>
            <a:ext cx="901700" cy="38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22352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receiver of PCM system</a:t>
            </a:r>
            <a:endParaRPr lang="zh-CN" altLang="en-US" dirty="0"/>
          </a:p>
        </p:txBody>
      </p:sp>
      <p:sp>
        <p:nvSpPr>
          <p:cNvPr id="3" name="内容占位符 2"/>
          <p:cNvSpPr>
            <a:spLocks noGrp="1"/>
          </p:cNvSpPr>
          <p:nvPr>
            <p:ph idx="1"/>
          </p:nvPr>
        </p:nvSpPr>
        <p:spPr/>
        <p:txBody>
          <a:bodyPr/>
          <a:lstStyle/>
          <a:p>
            <a:pPr marL="0" indent="0">
              <a:buNone/>
            </a:pPr>
            <a:r>
              <a:rPr lang="en-US" altLang="zh-CN" dirty="0"/>
              <a:t>PCM – regeneration:</a:t>
            </a:r>
          </a:p>
          <a:p>
            <a:pPr marL="0" indent="0">
              <a:buNone/>
            </a:pPr>
            <a:r>
              <a:rPr lang="en-US" altLang="zh-CN" dirty="0"/>
              <a:t>It is the most important feature of PCM system which is the ability to control the effects of distortion and noise produced by transmitting a PCM signal though a channel.</a:t>
            </a:r>
          </a:p>
          <a:p>
            <a:endParaRPr lang="en-US" altLang="zh-CN" dirty="0"/>
          </a:p>
        </p:txBody>
      </p:sp>
    </p:spTree>
    <p:extLst>
      <p:ext uri="{BB962C8B-B14F-4D97-AF65-F5344CB8AC3E}">
        <p14:creationId xmlns:p14="http://schemas.microsoft.com/office/powerpoint/2010/main" val="27806078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3E72C0-B1B9-4E29-BD0A-03CFFB4F7F31}"/>
              </a:ext>
            </a:extLst>
          </p:cNvPr>
          <p:cNvSpPr>
            <a:spLocks noGrp="1"/>
          </p:cNvSpPr>
          <p:nvPr>
            <p:ph type="title"/>
          </p:nvPr>
        </p:nvSpPr>
        <p:spPr/>
        <p:txBody>
          <a:bodyPr/>
          <a:lstStyle/>
          <a:p>
            <a:r>
              <a:rPr lang="en-US" altLang="zh-CN" dirty="0"/>
              <a:t>Why we need regeneration</a:t>
            </a:r>
            <a:endParaRPr lang="en-CA" dirty="0"/>
          </a:p>
        </p:txBody>
      </p:sp>
      <p:sp>
        <p:nvSpPr>
          <p:cNvPr id="3" name="内容占位符 2">
            <a:extLst>
              <a:ext uri="{FF2B5EF4-FFF2-40B4-BE49-F238E27FC236}">
                <a16:creationId xmlns:a16="http://schemas.microsoft.com/office/drawing/2014/main" id="{5AF1D351-6A17-448C-A50A-347C013BCE6F}"/>
              </a:ext>
            </a:extLst>
          </p:cNvPr>
          <p:cNvSpPr>
            <a:spLocks noGrp="1"/>
          </p:cNvSpPr>
          <p:nvPr>
            <p:ph idx="1"/>
          </p:nvPr>
        </p:nvSpPr>
        <p:spPr/>
        <p:txBody>
          <a:bodyPr/>
          <a:lstStyle/>
          <a:p>
            <a:pPr marL="0" indent="0">
              <a:buNone/>
            </a:pPr>
            <a:r>
              <a:rPr lang="en-US" altLang="zh-CN" dirty="0"/>
              <a:t>The signal attenuation is proportional to the frequency. Recall the high frequency signal would be hard to go through the concrete building.</a:t>
            </a:r>
          </a:p>
          <a:p>
            <a:endParaRPr lang="en-CA" dirty="0"/>
          </a:p>
        </p:txBody>
      </p:sp>
    </p:spTree>
    <p:extLst>
      <p:ext uri="{BB962C8B-B14F-4D97-AF65-F5344CB8AC3E}">
        <p14:creationId xmlns:p14="http://schemas.microsoft.com/office/powerpoint/2010/main" val="28130720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Why we need regeneration</a:t>
            </a:r>
            <a:endParaRPr lang="en-US" dirty="0"/>
          </a:p>
        </p:txBody>
      </p:sp>
      <p:sp>
        <p:nvSpPr>
          <p:cNvPr id="3" name="Content Placeholder 2"/>
          <p:cNvSpPr>
            <a:spLocks noGrp="1"/>
          </p:cNvSpPr>
          <p:nvPr>
            <p:ph idx="1"/>
          </p:nvPr>
        </p:nvSpPr>
        <p:spPr/>
        <p:txBody>
          <a:bodyPr/>
          <a:lstStyle/>
          <a:p>
            <a:pPr marL="0" indent="0">
              <a:buNone/>
            </a:pPr>
            <a:r>
              <a:rPr lang="en-US" altLang="zh-CN" dirty="0"/>
              <a:t>It is also affected by transmission distance.</a:t>
            </a:r>
          </a:p>
          <a:p>
            <a:pPr marL="0" indent="0">
              <a:buNone/>
            </a:pPr>
            <a:endParaRPr lang="en-US" dirty="0"/>
          </a:p>
        </p:txBody>
      </p:sp>
      <p:pic>
        <p:nvPicPr>
          <p:cNvPr id="4" name="Picture 2" descr="Image result for signal distortion in dist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22672"/>
            <a:ext cx="6773227" cy="27572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611427" y="1775758"/>
            <a:ext cx="4389120" cy="3970318"/>
          </a:xfrm>
          <a:prstGeom prst="rect">
            <a:avLst/>
          </a:prstGeom>
          <a:noFill/>
        </p:spPr>
        <p:txBody>
          <a:bodyPr wrap="square" rtlCol="0">
            <a:spAutoFit/>
          </a:bodyPr>
          <a:lstStyle/>
          <a:p>
            <a:r>
              <a:rPr lang="en-US" altLang="zh-CN" sz="2800" dirty="0"/>
              <a:t>Effects in distance as:</a:t>
            </a:r>
          </a:p>
          <a:p>
            <a:r>
              <a:rPr lang="en-US" altLang="zh-CN" sz="2800" dirty="0"/>
              <a:t>1. the amplitude of received signal pulse is reduced. Since there is attenuation in transmission line, the longer transmission distance, the higher attenuation, and the more obvious of amplitude decrease. </a:t>
            </a:r>
            <a:endParaRPr lang="en-US" sz="2800" dirty="0"/>
          </a:p>
        </p:txBody>
      </p:sp>
    </p:spTree>
    <p:extLst>
      <p:ext uri="{BB962C8B-B14F-4D97-AF65-F5344CB8AC3E}">
        <p14:creationId xmlns:p14="http://schemas.microsoft.com/office/powerpoint/2010/main" val="39293037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Why we need regeneration</a:t>
            </a:r>
            <a:endParaRPr lang="en-US" dirty="0"/>
          </a:p>
        </p:txBody>
      </p:sp>
      <p:sp>
        <p:nvSpPr>
          <p:cNvPr id="3" name="Content Placeholder 2"/>
          <p:cNvSpPr>
            <a:spLocks noGrp="1"/>
          </p:cNvSpPr>
          <p:nvPr>
            <p:ph idx="1"/>
          </p:nvPr>
        </p:nvSpPr>
        <p:spPr/>
        <p:txBody>
          <a:bodyPr/>
          <a:lstStyle/>
          <a:p>
            <a:pPr marL="0" indent="0">
              <a:buNone/>
            </a:pPr>
            <a:r>
              <a:rPr lang="en-US" altLang="zh-CN" dirty="0"/>
              <a:t>It is also affected by transmission distance.</a:t>
            </a:r>
          </a:p>
          <a:p>
            <a:pPr marL="0" indent="0">
              <a:buNone/>
            </a:pPr>
            <a:endParaRPr lang="en-US" dirty="0"/>
          </a:p>
        </p:txBody>
      </p:sp>
      <p:pic>
        <p:nvPicPr>
          <p:cNvPr id="4" name="Picture 2" descr="Image result for signal distortion in dist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22672"/>
            <a:ext cx="6773227" cy="27572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611427" y="1775758"/>
            <a:ext cx="4389120" cy="5693866"/>
          </a:xfrm>
          <a:prstGeom prst="rect">
            <a:avLst/>
          </a:prstGeom>
          <a:noFill/>
        </p:spPr>
        <p:txBody>
          <a:bodyPr wrap="square" rtlCol="0">
            <a:spAutoFit/>
          </a:bodyPr>
          <a:lstStyle/>
          <a:p>
            <a:r>
              <a:rPr lang="en-US" altLang="zh-CN" sz="2800" dirty="0"/>
              <a:t>Effects in distance as:</a:t>
            </a:r>
          </a:p>
          <a:p>
            <a:r>
              <a:rPr lang="en-US" altLang="zh-CN" sz="2800" dirty="0"/>
              <a:t>2. wave peak is delayed, it is the delay characteristic of transmission.</a:t>
            </a:r>
          </a:p>
          <a:p>
            <a:r>
              <a:rPr lang="en-US" altLang="zh-CN" sz="2800" dirty="0"/>
              <a:t>3. The pulse width is increased, it is because of attenuation – frequency characteristic, that causes pulse wave distortion, and this distortion causes trailing, so ISI will happen.</a:t>
            </a:r>
            <a:endParaRPr lang="zh-CN" altLang="en-US" sz="2800" dirty="0"/>
          </a:p>
          <a:p>
            <a:endParaRPr lang="en-US" altLang="zh-CN" sz="2800" dirty="0"/>
          </a:p>
          <a:p>
            <a:endParaRPr lang="en-US" sz="2800" dirty="0"/>
          </a:p>
        </p:txBody>
      </p:sp>
    </p:spTree>
    <p:extLst>
      <p:ext uri="{BB962C8B-B14F-4D97-AF65-F5344CB8AC3E}">
        <p14:creationId xmlns:p14="http://schemas.microsoft.com/office/powerpoint/2010/main" val="992859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we need regeneration</a:t>
            </a:r>
            <a:endParaRPr lang="zh-CN" altLang="en-US" dirty="0"/>
          </a:p>
        </p:txBody>
      </p:sp>
      <p:sp>
        <p:nvSpPr>
          <p:cNvPr id="3" name="内容占位符 2"/>
          <p:cNvSpPr>
            <a:spLocks noGrp="1"/>
          </p:cNvSpPr>
          <p:nvPr>
            <p:ph idx="1"/>
          </p:nvPr>
        </p:nvSpPr>
        <p:spPr/>
        <p:txBody>
          <a:bodyPr/>
          <a:lstStyle/>
          <a:p>
            <a:pPr marL="0" indent="0">
              <a:buNone/>
            </a:pPr>
            <a:r>
              <a:rPr lang="en-US" altLang="zh-CN" dirty="0"/>
              <a:t>And if we consider noise, the performance will be worse.</a:t>
            </a:r>
          </a:p>
          <a:p>
            <a:endParaRPr lang="en-US" altLang="zh-CN" dirty="0"/>
          </a:p>
          <a:p>
            <a:pPr marL="0" indent="0">
              <a:buNone/>
            </a:pPr>
            <a:r>
              <a:rPr lang="en-US" altLang="zh-CN" dirty="0"/>
              <a:t>So, when the transmission distance increase to a certain range, the received pulse would be hard to identify.</a:t>
            </a:r>
          </a:p>
          <a:p>
            <a:pPr marL="0" indent="0">
              <a:buNone/>
            </a:pPr>
            <a:r>
              <a:rPr lang="en-US" altLang="zh-CN" dirty="0"/>
              <a:t>We need a chain of regenerative repeaters to reconstruct the PCM signal.</a:t>
            </a:r>
          </a:p>
          <a:p>
            <a:endParaRPr lang="en-US" altLang="zh-CN" dirty="0"/>
          </a:p>
          <a:p>
            <a:endParaRPr lang="zh-CN" altLang="en-US" dirty="0"/>
          </a:p>
        </p:txBody>
      </p:sp>
    </p:spTree>
    <p:extLst>
      <p:ext uri="{BB962C8B-B14F-4D97-AF65-F5344CB8AC3E}">
        <p14:creationId xmlns:p14="http://schemas.microsoft.com/office/powerpoint/2010/main" val="411444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107093" y="1871800"/>
            <a:ext cx="11625908" cy="2862400"/>
          </a:xfrm>
          <a:prstGeom prst="rect">
            <a:avLst/>
          </a:prstGeom>
          <a:solidFill>
            <a:srgbClr val="FFFFFF"/>
          </a:solidFill>
          <a:ln>
            <a:noFill/>
          </a:ln>
        </p:spPr>
        <p:txBody>
          <a:bodyPr spcFirstLastPara="1" wrap="square" lIns="121897" tIns="121897" rIns="121897" bIns="121897" anchor="ctr" anchorCtr="0">
            <a:noAutofit/>
          </a:bodyPr>
          <a:lstStyle/>
          <a:p>
            <a:pPr lvl="0"/>
            <a:r>
              <a:rPr lang="en-US" sz="6400" dirty="0"/>
              <a:t>Session – </a:t>
            </a:r>
            <a:r>
              <a:rPr lang="en-US" sz="6400"/>
              <a:t>January 25</a:t>
            </a:r>
            <a:endParaRPr sz="6400" dirty="0"/>
          </a:p>
        </p:txBody>
      </p:sp>
      <p:pic>
        <p:nvPicPr>
          <p:cNvPr id="4" name="Picture 3"/>
          <p:cNvPicPr>
            <a:picLocks noChangeAspect="1"/>
          </p:cNvPicPr>
          <p:nvPr/>
        </p:nvPicPr>
        <p:blipFill>
          <a:blip r:embed="rId3"/>
          <a:stretch>
            <a:fillRect/>
          </a:stretch>
        </p:blipFill>
        <p:spPr>
          <a:xfrm>
            <a:off x="459001" y="5638800"/>
            <a:ext cx="1622156" cy="1219200"/>
          </a:xfrm>
          <a:prstGeom prst="rect">
            <a:avLst/>
          </a:prstGeom>
        </p:spPr>
      </p:pic>
    </p:spTree>
    <p:extLst>
      <p:ext uri="{BB962C8B-B14F-4D97-AF65-F5344CB8AC3E}">
        <p14:creationId xmlns:p14="http://schemas.microsoft.com/office/powerpoint/2010/main" val="316343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Mobile communication companies in Canada</a:t>
            </a:r>
            <a:endParaRPr lang="zh-CN" altLang="en-US" dirty="0"/>
          </a:p>
        </p:txBody>
      </p:sp>
      <p:sp>
        <p:nvSpPr>
          <p:cNvPr id="4" name="文本框 3"/>
          <p:cNvSpPr txBox="1"/>
          <p:nvPr/>
        </p:nvSpPr>
        <p:spPr>
          <a:xfrm>
            <a:off x="3438769" y="2422769"/>
            <a:ext cx="1234831" cy="523220"/>
          </a:xfrm>
          <a:prstGeom prst="rect">
            <a:avLst/>
          </a:prstGeom>
          <a:noFill/>
        </p:spPr>
        <p:txBody>
          <a:bodyPr wrap="square" rtlCol="0">
            <a:spAutoFit/>
          </a:bodyPr>
          <a:lstStyle/>
          <a:p>
            <a:r>
              <a:rPr lang="en-US" altLang="zh-CN" sz="2800" dirty="0"/>
              <a:t>Rogers</a:t>
            </a:r>
            <a:endParaRPr lang="zh-CN" altLang="en-US" sz="2800" dirty="0"/>
          </a:p>
        </p:txBody>
      </p:sp>
      <p:sp>
        <p:nvSpPr>
          <p:cNvPr id="5" name="文本框 4"/>
          <p:cNvSpPr txBox="1"/>
          <p:nvPr/>
        </p:nvSpPr>
        <p:spPr>
          <a:xfrm>
            <a:off x="5867400" y="2422769"/>
            <a:ext cx="1234831" cy="523220"/>
          </a:xfrm>
          <a:prstGeom prst="rect">
            <a:avLst/>
          </a:prstGeom>
          <a:noFill/>
        </p:spPr>
        <p:txBody>
          <a:bodyPr wrap="square" rtlCol="0">
            <a:spAutoFit/>
          </a:bodyPr>
          <a:lstStyle/>
          <a:p>
            <a:r>
              <a:rPr lang="en-US" altLang="zh-CN" sz="2800" dirty="0" err="1"/>
              <a:t>Telus</a:t>
            </a:r>
            <a:endParaRPr lang="zh-CN" altLang="en-US" sz="2800" dirty="0"/>
          </a:p>
        </p:txBody>
      </p:sp>
      <p:sp>
        <p:nvSpPr>
          <p:cNvPr id="6" name="文本框 5"/>
          <p:cNvSpPr txBox="1"/>
          <p:nvPr/>
        </p:nvSpPr>
        <p:spPr>
          <a:xfrm>
            <a:off x="8296031" y="2422769"/>
            <a:ext cx="1234831" cy="523220"/>
          </a:xfrm>
          <a:prstGeom prst="rect">
            <a:avLst/>
          </a:prstGeom>
          <a:noFill/>
        </p:spPr>
        <p:txBody>
          <a:bodyPr wrap="square" rtlCol="0">
            <a:spAutoFit/>
          </a:bodyPr>
          <a:lstStyle/>
          <a:p>
            <a:r>
              <a:rPr lang="en-US" altLang="zh-CN" sz="2800" dirty="0"/>
              <a:t>Bell</a:t>
            </a:r>
            <a:endParaRPr lang="zh-CN" altLang="en-US" sz="2800" dirty="0"/>
          </a:p>
        </p:txBody>
      </p:sp>
      <p:sp>
        <p:nvSpPr>
          <p:cNvPr id="7" name="文本框 6"/>
          <p:cNvSpPr txBox="1"/>
          <p:nvPr/>
        </p:nvSpPr>
        <p:spPr>
          <a:xfrm>
            <a:off x="894859" y="1825114"/>
            <a:ext cx="1234831" cy="523220"/>
          </a:xfrm>
          <a:prstGeom prst="rect">
            <a:avLst/>
          </a:prstGeom>
          <a:noFill/>
        </p:spPr>
        <p:txBody>
          <a:bodyPr wrap="square" rtlCol="0">
            <a:spAutoFit/>
          </a:bodyPr>
          <a:lstStyle/>
          <a:p>
            <a:r>
              <a:rPr lang="en-US" altLang="zh-CN" sz="2800" dirty="0">
                <a:solidFill>
                  <a:srgbClr val="FF0000"/>
                </a:solidFill>
              </a:rPr>
              <a:t>MVNO</a:t>
            </a:r>
            <a:endParaRPr lang="zh-CN" altLang="en-US" sz="2800" dirty="0">
              <a:solidFill>
                <a:srgbClr val="FF0000"/>
              </a:solidFill>
            </a:endParaRPr>
          </a:p>
        </p:txBody>
      </p:sp>
      <p:sp>
        <p:nvSpPr>
          <p:cNvPr id="8" name="文本框 7"/>
          <p:cNvSpPr txBox="1"/>
          <p:nvPr/>
        </p:nvSpPr>
        <p:spPr>
          <a:xfrm>
            <a:off x="535351" y="3502780"/>
            <a:ext cx="1953848" cy="523220"/>
          </a:xfrm>
          <a:prstGeom prst="rect">
            <a:avLst/>
          </a:prstGeom>
          <a:noFill/>
        </p:spPr>
        <p:txBody>
          <a:bodyPr wrap="square" rtlCol="0">
            <a:spAutoFit/>
          </a:bodyPr>
          <a:lstStyle/>
          <a:p>
            <a:r>
              <a:rPr lang="en-US" altLang="zh-CN" sz="2800" dirty="0">
                <a:solidFill>
                  <a:srgbClr val="FF0000"/>
                </a:solidFill>
              </a:rPr>
              <a:t>Subsidiaries</a:t>
            </a:r>
            <a:endParaRPr lang="zh-CN" altLang="en-US" sz="2800" dirty="0">
              <a:solidFill>
                <a:srgbClr val="FF0000"/>
              </a:solidFill>
            </a:endParaRPr>
          </a:p>
        </p:txBody>
      </p:sp>
      <p:sp>
        <p:nvSpPr>
          <p:cNvPr id="9" name="文本框 8"/>
          <p:cNvSpPr txBox="1"/>
          <p:nvPr/>
        </p:nvSpPr>
        <p:spPr>
          <a:xfrm>
            <a:off x="2676769" y="3502780"/>
            <a:ext cx="1234831" cy="523220"/>
          </a:xfrm>
          <a:prstGeom prst="rect">
            <a:avLst/>
          </a:prstGeom>
          <a:noFill/>
        </p:spPr>
        <p:txBody>
          <a:bodyPr wrap="square" rtlCol="0">
            <a:spAutoFit/>
          </a:bodyPr>
          <a:lstStyle/>
          <a:p>
            <a:r>
              <a:rPr lang="en-US" altLang="zh-CN" sz="2800" dirty="0"/>
              <a:t>Fido</a:t>
            </a:r>
            <a:endParaRPr lang="zh-CN" altLang="en-US" sz="2800" dirty="0"/>
          </a:p>
        </p:txBody>
      </p:sp>
      <p:sp>
        <p:nvSpPr>
          <p:cNvPr id="10" name="文本框 3"/>
          <p:cNvSpPr txBox="1"/>
          <p:nvPr/>
        </p:nvSpPr>
        <p:spPr>
          <a:xfrm>
            <a:off x="3993661" y="3502780"/>
            <a:ext cx="1234831"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err="1"/>
              <a:t>Chatr</a:t>
            </a:r>
            <a:endParaRPr lang="zh-CN" altLang="en-US" sz="2800" dirty="0"/>
          </a:p>
        </p:txBody>
      </p:sp>
      <p:sp>
        <p:nvSpPr>
          <p:cNvPr id="11" name="文本框 3"/>
          <p:cNvSpPr txBox="1"/>
          <p:nvPr/>
        </p:nvSpPr>
        <p:spPr>
          <a:xfrm>
            <a:off x="5310553" y="3502780"/>
            <a:ext cx="1234831"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err="1"/>
              <a:t>Koodo</a:t>
            </a:r>
            <a:endParaRPr lang="zh-CN" altLang="en-US" sz="2800" dirty="0"/>
          </a:p>
        </p:txBody>
      </p:sp>
      <p:sp>
        <p:nvSpPr>
          <p:cNvPr id="12" name="文本框 3"/>
          <p:cNvSpPr txBox="1"/>
          <p:nvPr/>
        </p:nvSpPr>
        <p:spPr>
          <a:xfrm>
            <a:off x="6545384" y="3502780"/>
            <a:ext cx="227037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t>Public Mobile</a:t>
            </a:r>
            <a:endParaRPr lang="zh-CN" altLang="en-US" sz="2800" dirty="0"/>
          </a:p>
        </p:txBody>
      </p:sp>
      <p:sp>
        <p:nvSpPr>
          <p:cNvPr id="13" name="文本框 3"/>
          <p:cNvSpPr txBox="1"/>
          <p:nvPr/>
        </p:nvSpPr>
        <p:spPr>
          <a:xfrm>
            <a:off x="8815754" y="3502780"/>
            <a:ext cx="1234831"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t>Virgin</a:t>
            </a:r>
            <a:endParaRPr lang="zh-CN" altLang="en-US" sz="2800" dirty="0"/>
          </a:p>
        </p:txBody>
      </p:sp>
      <p:cxnSp>
        <p:nvCxnSpPr>
          <p:cNvPr id="15" name="直接连接符 14"/>
          <p:cNvCxnSpPr>
            <a:stCxn id="4" idx="2"/>
            <a:endCxn id="9" idx="0"/>
          </p:cNvCxnSpPr>
          <p:nvPr/>
        </p:nvCxnSpPr>
        <p:spPr>
          <a:xfrm flipH="1">
            <a:off x="3294185" y="2945989"/>
            <a:ext cx="762000" cy="556791"/>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p:cNvCxnSpPr>
            <a:stCxn id="4" idx="2"/>
            <a:endCxn id="10" idx="0"/>
          </p:cNvCxnSpPr>
          <p:nvPr/>
        </p:nvCxnSpPr>
        <p:spPr>
          <a:xfrm>
            <a:off x="4056185" y="2945989"/>
            <a:ext cx="554892" cy="55679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p:cNvCxnSpPr>
            <a:stCxn id="5" idx="2"/>
            <a:endCxn id="11" idx="0"/>
          </p:cNvCxnSpPr>
          <p:nvPr/>
        </p:nvCxnSpPr>
        <p:spPr>
          <a:xfrm flipH="1">
            <a:off x="5927969" y="2945989"/>
            <a:ext cx="556847" cy="556791"/>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p:cNvCxnSpPr>
            <a:stCxn id="5" idx="2"/>
            <a:endCxn id="12" idx="0"/>
          </p:cNvCxnSpPr>
          <p:nvPr/>
        </p:nvCxnSpPr>
        <p:spPr>
          <a:xfrm>
            <a:off x="6484816" y="2945989"/>
            <a:ext cx="1195753" cy="556791"/>
          </a:xfrm>
          <a:prstGeom prst="line">
            <a:avLst/>
          </a:prstGeom>
        </p:spPr>
        <p:style>
          <a:lnRef idx="3">
            <a:schemeClr val="dk1"/>
          </a:lnRef>
          <a:fillRef idx="0">
            <a:schemeClr val="dk1"/>
          </a:fillRef>
          <a:effectRef idx="2">
            <a:schemeClr val="dk1"/>
          </a:effectRef>
          <a:fontRef idx="minor">
            <a:schemeClr val="tx1"/>
          </a:fontRef>
        </p:style>
      </p:cxnSp>
      <p:cxnSp>
        <p:nvCxnSpPr>
          <p:cNvPr id="24" name="直接连接符 23"/>
          <p:cNvCxnSpPr>
            <a:stCxn id="6" idx="2"/>
            <a:endCxn id="13" idx="0"/>
          </p:cNvCxnSpPr>
          <p:nvPr/>
        </p:nvCxnSpPr>
        <p:spPr>
          <a:xfrm>
            <a:off x="8913447" y="2945989"/>
            <a:ext cx="519723" cy="556791"/>
          </a:xfrm>
          <a:prstGeom prst="line">
            <a:avLst/>
          </a:prstGeom>
        </p:spPr>
        <p:style>
          <a:lnRef idx="3">
            <a:schemeClr val="dk1"/>
          </a:lnRef>
          <a:fillRef idx="0">
            <a:schemeClr val="dk1"/>
          </a:fillRef>
          <a:effectRef idx="2">
            <a:schemeClr val="dk1"/>
          </a:effectRef>
          <a:fontRef idx="minor">
            <a:schemeClr val="tx1"/>
          </a:fontRef>
        </p:style>
      </p:cxnSp>
      <p:sp>
        <p:nvSpPr>
          <p:cNvPr id="25" name="文本框 24"/>
          <p:cNvSpPr txBox="1"/>
          <p:nvPr/>
        </p:nvSpPr>
        <p:spPr>
          <a:xfrm>
            <a:off x="894859" y="4408099"/>
            <a:ext cx="1234831" cy="954107"/>
          </a:xfrm>
          <a:prstGeom prst="rect">
            <a:avLst/>
          </a:prstGeom>
          <a:noFill/>
        </p:spPr>
        <p:txBody>
          <a:bodyPr wrap="square" rtlCol="0">
            <a:spAutoFit/>
          </a:bodyPr>
          <a:lstStyle/>
          <a:p>
            <a:r>
              <a:rPr lang="en-US" altLang="zh-CN" sz="2800" dirty="0">
                <a:solidFill>
                  <a:srgbClr val="FF0000"/>
                </a:solidFill>
              </a:rPr>
              <a:t>UMTS</a:t>
            </a:r>
          </a:p>
          <a:p>
            <a:r>
              <a:rPr lang="en-US" altLang="zh-CN" sz="2800" dirty="0">
                <a:solidFill>
                  <a:srgbClr val="FF0000"/>
                </a:solidFill>
              </a:rPr>
              <a:t>In NA</a:t>
            </a:r>
            <a:endParaRPr lang="zh-CN" altLang="en-US" sz="2800" dirty="0">
              <a:solidFill>
                <a:srgbClr val="FF0000"/>
              </a:solidFill>
            </a:endParaRPr>
          </a:p>
        </p:txBody>
      </p:sp>
      <p:sp>
        <p:nvSpPr>
          <p:cNvPr id="26" name="文本框 25"/>
          <p:cNvSpPr txBox="1"/>
          <p:nvPr/>
        </p:nvSpPr>
        <p:spPr>
          <a:xfrm>
            <a:off x="2676768" y="4321181"/>
            <a:ext cx="7506678" cy="523220"/>
          </a:xfrm>
          <a:prstGeom prst="rect">
            <a:avLst/>
          </a:prstGeom>
          <a:noFill/>
        </p:spPr>
        <p:txBody>
          <a:bodyPr wrap="square" rtlCol="0">
            <a:spAutoFit/>
          </a:bodyPr>
          <a:lstStyle/>
          <a:p>
            <a:r>
              <a:rPr lang="en-US" altLang="zh-CN" sz="2800" dirty="0"/>
              <a:t>Band 5  850MHZ  824 – 849 Up  869 – 894 Down</a:t>
            </a:r>
            <a:endParaRPr lang="zh-CN" altLang="en-US" sz="2800" dirty="0"/>
          </a:p>
        </p:txBody>
      </p:sp>
      <p:sp>
        <p:nvSpPr>
          <p:cNvPr id="27" name="文本框 26"/>
          <p:cNvSpPr txBox="1"/>
          <p:nvPr/>
        </p:nvSpPr>
        <p:spPr>
          <a:xfrm>
            <a:off x="2676768" y="4818891"/>
            <a:ext cx="7866187" cy="523220"/>
          </a:xfrm>
          <a:prstGeom prst="rect">
            <a:avLst/>
          </a:prstGeom>
          <a:noFill/>
        </p:spPr>
        <p:txBody>
          <a:bodyPr wrap="square" rtlCol="0">
            <a:spAutoFit/>
          </a:bodyPr>
          <a:lstStyle/>
          <a:p>
            <a:r>
              <a:rPr lang="en-US" altLang="zh-CN" sz="2800" dirty="0"/>
              <a:t>Band 2 1900MHZ 1850 – 1910 Up 1930 – 1990 Down  </a:t>
            </a:r>
            <a:endParaRPr lang="zh-CN" altLang="en-US" sz="2800" dirty="0"/>
          </a:p>
        </p:txBody>
      </p:sp>
      <p:sp>
        <p:nvSpPr>
          <p:cNvPr id="28" name="文本框 27"/>
          <p:cNvSpPr txBox="1"/>
          <p:nvPr/>
        </p:nvSpPr>
        <p:spPr>
          <a:xfrm>
            <a:off x="2315305" y="1822694"/>
            <a:ext cx="2995248" cy="523220"/>
          </a:xfrm>
          <a:prstGeom prst="rect">
            <a:avLst/>
          </a:prstGeom>
          <a:noFill/>
        </p:spPr>
        <p:txBody>
          <a:bodyPr wrap="square" rtlCol="0">
            <a:spAutoFit/>
          </a:bodyPr>
          <a:lstStyle/>
          <a:p>
            <a:r>
              <a:rPr lang="en-US" altLang="zh-CN" sz="2800" dirty="0"/>
              <a:t>(7-11 Petro-Canada)</a:t>
            </a:r>
            <a:endParaRPr lang="zh-CN" altLang="en-US" sz="2800" dirty="0"/>
          </a:p>
        </p:txBody>
      </p:sp>
      <p:sp>
        <p:nvSpPr>
          <p:cNvPr id="29" name="文本框 28"/>
          <p:cNvSpPr txBox="1"/>
          <p:nvPr/>
        </p:nvSpPr>
        <p:spPr>
          <a:xfrm>
            <a:off x="5648565" y="1811904"/>
            <a:ext cx="3456357" cy="523220"/>
          </a:xfrm>
          <a:prstGeom prst="rect">
            <a:avLst/>
          </a:prstGeom>
          <a:noFill/>
        </p:spPr>
        <p:txBody>
          <a:bodyPr wrap="square" rtlCol="0">
            <a:spAutoFit/>
          </a:bodyPr>
          <a:lstStyle/>
          <a:p>
            <a:r>
              <a:rPr lang="en-US" altLang="zh-CN" sz="2800" dirty="0"/>
              <a:t>(postpaid) PC (prepaid)</a:t>
            </a:r>
            <a:endParaRPr lang="zh-CN" altLang="en-US" sz="2800" dirty="0"/>
          </a:p>
        </p:txBody>
      </p:sp>
      <p:sp>
        <p:nvSpPr>
          <p:cNvPr id="30" name="文本框 29"/>
          <p:cNvSpPr txBox="1"/>
          <p:nvPr/>
        </p:nvSpPr>
        <p:spPr>
          <a:xfrm>
            <a:off x="9173308" y="1822694"/>
            <a:ext cx="2776415" cy="523220"/>
          </a:xfrm>
          <a:prstGeom prst="rect">
            <a:avLst/>
          </a:prstGeom>
          <a:noFill/>
        </p:spPr>
        <p:txBody>
          <a:bodyPr wrap="square" rtlCol="0">
            <a:spAutoFit/>
          </a:bodyPr>
          <a:lstStyle/>
          <a:p>
            <a:r>
              <a:rPr lang="en-US" altLang="zh-CN" sz="2800" dirty="0" err="1"/>
              <a:t>Onstar</a:t>
            </a:r>
            <a:r>
              <a:rPr lang="en-US" altLang="zh-CN" sz="2800" dirty="0"/>
              <a:t> </a:t>
            </a:r>
            <a:r>
              <a:rPr lang="en-US" altLang="zh-CN" sz="2800" dirty="0" err="1"/>
              <a:t>Execulink</a:t>
            </a:r>
            <a:endParaRPr lang="zh-CN" altLang="en-US" sz="2800" dirty="0"/>
          </a:p>
        </p:txBody>
      </p:sp>
      <p:sp>
        <p:nvSpPr>
          <p:cNvPr id="31" name="文本框 30"/>
          <p:cNvSpPr txBox="1"/>
          <p:nvPr/>
        </p:nvSpPr>
        <p:spPr>
          <a:xfrm>
            <a:off x="838200" y="5744305"/>
            <a:ext cx="10922002" cy="523220"/>
          </a:xfrm>
          <a:prstGeom prst="rect">
            <a:avLst/>
          </a:prstGeom>
          <a:noFill/>
        </p:spPr>
        <p:txBody>
          <a:bodyPr wrap="square" rtlCol="0">
            <a:spAutoFit/>
          </a:bodyPr>
          <a:lstStyle/>
          <a:p>
            <a:r>
              <a:rPr lang="en-US" altLang="zh-CN" sz="2800" dirty="0"/>
              <a:t>Freedom Mobile Band 4 1700MHZ 1710 – 1755 Up 2110 – 2155 Down  </a:t>
            </a:r>
            <a:endParaRPr lang="zh-CN" altLang="en-US" sz="2800" dirty="0"/>
          </a:p>
        </p:txBody>
      </p:sp>
    </p:spTree>
    <p:extLst>
      <p:ext uri="{BB962C8B-B14F-4D97-AF65-F5344CB8AC3E}">
        <p14:creationId xmlns:p14="http://schemas.microsoft.com/office/powerpoint/2010/main" val="176310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receiver of PCM system</a:t>
            </a:r>
            <a:endParaRPr lang="zh-CN" altLang="en-US" dirty="0"/>
          </a:p>
        </p:txBody>
      </p:sp>
      <p:sp>
        <p:nvSpPr>
          <p:cNvPr id="3" name="内容占位符 2"/>
          <p:cNvSpPr>
            <a:spLocks noGrp="1"/>
          </p:cNvSpPr>
          <p:nvPr>
            <p:ph idx="1"/>
          </p:nvPr>
        </p:nvSpPr>
        <p:spPr/>
        <p:txBody>
          <a:bodyPr/>
          <a:lstStyle/>
          <a:p>
            <a:pPr marL="0" indent="0">
              <a:buNone/>
            </a:pPr>
            <a:r>
              <a:rPr lang="en-US" altLang="zh-CN" dirty="0"/>
              <a:t>It is also called </a:t>
            </a:r>
            <a:r>
              <a:rPr lang="en-US" altLang="en-CA" dirty="0"/>
              <a:t>Regeneration circuit.</a:t>
            </a:r>
            <a:endParaRPr lang="x-none" altLang="en-CA" dirty="0"/>
          </a:p>
          <a:p>
            <a:pPr marL="0" indent="0">
              <a:buNone/>
            </a:pPr>
            <a:r>
              <a:rPr lang="en-US" altLang="zh-CN" dirty="0"/>
              <a:t>Three basic functions are performed by a regenerative repeater:</a:t>
            </a:r>
          </a:p>
          <a:p>
            <a:endParaRPr lang="en-US" altLang="zh-CN" dirty="0"/>
          </a:p>
          <a:p>
            <a:endParaRPr lang="zh-CN" altLang="en-US" dirty="0"/>
          </a:p>
        </p:txBody>
      </p:sp>
      <p:sp>
        <p:nvSpPr>
          <p:cNvPr id="4" name="Rectangle 3"/>
          <p:cNvSpPr/>
          <p:nvPr/>
        </p:nvSpPr>
        <p:spPr>
          <a:xfrm>
            <a:off x="2841398" y="3002823"/>
            <a:ext cx="1442720" cy="1151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en-CA" sz="2400" dirty="0"/>
              <a:t>Amplifier equalizer</a:t>
            </a:r>
            <a:endParaRPr lang="x-none" altLang="en-CA" sz="2400" dirty="0"/>
          </a:p>
        </p:txBody>
      </p:sp>
      <p:cxnSp>
        <p:nvCxnSpPr>
          <p:cNvPr id="5" name="Straight Arrow Connector 4"/>
          <p:cNvCxnSpPr>
            <a:stCxn id="4" idx="3"/>
            <a:endCxn id="8" idx="1"/>
          </p:cNvCxnSpPr>
          <p:nvPr/>
        </p:nvCxnSpPr>
        <p:spPr>
          <a:xfrm flipV="1">
            <a:off x="4284118" y="3565976"/>
            <a:ext cx="3302635" cy="12792"/>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6" name="Rectangle 5"/>
          <p:cNvSpPr/>
          <p:nvPr/>
        </p:nvSpPr>
        <p:spPr>
          <a:xfrm>
            <a:off x="5152163" y="4608103"/>
            <a:ext cx="1532890" cy="1151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en-CA" sz="2400" dirty="0"/>
              <a:t>Timing circuit</a:t>
            </a:r>
            <a:endParaRPr lang="x-none" altLang="en-CA" sz="2400" dirty="0"/>
          </a:p>
        </p:txBody>
      </p:sp>
      <p:cxnSp>
        <p:nvCxnSpPr>
          <p:cNvPr id="7" name="Straight Arrow Connector 6"/>
          <p:cNvCxnSpPr/>
          <p:nvPr/>
        </p:nvCxnSpPr>
        <p:spPr>
          <a:xfrm flipV="1">
            <a:off x="8348979" y="4141922"/>
            <a:ext cx="4219" cy="1042126"/>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8" name="Rectangle 7"/>
          <p:cNvSpPr/>
          <p:nvPr/>
        </p:nvSpPr>
        <p:spPr>
          <a:xfrm>
            <a:off x="7586753" y="2990031"/>
            <a:ext cx="1532890" cy="1151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en-CA" sz="2400" dirty="0"/>
              <a:t>Decision making device</a:t>
            </a:r>
            <a:endParaRPr lang="x-none" altLang="en-CA" sz="2400" dirty="0"/>
          </a:p>
        </p:txBody>
      </p:sp>
      <p:cxnSp>
        <p:nvCxnSpPr>
          <p:cNvPr id="9" name="Straight Arrow Connector 8"/>
          <p:cNvCxnSpPr>
            <a:stCxn id="8" idx="3"/>
          </p:cNvCxnSpPr>
          <p:nvPr/>
        </p:nvCxnSpPr>
        <p:spPr>
          <a:xfrm>
            <a:off x="9119643" y="3565976"/>
            <a:ext cx="901700" cy="38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0" name="TextBox 11"/>
          <p:cNvSpPr txBox="1"/>
          <p:nvPr/>
        </p:nvSpPr>
        <p:spPr>
          <a:xfrm>
            <a:off x="939890" y="3224825"/>
            <a:ext cx="1462405" cy="707886"/>
          </a:xfrm>
          <a:prstGeom prst="rect">
            <a:avLst/>
          </a:prstGeom>
          <a:noFill/>
        </p:spPr>
        <p:txBody>
          <a:bodyPr wrap="square" rtlCol="0">
            <a:spAutoFit/>
          </a:bodyPr>
          <a:lstStyle/>
          <a:p>
            <a:r>
              <a:rPr lang="en-US" altLang="zh-CN" sz="2000" dirty="0"/>
              <a:t>Distorted PCM wave</a:t>
            </a:r>
            <a:endParaRPr lang="x-none" altLang="en-CA" sz="2000" dirty="0"/>
          </a:p>
        </p:txBody>
      </p:sp>
      <p:sp>
        <p:nvSpPr>
          <p:cNvPr id="11" name="TextBox 12"/>
          <p:cNvSpPr txBox="1"/>
          <p:nvPr/>
        </p:nvSpPr>
        <p:spPr>
          <a:xfrm>
            <a:off x="10021343" y="3224825"/>
            <a:ext cx="1532890" cy="707886"/>
          </a:xfrm>
          <a:prstGeom prst="rect">
            <a:avLst/>
          </a:prstGeom>
          <a:noFill/>
        </p:spPr>
        <p:txBody>
          <a:bodyPr wrap="square" rtlCol="0">
            <a:spAutoFit/>
          </a:bodyPr>
          <a:lstStyle/>
          <a:p>
            <a:r>
              <a:rPr lang="en-US" altLang="en-CA" sz="2000" dirty="0"/>
              <a:t>Regenerated PCM wave</a:t>
            </a:r>
            <a:endParaRPr lang="x-none" altLang="en-CA" sz="2000" dirty="0"/>
          </a:p>
        </p:txBody>
      </p:sp>
      <p:cxnSp>
        <p:nvCxnSpPr>
          <p:cNvPr id="12" name="Straight Arrow Connector 8"/>
          <p:cNvCxnSpPr/>
          <p:nvPr/>
        </p:nvCxnSpPr>
        <p:spPr>
          <a:xfrm>
            <a:off x="1939698" y="3578768"/>
            <a:ext cx="901700" cy="38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7" name="直接连接符 16"/>
          <p:cNvCxnSpPr/>
          <p:nvPr/>
        </p:nvCxnSpPr>
        <p:spPr>
          <a:xfrm>
            <a:off x="4561114" y="3572372"/>
            <a:ext cx="24312" cy="1611676"/>
          </a:xfrm>
          <a:prstGeom prst="line">
            <a:avLst/>
          </a:prstGeom>
        </p:spPr>
        <p:style>
          <a:lnRef idx="3">
            <a:schemeClr val="dk1"/>
          </a:lnRef>
          <a:fillRef idx="0">
            <a:schemeClr val="dk1"/>
          </a:fillRef>
          <a:effectRef idx="2">
            <a:schemeClr val="dk1"/>
          </a:effectRef>
          <a:fontRef idx="minor">
            <a:schemeClr val="tx1"/>
          </a:fontRef>
        </p:style>
      </p:cxnSp>
      <p:cxnSp>
        <p:nvCxnSpPr>
          <p:cNvPr id="20" name="直接箭头连接符 19"/>
          <p:cNvCxnSpPr>
            <a:endCxn id="6" idx="1"/>
          </p:cNvCxnSpPr>
          <p:nvPr/>
        </p:nvCxnSpPr>
        <p:spPr>
          <a:xfrm>
            <a:off x="4581434" y="5184048"/>
            <a:ext cx="57072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连接符 21"/>
          <p:cNvCxnSpPr>
            <a:stCxn id="6" idx="3"/>
          </p:cNvCxnSpPr>
          <p:nvPr/>
        </p:nvCxnSpPr>
        <p:spPr>
          <a:xfrm>
            <a:off x="6685053" y="5184048"/>
            <a:ext cx="1663926" cy="0"/>
          </a:xfrm>
          <a:prstGeom prst="line">
            <a:avLst/>
          </a:prstGeom>
        </p:spPr>
        <p:style>
          <a:lnRef idx="3">
            <a:schemeClr val="dk1"/>
          </a:lnRef>
          <a:fillRef idx="0">
            <a:schemeClr val="dk1"/>
          </a:fillRef>
          <a:effectRef idx="2">
            <a:schemeClr val="dk1"/>
          </a:effectRef>
          <a:fontRef idx="minor">
            <a:schemeClr val="tx1"/>
          </a:fontRef>
        </p:style>
      </p:cxnSp>
      <p:sp>
        <p:nvSpPr>
          <p:cNvPr id="13" name="矩形 12">
            <a:extLst>
              <a:ext uri="{FF2B5EF4-FFF2-40B4-BE49-F238E27FC236}">
                <a16:creationId xmlns:a16="http://schemas.microsoft.com/office/drawing/2014/main" id="{FC3A5148-0E42-43F1-8822-9AEF65870553}"/>
              </a:ext>
            </a:extLst>
          </p:cNvPr>
          <p:cNvSpPr/>
          <p:nvPr/>
        </p:nvSpPr>
        <p:spPr>
          <a:xfrm>
            <a:off x="2625969" y="2860431"/>
            <a:ext cx="6815016" cy="331653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dirty="0"/>
          </a:p>
        </p:txBody>
      </p:sp>
      <p:sp>
        <p:nvSpPr>
          <p:cNvPr id="14" name="文本框 13">
            <a:extLst>
              <a:ext uri="{FF2B5EF4-FFF2-40B4-BE49-F238E27FC236}">
                <a16:creationId xmlns:a16="http://schemas.microsoft.com/office/drawing/2014/main" id="{88C7CDDB-B45D-4EDA-AD97-078FE9EFE230}"/>
              </a:ext>
            </a:extLst>
          </p:cNvPr>
          <p:cNvSpPr txBox="1"/>
          <p:nvPr/>
        </p:nvSpPr>
        <p:spPr>
          <a:xfrm>
            <a:off x="4581434" y="6262042"/>
            <a:ext cx="3358997" cy="461665"/>
          </a:xfrm>
          <a:prstGeom prst="rect">
            <a:avLst/>
          </a:prstGeom>
          <a:noFill/>
        </p:spPr>
        <p:txBody>
          <a:bodyPr wrap="square" rtlCol="0">
            <a:spAutoFit/>
          </a:bodyPr>
          <a:lstStyle/>
          <a:p>
            <a:r>
              <a:rPr lang="en-CA" sz="2400" dirty="0"/>
              <a:t>Regeneration circuit</a:t>
            </a:r>
          </a:p>
        </p:txBody>
      </p:sp>
    </p:spTree>
    <p:extLst>
      <p:ext uri="{BB962C8B-B14F-4D97-AF65-F5344CB8AC3E}">
        <p14:creationId xmlns:p14="http://schemas.microsoft.com/office/powerpoint/2010/main" val="31418343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receiver of PCM system</a:t>
            </a:r>
            <a:endParaRPr lang="zh-CN" altLang="en-US" dirty="0"/>
          </a:p>
        </p:txBody>
      </p:sp>
      <p:sp>
        <p:nvSpPr>
          <p:cNvPr id="3" name="内容占位符 2"/>
          <p:cNvSpPr>
            <a:spLocks noGrp="1"/>
          </p:cNvSpPr>
          <p:nvPr>
            <p:ph idx="1"/>
          </p:nvPr>
        </p:nvSpPr>
        <p:spPr>
          <a:xfrm>
            <a:off x="838200" y="1825625"/>
            <a:ext cx="10515600" cy="4901746"/>
          </a:xfrm>
        </p:spPr>
        <p:txBody>
          <a:bodyPr>
            <a:normAutofit/>
          </a:bodyPr>
          <a:lstStyle/>
          <a:p>
            <a:pPr marL="0" indent="0">
              <a:buNone/>
            </a:pPr>
            <a:r>
              <a:rPr lang="en-US" altLang="zh-CN" dirty="0">
                <a:solidFill>
                  <a:srgbClr val="FF0000"/>
                </a:solidFill>
              </a:rPr>
              <a:t>The equalizer </a:t>
            </a:r>
            <a:r>
              <a:rPr lang="en-US" altLang="zh-CN" dirty="0"/>
              <a:t>shapes the received pulses so compensate (correct) for the effects of amplitude and phase distortions.</a:t>
            </a:r>
          </a:p>
          <a:p>
            <a:endParaRPr lang="en-US" altLang="zh-CN" dirty="0"/>
          </a:p>
          <a:p>
            <a:pPr marL="0" indent="0">
              <a:buNone/>
            </a:pPr>
            <a:r>
              <a:rPr lang="en-US" altLang="zh-CN" dirty="0">
                <a:solidFill>
                  <a:srgbClr val="FF0000"/>
                </a:solidFill>
              </a:rPr>
              <a:t>The timing circuit </a:t>
            </a:r>
            <a:r>
              <a:rPr lang="en-US" altLang="zh-CN" dirty="0"/>
              <a:t>provide a periodic pulse train, derived from the received pulses, for sampling the equalized pulses at the instants of time.</a:t>
            </a:r>
          </a:p>
          <a:p>
            <a:endParaRPr lang="en-US" altLang="zh-CN" dirty="0"/>
          </a:p>
          <a:p>
            <a:pPr marL="0" indent="0">
              <a:buNone/>
            </a:pPr>
            <a:r>
              <a:rPr lang="en-US" altLang="zh-CN" dirty="0"/>
              <a:t>In </a:t>
            </a:r>
            <a:r>
              <a:rPr lang="en-US" altLang="zh-CN" dirty="0">
                <a:solidFill>
                  <a:srgbClr val="FF0000"/>
                </a:solidFill>
              </a:rPr>
              <a:t>decision – making device</a:t>
            </a:r>
            <a:r>
              <a:rPr lang="en-US" altLang="zh-CN" dirty="0"/>
              <a:t>, there is a predetermined threshold, by comparing the sample with “threshold” to make whether the received symbol should be considered as “1” or “0”. </a:t>
            </a:r>
            <a:endParaRPr lang="zh-CN" altLang="en-US" dirty="0"/>
          </a:p>
        </p:txBody>
      </p:sp>
    </p:spTree>
    <p:extLst>
      <p:ext uri="{BB962C8B-B14F-4D97-AF65-F5344CB8AC3E}">
        <p14:creationId xmlns:p14="http://schemas.microsoft.com/office/powerpoint/2010/main" val="4464536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receiver of PCM system</a:t>
            </a:r>
            <a:endParaRPr lang="zh-CN" altLang="en-US" dirty="0"/>
          </a:p>
        </p:txBody>
      </p:sp>
      <p:sp>
        <p:nvSpPr>
          <p:cNvPr id="3" name="内容占位符 2"/>
          <p:cNvSpPr>
            <a:spLocks noGrp="1"/>
          </p:cNvSpPr>
          <p:nvPr>
            <p:ph idx="1"/>
          </p:nvPr>
        </p:nvSpPr>
        <p:spPr/>
        <p:txBody>
          <a:bodyPr/>
          <a:lstStyle/>
          <a:p>
            <a:pPr marL="0" indent="0">
              <a:buNone/>
            </a:pPr>
            <a:r>
              <a:rPr lang="en-US" altLang="zh-CN" dirty="0"/>
              <a:t>The key function is equalizer, where can add a compensate wave in time domain equalizer. For example, to reduce the effect of ISI (interference terms), we can add pulse waves having same wave form and opposite polarity of trailing. </a:t>
            </a:r>
          </a:p>
          <a:p>
            <a:endParaRPr lang="en-US" altLang="zh-CN" dirty="0"/>
          </a:p>
        </p:txBody>
      </p:sp>
      <p:cxnSp>
        <p:nvCxnSpPr>
          <p:cNvPr id="5" name="直接箭头连接符 4"/>
          <p:cNvCxnSpPr/>
          <p:nvPr/>
        </p:nvCxnSpPr>
        <p:spPr>
          <a:xfrm flipV="1">
            <a:off x="1656862" y="5056554"/>
            <a:ext cx="2899507" cy="234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直接箭头连接符 7"/>
          <p:cNvCxnSpPr/>
          <p:nvPr/>
        </p:nvCxnSpPr>
        <p:spPr>
          <a:xfrm flipV="1">
            <a:off x="6623539" y="5033108"/>
            <a:ext cx="2899507" cy="234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任意多边形 9"/>
          <p:cNvSpPr/>
          <p:nvPr/>
        </p:nvSpPr>
        <p:spPr>
          <a:xfrm>
            <a:off x="1946031" y="4235938"/>
            <a:ext cx="2024184" cy="1047262"/>
          </a:xfrm>
          <a:custGeom>
            <a:avLst/>
            <a:gdLst>
              <a:gd name="connsiteX0" fmla="*/ 0 w 2024184"/>
              <a:gd name="connsiteY0" fmla="*/ 844062 h 1047262"/>
              <a:gd name="connsiteX1" fmla="*/ 187569 w 2024184"/>
              <a:gd name="connsiteY1" fmla="*/ 656493 h 1047262"/>
              <a:gd name="connsiteX2" fmla="*/ 375138 w 2024184"/>
              <a:gd name="connsiteY2" fmla="*/ 836247 h 1047262"/>
              <a:gd name="connsiteX3" fmla="*/ 523631 w 2024184"/>
              <a:gd name="connsiteY3" fmla="*/ 1031631 h 1047262"/>
              <a:gd name="connsiteX4" fmla="*/ 687754 w 2024184"/>
              <a:gd name="connsiteY4" fmla="*/ 828431 h 1047262"/>
              <a:gd name="connsiteX5" fmla="*/ 1078523 w 2024184"/>
              <a:gd name="connsiteY5" fmla="*/ 0 h 1047262"/>
              <a:gd name="connsiteX6" fmla="*/ 1367692 w 2024184"/>
              <a:gd name="connsiteY6" fmla="*/ 828431 h 1047262"/>
              <a:gd name="connsiteX7" fmla="*/ 1508369 w 2024184"/>
              <a:gd name="connsiteY7" fmla="*/ 1047262 h 1047262"/>
              <a:gd name="connsiteX8" fmla="*/ 1688123 w 2024184"/>
              <a:gd name="connsiteY8" fmla="*/ 828431 h 1047262"/>
              <a:gd name="connsiteX9" fmla="*/ 1852246 w 2024184"/>
              <a:gd name="connsiteY9" fmla="*/ 664308 h 1047262"/>
              <a:gd name="connsiteX10" fmla="*/ 2024184 w 2024184"/>
              <a:gd name="connsiteY10" fmla="*/ 828431 h 104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184" h="1047262">
                <a:moveTo>
                  <a:pt x="0" y="844062"/>
                </a:moveTo>
                <a:cubicBezTo>
                  <a:pt x="62523" y="750928"/>
                  <a:pt x="125046" y="657795"/>
                  <a:pt x="187569" y="656493"/>
                </a:cubicBezTo>
                <a:cubicBezTo>
                  <a:pt x="250092" y="655191"/>
                  <a:pt x="319128" y="773724"/>
                  <a:pt x="375138" y="836247"/>
                </a:cubicBezTo>
                <a:cubicBezTo>
                  <a:pt x="431148" y="898770"/>
                  <a:pt x="471528" y="1032934"/>
                  <a:pt x="523631" y="1031631"/>
                </a:cubicBezTo>
                <a:cubicBezTo>
                  <a:pt x="575734" y="1030328"/>
                  <a:pt x="595272" y="1000369"/>
                  <a:pt x="687754" y="828431"/>
                </a:cubicBezTo>
                <a:cubicBezTo>
                  <a:pt x="780236" y="656493"/>
                  <a:pt x="965200" y="0"/>
                  <a:pt x="1078523" y="0"/>
                </a:cubicBezTo>
                <a:cubicBezTo>
                  <a:pt x="1191846" y="0"/>
                  <a:pt x="1296051" y="653887"/>
                  <a:pt x="1367692" y="828431"/>
                </a:cubicBezTo>
                <a:cubicBezTo>
                  <a:pt x="1439333" y="1002975"/>
                  <a:pt x="1454964" y="1047262"/>
                  <a:pt x="1508369" y="1047262"/>
                </a:cubicBezTo>
                <a:cubicBezTo>
                  <a:pt x="1561774" y="1047262"/>
                  <a:pt x="1630810" y="892257"/>
                  <a:pt x="1688123" y="828431"/>
                </a:cubicBezTo>
                <a:cubicBezTo>
                  <a:pt x="1745436" y="764605"/>
                  <a:pt x="1796236" y="664308"/>
                  <a:pt x="1852246" y="664308"/>
                </a:cubicBezTo>
                <a:cubicBezTo>
                  <a:pt x="1908256" y="664308"/>
                  <a:pt x="1986410" y="801077"/>
                  <a:pt x="2024184" y="828431"/>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1" name="任意多边形 10"/>
          <p:cNvSpPr/>
          <p:nvPr/>
        </p:nvSpPr>
        <p:spPr>
          <a:xfrm>
            <a:off x="7029940" y="4212493"/>
            <a:ext cx="2024184" cy="1047262"/>
          </a:xfrm>
          <a:custGeom>
            <a:avLst/>
            <a:gdLst>
              <a:gd name="connsiteX0" fmla="*/ 0 w 2024184"/>
              <a:gd name="connsiteY0" fmla="*/ 844062 h 1047262"/>
              <a:gd name="connsiteX1" fmla="*/ 187569 w 2024184"/>
              <a:gd name="connsiteY1" fmla="*/ 656493 h 1047262"/>
              <a:gd name="connsiteX2" fmla="*/ 375138 w 2024184"/>
              <a:gd name="connsiteY2" fmla="*/ 836247 h 1047262"/>
              <a:gd name="connsiteX3" fmla="*/ 523631 w 2024184"/>
              <a:gd name="connsiteY3" fmla="*/ 1031631 h 1047262"/>
              <a:gd name="connsiteX4" fmla="*/ 687754 w 2024184"/>
              <a:gd name="connsiteY4" fmla="*/ 828431 h 1047262"/>
              <a:gd name="connsiteX5" fmla="*/ 1078523 w 2024184"/>
              <a:gd name="connsiteY5" fmla="*/ 0 h 1047262"/>
              <a:gd name="connsiteX6" fmla="*/ 1367692 w 2024184"/>
              <a:gd name="connsiteY6" fmla="*/ 828431 h 1047262"/>
              <a:gd name="connsiteX7" fmla="*/ 1508369 w 2024184"/>
              <a:gd name="connsiteY7" fmla="*/ 1047262 h 1047262"/>
              <a:gd name="connsiteX8" fmla="*/ 1688123 w 2024184"/>
              <a:gd name="connsiteY8" fmla="*/ 828431 h 1047262"/>
              <a:gd name="connsiteX9" fmla="*/ 1852246 w 2024184"/>
              <a:gd name="connsiteY9" fmla="*/ 664308 h 1047262"/>
              <a:gd name="connsiteX10" fmla="*/ 2024184 w 2024184"/>
              <a:gd name="connsiteY10" fmla="*/ 828431 h 104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184" h="1047262">
                <a:moveTo>
                  <a:pt x="0" y="844062"/>
                </a:moveTo>
                <a:cubicBezTo>
                  <a:pt x="62523" y="750928"/>
                  <a:pt x="125046" y="657795"/>
                  <a:pt x="187569" y="656493"/>
                </a:cubicBezTo>
                <a:cubicBezTo>
                  <a:pt x="250092" y="655191"/>
                  <a:pt x="319128" y="773724"/>
                  <a:pt x="375138" y="836247"/>
                </a:cubicBezTo>
                <a:cubicBezTo>
                  <a:pt x="431148" y="898770"/>
                  <a:pt x="471528" y="1032934"/>
                  <a:pt x="523631" y="1031631"/>
                </a:cubicBezTo>
                <a:cubicBezTo>
                  <a:pt x="575734" y="1030328"/>
                  <a:pt x="595272" y="1000369"/>
                  <a:pt x="687754" y="828431"/>
                </a:cubicBezTo>
                <a:cubicBezTo>
                  <a:pt x="780236" y="656493"/>
                  <a:pt x="965200" y="0"/>
                  <a:pt x="1078523" y="0"/>
                </a:cubicBezTo>
                <a:cubicBezTo>
                  <a:pt x="1191846" y="0"/>
                  <a:pt x="1296051" y="653887"/>
                  <a:pt x="1367692" y="828431"/>
                </a:cubicBezTo>
                <a:cubicBezTo>
                  <a:pt x="1439333" y="1002975"/>
                  <a:pt x="1454964" y="1047262"/>
                  <a:pt x="1508369" y="1047262"/>
                </a:cubicBezTo>
                <a:cubicBezTo>
                  <a:pt x="1561774" y="1047262"/>
                  <a:pt x="1630810" y="892257"/>
                  <a:pt x="1688123" y="828431"/>
                </a:cubicBezTo>
                <a:cubicBezTo>
                  <a:pt x="1745436" y="764605"/>
                  <a:pt x="1796236" y="664308"/>
                  <a:pt x="1852246" y="664308"/>
                </a:cubicBezTo>
                <a:cubicBezTo>
                  <a:pt x="1908256" y="664308"/>
                  <a:pt x="1986410" y="801077"/>
                  <a:pt x="2024184" y="828431"/>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2" name="文本框 11"/>
          <p:cNvSpPr txBox="1"/>
          <p:nvPr/>
        </p:nvSpPr>
        <p:spPr>
          <a:xfrm>
            <a:off x="3661509" y="3848072"/>
            <a:ext cx="762000" cy="369332"/>
          </a:xfrm>
          <a:prstGeom prst="rect">
            <a:avLst/>
          </a:prstGeom>
          <a:noFill/>
        </p:spPr>
        <p:txBody>
          <a:bodyPr wrap="square" rtlCol="0">
            <a:spAutoFit/>
          </a:bodyPr>
          <a:lstStyle/>
          <a:p>
            <a:r>
              <a:rPr lang="en-US" altLang="zh-CN" dirty="0"/>
              <a:t>ISI tail</a:t>
            </a:r>
            <a:endParaRPr lang="zh-CN" altLang="en-US" dirty="0"/>
          </a:p>
        </p:txBody>
      </p:sp>
      <p:cxnSp>
        <p:nvCxnSpPr>
          <p:cNvPr id="14" name="直接箭头连接符 13"/>
          <p:cNvCxnSpPr>
            <a:stCxn id="12" idx="2"/>
            <a:endCxn id="10" idx="9"/>
          </p:cNvCxnSpPr>
          <p:nvPr/>
        </p:nvCxnSpPr>
        <p:spPr>
          <a:xfrm flipH="1">
            <a:off x="3798277" y="4217404"/>
            <a:ext cx="244232" cy="6828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任意多边形 18"/>
          <p:cNvSpPr/>
          <p:nvPr/>
        </p:nvSpPr>
        <p:spPr>
          <a:xfrm>
            <a:off x="7033846" y="4837715"/>
            <a:ext cx="679939" cy="422039"/>
          </a:xfrm>
          <a:custGeom>
            <a:avLst/>
            <a:gdLst>
              <a:gd name="connsiteX0" fmla="*/ 0 w 679939"/>
              <a:gd name="connsiteY0" fmla="*/ 218839 h 422039"/>
              <a:gd name="connsiteX1" fmla="*/ 156308 w 679939"/>
              <a:gd name="connsiteY1" fmla="*/ 422039 h 422039"/>
              <a:gd name="connsiteX2" fmla="*/ 367323 w 679939"/>
              <a:gd name="connsiteY2" fmla="*/ 218839 h 422039"/>
              <a:gd name="connsiteX3" fmla="*/ 547077 w 679939"/>
              <a:gd name="connsiteY3" fmla="*/ 8 h 422039"/>
              <a:gd name="connsiteX4" fmla="*/ 679939 w 679939"/>
              <a:gd name="connsiteY4" fmla="*/ 226654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939" h="422039">
                <a:moveTo>
                  <a:pt x="0" y="218839"/>
                </a:moveTo>
                <a:cubicBezTo>
                  <a:pt x="47544" y="320439"/>
                  <a:pt x="95088" y="422039"/>
                  <a:pt x="156308" y="422039"/>
                </a:cubicBezTo>
                <a:cubicBezTo>
                  <a:pt x="217528" y="422039"/>
                  <a:pt x="302195" y="289177"/>
                  <a:pt x="367323" y="218839"/>
                </a:cubicBezTo>
                <a:cubicBezTo>
                  <a:pt x="432451" y="148501"/>
                  <a:pt x="494974" y="-1294"/>
                  <a:pt x="547077" y="8"/>
                </a:cubicBezTo>
                <a:cubicBezTo>
                  <a:pt x="599180" y="1310"/>
                  <a:pt x="639559" y="113982"/>
                  <a:pt x="679939" y="226654"/>
                </a:cubicBezTo>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8393723" y="4806202"/>
            <a:ext cx="648677" cy="430411"/>
          </a:xfrm>
          <a:custGeom>
            <a:avLst/>
            <a:gdLst>
              <a:gd name="connsiteX0" fmla="*/ 0 w 648677"/>
              <a:gd name="connsiteY0" fmla="*/ 226906 h 430411"/>
              <a:gd name="connsiteX1" fmla="*/ 125046 w 648677"/>
              <a:gd name="connsiteY1" fmla="*/ 260 h 430411"/>
              <a:gd name="connsiteX2" fmla="*/ 320431 w 648677"/>
              <a:gd name="connsiteY2" fmla="*/ 265983 h 430411"/>
              <a:gd name="connsiteX3" fmla="*/ 476739 w 648677"/>
              <a:gd name="connsiteY3" fmla="*/ 430106 h 430411"/>
              <a:gd name="connsiteX4" fmla="*/ 648677 w 648677"/>
              <a:gd name="connsiteY4" fmla="*/ 226906 h 430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77" h="430411">
                <a:moveTo>
                  <a:pt x="0" y="226906"/>
                </a:moveTo>
                <a:cubicBezTo>
                  <a:pt x="35820" y="110326"/>
                  <a:pt x="71641" y="-6253"/>
                  <a:pt x="125046" y="260"/>
                </a:cubicBezTo>
                <a:cubicBezTo>
                  <a:pt x="178451" y="6773"/>
                  <a:pt x="261816" y="194342"/>
                  <a:pt x="320431" y="265983"/>
                </a:cubicBezTo>
                <a:cubicBezTo>
                  <a:pt x="379047" y="337624"/>
                  <a:pt x="422031" y="436619"/>
                  <a:pt x="476739" y="430106"/>
                </a:cubicBezTo>
                <a:cubicBezTo>
                  <a:pt x="531447" y="423593"/>
                  <a:pt x="648677" y="226906"/>
                  <a:pt x="648677" y="226906"/>
                </a:cubicBezTo>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466994" y="3960359"/>
            <a:ext cx="1914769" cy="369332"/>
          </a:xfrm>
          <a:prstGeom prst="rect">
            <a:avLst/>
          </a:prstGeom>
          <a:noFill/>
        </p:spPr>
        <p:txBody>
          <a:bodyPr wrap="square" rtlCol="0">
            <a:spAutoFit/>
          </a:bodyPr>
          <a:lstStyle/>
          <a:p>
            <a:r>
              <a:rPr lang="en-US" altLang="zh-CN" dirty="0"/>
              <a:t>compensate wave</a:t>
            </a:r>
            <a:endParaRPr lang="zh-CN" altLang="en-US" dirty="0"/>
          </a:p>
        </p:txBody>
      </p:sp>
      <p:cxnSp>
        <p:nvCxnSpPr>
          <p:cNvPr id="22" name="直接箭头连接符 21"/>
          <p:cNvCxnSpPr>
            <a:stCxn id="21" idx="2"/>
          </p:cNvCxnSpPr>
          <p:nvPr/>
        </p:nvCxnSpPr>
        <p:spPr>
          <a:xfrm flipH="1">
            <a:off x="8693638" y="4329691"/>
            <a:ext cx="730741" cy="6057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000278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end of receiver</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endParaRPr lang="en-US" altLang="zh-CN" dirty="0"/>
              </a:p>
              <a:p>
                <a:endParaRPr lang="en-US" altLang="zh-CN" dirty="0"/>
              </a:p>
              <a:p>
                <a:endParaRPr lang="en-US" altLang="zh-CN" dirty="0"/>
              </a:p>
              <a:p>
                <a:pPr marL="0" indent="0">
                  <a:buNone/>
                </a:pPr>
                <a:r>
                  <a:rPr lang="en-US" altLang="zh-CN" dirty="0"/>
                  <a:t>The first step in the receiver is to regenerate (i.e. reshape and clean up) the received pulses one last time. And these clean pulses are then regrouped into code words and decode (i.e. mapped back) into a quantized PAM signal.</a:t>
                </a:r>
              </a:p>
              <a:p>
                <a:endParaRPr lang="en-US" altLang="zh-CN" dirty="0"/>
              </a:p>
              <a:p>
                <a:pPr marL="0" indent="0">
                  <a:buNone/>
                </a:pPr>
                <a:r>
                  <a:rPr lang="en-US" altLang="zh-CN" dirty="0"/>
                  <a:t>It generates the amplitude of all pulses in the code word, with each pulse being weighted by its place value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  </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  </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𝑅</m:t>
                        </m:r>
                        <m:r>
                          <a:rPr lang="en-US" altLang="zh-CN" b="0" i="1" smtClean="0">
                            <a:latin typeface="Cambria Math" panose="02040503050406030204" pitchFamily="18" charset="0"/>
                          </a:rPr>
                          <m:t>−1</m:t>
                        </m:r>
                      </m:sup>
                    </m:sSup>
                  </m:oMath>
                </a14:m>
                <a:r>
                  <a:rPr lang="en-US" altLang="zh-CN" dirty="0"/>
                  <a:t>) in the code.</a:t>
                </a:r>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n-US">
                    <a:noFill/>
                  </a:rPr>
                  <a:t> </a:t>
                </a:r>
              </a:p>
            </p:txBody>
          </p:sp>
        </mc:Fallback>
      </mc:AlternateContent>
      <p:sp>
        <p:nvSpPr>
          <p:cNvPr id="4" name="Rectangle 3"/>
          <p:cNvSpPr/>
          <p:nvPr/>
        </p:nvSpPr>
        <p:spPr>
          <a:xfrm>
            <a:off x="2835955" y="1825625"/>
            <a:ext cx="1442720" cy="1151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en-CA" sz="2400" dirty="0"/>
              <a:t>Regeneration circuit</a:t>
            </a:r>
            <a:endParaRPr lang="x-none" altLang="en-CA" sz="2400" dirty="0"/>
          </a:p>
        </p:txBody>
      </p:sp>
      <p:cxnSp>
        <p:nvCxnSpPr>
          <p:cNvPr id="5" name="Straight Arrow Connector 4"/>
          <p:cNvCxnSpPr>
            <a:stCxn id="4" idx="3"/>
          </p:cNvCxnSpPr>
          <p:nvPr/>
        </p:nvCxnSpPr>
        <p:spPr>
          <a:xfrm>
            <a:off x="4278675" y="2401570"/>
            <a:ext cx="901700" cy="38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6" name="Rectangle 5"/>
          <p:cNvSpPr/>
          <p:nvPr/>
        </p:nvSpPr>
        <p:spPr>
          <a:xfrm>
            <a:off x="5156880" y="1792605"/>
            <a:ext cx="1532890" cy="1151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en-CA" sz="2400" dirty="0"/>
              <a:t>Decoder</a:t>
            </a:r>
            <a:endParaRPr lang="x-none" altLang="en-CA" sz="2400" dirty="0"/>
          </a:p>
        </p:txBody>
      </p:sp>
      <p:cxnSp>
        <p:nvCxnSpPr>
          <p:cNvPr id="7" name="Straight Arrow Connector 6"/>
          <p:cNvCxnSpPr>
            <a:stCxn id="6" idx="3"/>
          </p:cNvCxnSpPr>
          <p:nvPr/>
        </p:nvCxnSpPr>
        <p:spPr>
          <a:xfrm>
            <a:off x="6689770" y="2368550"/>
            <a:ext cx="901700" cy="38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8" name="Rectangle 7"/>
          <p:cNvSpPr/>
          <p:nvPr/>
        </p:nvSpPr>
        <p:spPr>
          <a:xfrm>
            <a:off x="7581310" y="1781810"/>
            <a:ext cx="1532890" cy="1151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en-CA" sz="2400" dirty="0"/>
              <a:t>Reconstruction filter</a:t>
            </a:r>
            <a:endParaRPr lang="x-none" altLang="en-CA" sz="2400" dirty="0"/>
          </a:p>
        </p:txBody>
      </p:sp>
      <p:cxnSp>
        <p:nvCxnSpPr>
          <p:cNvPr id="9" name="Straight Arrow Connector 8"/>
          <p:cNvCxnSpPr>
            <a:stCxn id="8" idx="3"/>
          </p:cNvCxnSpPr>
          <p:nvPr/>
        </p:nvCxnSpPr>
        <p:spPr>
          <a:xfrm>
            <a:off x="9114200" y="2357755"/>
            <a:ext cx="901700" cy="38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0" name="TextBox 11"/>
          <p:cNvSpPr txBox="1"/>
          <p:nvPr/>
        </p:nvSpPr>
        <p:spPr>
          <a:xfrm>
            <a:off x="659562" y="2047627"/>
            <a:ext cx="1558652" cy="707886"/>
          </a:xfrm>
          <a:prstGeom prst="rect">
            <a:avLst/>
          </a:prstGeom>
          <a:noFill/>
        </p:spPr>
        <p:txBody>
          <a:bodyPr wrap="square" rtlCol="0">
            <a:spAutoFit/>
          </a:bodyPr>
          <a:lstStyle/>
          <a:p>
            <a:r>
              <a:rPr lang="en-US" altLang="en-CA" sz="2000" dirty="0"/>
              <a:t>Distorted PCM wave</a:t>
            </a:r>
            <a:endParaRPr lang="x-none" altLang="en-CA" sz="2000" dirty="0"/>
          </a:p>
        </p:txBody>
      </p:sp>
      <p:sp>
        <p:nvSpPr>
          <p:cNvPr id="11" name="TextBox 12"/>
          <p:cNvSpPr txBox="1"/>
          <p:nvPr/>
        </p:nvSpPr>
        <p:spPr>
          <a:xfrm>
            <a:off x="10005740" y="2052568"/>
            <a:ext cx="872490" cy="707886"/>
          </a:xfrm>
          <a:prstGeom prst="rect">
            <a:avLst/>
          </a:prstGeom>
          <a:noFill/>
        </p:spPr>
        <p:txBody>
          <a:bodyPr wrap="square" rtlCol="0">
            <a:spAutoFit/>
          </a:bodyPr>
          <a:lstStyle/>
          <a:p>
            <a:r>
              <a:rPr lang="en-US" altLang="en-CA" sz="2000" dirty="0"/>
              <a:t>Destination</a:t>
            </a:r>
            <a:endParaRPr lang="x-none" altLang="en-CA" sz="2000" dirty="0"/>
          </a:p>
        </p:txBody>
      </p:sp>
      <p:cxnSp>
        <p:nvCxnSpPr>
          <p:cNvPr id="12" name="Straight Arrow Connector 8"/>
          <p:cNvCxnSpPr/>
          <p:nvPr/>
        </p:nvCxnSpPr>
        <p:spPr>
          <a:xfrm>
            <a:off x="1934255" y="2401570"/>
            <a:ext cx="901700" cy="38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36932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receiver of PCM system</a:t>
            </a:r>
            <a:endParaRPr lang="zh-CN" altLang="en-US" dirty="0"/>
          </a:p>
        </p:txBody>
      </p:sp>
      <p:sp>
        <p:nvSpPr>
          <p:cNvPr id="3" name="内容占位符 2"/>
          <p:cNvSpPr>
            <a:spLocks noGrp="1"/>
          </p:cNvSpPr>
          <p:nvPr>
            <p:ph idx="1"/>
          </p:nvPr>
        </p:nvSpPr>
        <p:spPr/>
        <p:txBody>
          <a:bodyPr/>
          <a:lstStyle/>
          <a:p>
            <a:pPr marL="0" indent="0">
              <a:buNone/>
            </a:pPr>
            <a:r>
              <a:rPr lang="en-US" altLang="zh-CN" dirty="0"/>
              <a:t>Filtering: to recover the message signal wave by passing a low – pass reconstruction filter whose cutoff frequency is equal to the message bandwidth W.</a:t>
            </a:r>
            <a:endParaRPr lang="zh-CN" altLang="en-US" dirty="0"/>
          </a:p>
        </p:txBody>
      </p:sp>
    </p:spTree>
    <p:extLst>
      <p:ext uri="{BB962C8B-B14F-4D97-AF65-F5344CB8AC3E}">
        <p14:creationId xmlns:p14="http://schemas.microsoft.com/office/powerpoint/2010/main" val="10866266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Error correction</a:t>
            </a:r>
            <a:endParaRPr lang="zh-CN" altLang="en-US" dirty="0"/>
          </a:p>
        </p:txBody>
      </p:sp>
      <p:sp>
        <p:nvSpPr>
          <p:cNvPr id="3" name="内容占位符 2"/>
          <p:cNvSpPr>
            <a:spLocks noGrp="1"/>
          </p:cNvSpPr>
          <p:nvPr>
            <p:ph idx="1"/>
          </p:nvPr>
        </p:nvSpPr>
        <p:spPr/>
        <p:txBody>
          <a:bodyPr/>
          <a:lstStyle/>
          <a:p>
            <a:pPr marL="0" indent="0">
              <a:buNone/>
            </a:pPr>
            <a:r>
              <a:rPr lang="x-none" altLang="zh-CN" dirty="0"/>
              <a:t>Techniques that enable reliable delivery of digital data over unreliable communication channels.</a:t>
            </a:r>
          </a:p>
          <a:p>
            <a:endParaRPr lang="x-none" altLang="zh-CN" dirty="0"/>
          </a:p>
          <a:p>
            <a:r>
              <a:rPr lang="x-none" altLang="zh-CN" dirty="0"/>
              <a:t>Two different ways</a:t>
            </a:r>
          </a:p>
          <a:p>
            <a:pPr marL="0" indent="0">
              <a:buNone/>
            </a:pPr>
            <a:r>
              <a:rPr lang="x-none" altLang="zh-CN" dirty="0"/>
              <a:t>1. Automatic report request (ARQ)</a:t>
            </a:r>
          </a:p>
          <a:p>
            <a:pPr marL="0" indent="0">
              <a:buNone/>
            </a:pPr>
            <a:r>
              <a:rPr lang="x-none" altLang="zh-CN" dirty="0"/>
              <a:t>2. Forward error correction (FEC)</a:t>
            </a:r>
          </a:p>
        </p:txBody>
      </p:sp>
    </p:spTree>
    <p:extLst>
      <p:ext uri="{BB962C8B-B14F-4D97-AF65-F5344CB8AC3E}">
        <p14:creationId xmlns:p14="http://schemas.microsoft.com/office/powerpoint/2010/main" val="4027971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zh-CN">
                <a:sym typeface="+mn-ea"/>
              </a:rPr>
              <a:t>Automatic report request (ARQ)</a:t>
            </a:r>
            <a:endParaRPr lang="en-CA" altLang="en-US"/>
          </a:p>
        </p:txBody>
      </p:sp>
      <p:sp>
        <p:nvSpPr>
          <p:cNvPr id="3" name="Content Placeholder 2"/>
          <p:cNvSpPr>
            <a:spLocks noGrp="1"/>
          </p:cNvSpPr>
          <p:nvPr>
            <p:ph idx="1"/>
          </p:nvPr>
        </p:nvSpPr>
        <p:spPr/>
        <p:txBody>
          <a:bodyPr/>
          <a:lstStyle/>
          <a:p>
            <a:pPr marL="0" indent="0">
              <a:buNone/>
            </a:pPr>
            <a:r>
              <a:rPr lang="x-none" altLang="en-CA" dirty="0"/>
              <a:t>An error detection scheme combined with an error control technique, it requests for retransmission of error data.</a:t>
            </a:r>
            <a:endParaRPr lang="en-US" altLang="en-CA" dirty="0"/>
          </a:p>
          <a:p>
            <a:endParaRPr lang="x-none" altLang="en-CA" dirty="0"/>
          </a:p>
          <a:p>
            <a:pPr marL="0" indent="0">
              <a:buNone/>
            </a:pPr>
            <a:r>
              <a:rPr lang="x-none" altLang="en-CA" dirty="0"/>
              <a:t>A. stop - and - wait</a:t>
            </a:r>
          </a:p>
          <a:p>
            <a:pPr marL="0" indent="0">
              <a:buNone/>
            </a:pPr>
            <a:r>
              <a:rPr lang="x-none" altLang="en-CA" dirty="0"/>
              <a:t>After sending each frame, the sender doesn't send any frames further until it receive</a:t>
            </a:r>
            <a:r>
              <a:rPr lang="en-US" altLang="en-CA" dirty="0"/>
              <a:t>s</a:t>
            </a:r>
            <a:r>
              <a:rPr lang="x-none" altLang="en-CA" dirty="0"/>
              <a:t> an acknowledgement (ACK) from receiver. If sender doesn't receive ACK before a certain time, known as time out, the sender will resend the same frame again and keep waiting.</a:t>
            </a:r>
          </a:p>
        </p:txBody>
      </p:sp>
    </p:spTree>
    <p:extLst>
      <p:ext uri="{BB962C8B-B14F-4D97-AF65-F5344CB8AC3E}">
        <p14:creationId xmlns:p14="http://schemas.microsoft.com/office/powerpoint/2010/main" val="30674927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zh-CN">
                <a:sym typeface="+mn-ea"/>
              </a:rPr>
              <a:t>Automatic report request (ARQ)</a:t>
            </a:r>
            <a:endParaRPr lang="en-CA" altLang="en-US"/>
          </a:p>
        </p:txBody>
      </p:sp>
      <p:sp>
        <p:nvSpPr>
          <p:cNvPr id="3" name="Content Placeholder 2"/>
          <p:cNvSpPr>
            <a:spLocks noGrp="1"/>
          </p:cNvSpPr>
          <p:nvPr>
            <p:ph idx="1"/>
          </p:nvPr>
        </p:nvSpPr>
        <p:spPr/>
        <p:txBody>
          <a:bodyPr/>
          <a:lstStyle/>
          <a:p>
            <a:pPr marL="0" indent="0">
              <a:buNone/>
            </a:pPr>
            <a:r>
              <a:rPr lang="x-none" altLang="en-CA" dirty="0"/>
              <a:t>B. GO - Back - N: The sender sends out all frame</a:t>
            </a:r>
            <a:r>
              <a:rPr lang="en-US" altLang="en-CA" dirty="0"/>
              <a:t>s</a:t>
            </a:r>
            <a:r>
              <a:rPr lang="x-none" altLang="en-CA" dirty="0"/>
              <a:t> without waiting, </a:t>
            </a:r>
            <a:r>
              <a:rPr lang="en-CA" altLang="en-CA" dirty="0"/>
              <a:t>and if receiver </a:t>
            </a:r>
            <a:r>
              <a:rPr lang="x-none" altLang="en-CA" dirty="0"/>
              <a:t>get</a:t>
            </a:r>
            <a:r>
              <a:rPr lang="en-CA" altLang="en-CA" dirty="0"/>
              <a:t>s</a:t>
            </a:r>
            <a:r>
              <a:rPr lang="x-none" altLang="en-CA" dirty="0"/>
              <a:t> a</a:t>
            </a:r>
            <a:r>
              <a:rPr lang="en-US" altLang="en-CA" dirty="0"/>
              <a:t>n</a:t>
            </a:r>
            <a:r>
              <a:rPr lang="x-none" altLang="en-CA" dirty="0"/>
              <a:t> undesired frame N, it will discard all the frames after frame N-1 and re</a:t>
            </a:r>
            <a:r>
              <a:rPr lang="en-CA" altLang="en-CA" dirty="0"/>
              <a:t>plies</a:t>
            </a:r>
            <a:r>
              <a:rPr lang="x-none" altLang="en-CA" dirty="0"/>
              <a:t> ACK N-1. Then sender will resend all frames in order started </a:t>
            </a:r>
            <a:r>
              <a:rPr lang="en-US" altLang="en-CA" dirty="0"/>
              <a:t>at</a:t>
            </a:r>
            <a:r>
              <a:rPr lang="x-none" altLang="en-CA" dirty="0"/>
              <a:t> frame N.</a:t>
            </a:r>
          </a:p>
          <a:p>
            <a:endParaRPr lang="x-none" altLang="en-CA" dirty="0"/>
          </a:p>
          <a:p>
            <a:pPr marL="0" indent="0">
              <a:buNone/>
            </a:pPr>
            <a:r>
              <a:rPr lang="x-none" altLang="en-CA" dirty="0"/>
              <a:t>C. selective repeat: The receiver sends back all ACK</a:t>
            </a:r>
            <a:r>
              <a:rPr lang="en-CA" altLang="en-CA" dirty="0"/>
              <a:t>s</a:t>
            </a:r>
            <a:r>
              <a:rPr lang="x-none" altLang="en-CA" dirty="0"/>
              <a:t> for every frame, once sender doesn't get ACK</a:t>
            </a:r>
            <a:r>
              <a:rPr lang="en-US" altLang="en-CA" dirty="0"/>
              <a:t> </a:t>
            </a:r>
            <a:r>
              <a:rPr lang="x-none" altLang="en-CA" dirty="0"/>
              <a:t>N, it will resend frame N only.</a:t>
            </a:r>
          </a:p>
        </p:txBody>
      </p:sp>
    </p:spTree>
    <p:extLst>
      <p:ext uri="{BB962C8B-B14F-4D97-AF65-F5344CB8AC3E}">
        <p14:creationId xmlns:p14="http://schemas.microsoft.com/office/powerpoint/2010/main" val="791555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zh-CN">
                <a:sym typeface="+mn-ea"/>
              </a:rPr>
              <a:t>Forward error correction (FEC)</a:t>
            </a:r>
            <a:endParaRPr lang="en-CA" altLang="en-US"/>
          </a:p>
        </p:txBody>
      </p:sp>
      <p:sp>
        <p:nvSpPr>
          <p:cNvPr id="3" name="Content Placeholder 2"/>
          <p:cNvSpPr>
            <a:spLocks noGrp="1"/>
          </p:cNvSpPr>
          <p:nvPr>
            <p:ph idx="1"/>
          </p:nvPr>
        </p:nvSpPr>
        <p:spPr>
          <a:xfrm>
            <a:off x="838200" y="1826260"/>
            <a:ext cx="10515600" cy="4627245"/>
          </a:xfrm>
        </p:spPr>
        <p:txBody>
          <a:bodyPr>
            <a:normAutofit fontScale="97500"/>
          </a:bodyPr>
          <a:lstStyle/>
          <a:p>
            <a:pPr marL="0" indent="0">
              <a:buNone/>
            </a:pPr>
            <a:r>
              <a:rPr lang="x-none" altLang="en-CA" dirty="0"/>
              <a:t>Also known as channel coding. The sender </a:t>
            </a:r>
            <a:r>
              <a:rPr lang="en-US" altLang="en-CA" dirty="0"/>
              <a:t>sends redundant data and the receiver recognizes only the portion of the data that contains no apparent errors</a:t>
            </a:r>
            <a:r>
              <a:rPr lang="x-none" altLang="en-CA" dirty="0"/>
              <a:t>.</a:t>
            </a:r>
          </a:p>
          <a:p>
            <a:endParaRPr lang="x-none" altLang="en-CA" dirty="0"/>
          </a:p>
          <a:p>
            <a:pPr marL="0" indent="0">
              <a:buNone/>
            </a:pPr>
            <a:r>
              <a:rPr lang="en-US" altLang="en-CA" dirty="0"/>
              <a:t>In the simplest form of FEC, each character is sent twice (in </a:t>
            </a:r>
            <a:r>
              <a:rPr lang="x-none" altLang="en-CA" dirty="0"/>
              <a:t>Triple modular redundancy</a:t>
            </a:r>
            <a:r>
              <a:rPr lang="en-US" altLang="en-CA" dirty="0"/>
              <a:t>, each character is sent </a:t>
            </a:r>
            <a:r>
              <a:rPr lang="x-none" altLang="en-CA" dirty="0"/>
              <a:t>3 times</a:t>
            </a:r>
            <a:r>
              <a:rPr lang="en-US" altLang="en-CA" dirty="0"/>
              <a:t>, </a:t>
            </a:r>
            <a:r>
              <a:rPr lang="en-US" altLang="en-CA" dirty="0" err="1"/>
              <a:t>etc</a:t>
            </a:r>
            <a:r>
              <a:rPr lang="en-US" altLang="en-CA" dirty="0"/>
              <a:t>)</a:t>
            </a:r>
            <a:r>
              <a:rPr lang="x-none" altLang="en-CA" dirty="0"/>
              <a:t>.</a:t>
            </a:r>
          </a:p>
          <a:p>
            <a:endParaRPr lang="x-none" altLang="en-CA" dirty="0"/>
          </a:p>
          <a:p>
            <a:pPr marL="0" indent="0">
              <a:buNone/>
            </a:pPr>
            <a:r>
              <a:rPr lang="en-US" altLang="en-CA" dirty="0"/>
              <a:t>Meanwhile, the sender encoded each instance of the character by adding check bits in two ways:</a:t>
            </a:r>
            <a:endParaRPr lang="x-none" altLang="en-CA" dirty="0"/>
          </a:p>
        </p:txBody>
      </p:sp>
    </p:spTree>
    <p:extLst>
      <p:ext uri="{BB962C8B-B14F-4D97-AF65-F5344CB8AC3E}">
        <p14:creationId xmlns:p14="http://schemas.microsoft.com/office/powerpoint/2010/main" val="253562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zh-CN">
                <a:sym typeface="+mn-ea"/>
              </a:rPr>
              <a:t>Forward error correction (FEC)</a:t>
            </a:r>
            <a:endParaRPr lang="en-CA" altLang="en-US"/>
          </a:p>
        </p:txBody>
      </p:sp>
      <p:sp>
        <p:nvSpPr>
          <p:cNvPr id="3" name="Content Placeholder 2"/>
          <p:cNvSpPr>
            <a:spLocks noGrp="1"/>
          </p:cNvSpPr>
          <p:nvPr>
            <p:ph idx="1"/>
          </p:nvPr>
        </p:nvSpPr>
        <p:spPr/>
        <p:txBody>
          <a:bodyPr>
            <a:normAutofit lnSpcReduction="10000"/>
          </a:bodyPr>
          <a:lstStyle/>
          <a:p>
            <a:pPr marL="0" indent="0">
              <a:buNone/>
            </a:pPr>
            <a:r>
              <a:rPr lang="x-none" altLang="en-CA" dirty="0"/>
              <a:t>Systematic code is any error - correcting code in which the original input data is embedded in the encode output.</a:t>
            </a:r>
          </a:p>
          <a:p>
            <a:endParaRPr lang="x-none" altLang="en-CA" dirty="0"/>
          </a:p>
          <a:p>
            <a:pPr marL="0" indent="0">
              <a:buNone/>
            </a:pPr>
            <a:r>
              <a:rPr lang="x-none" altLang="en-CA" dirty="0"/>
              <a:t>In non - systematic code, the output does not contain the </a:t>
            </a:r>
            <a:r>
              <a:rPr lang="x-none" altLang="en-CA" dirty="0">
                <a:sym typeface="+mn-ea"/>
              </a:rPr>
              <a:t>original </a:t>
            </a:r>
            <a:r>
              <a:rPr lang="x-none" altLang="en-CA" dirty="0"/>
              <a:t>input symbols.</a:t>
            </a:r>
          </a:p>
          <a:p>
            <a:endParaRPr lang="x-none" altLang="en-CA" dirty="0"/>
          </a:p>
          <a:p>
            <a:pPr marL="0" indent="0">
              <a:buNone/>
            </a:pPr>
            <a:r>
              <a:rPr lang="en-US" altLang="en-CA" dirty="0"/>
              <a:t>Example:</a:t>
            </a:r>
          </a:p>
          <a:p>
            <a:pPr marL="0" indent="0">
              <a:buNone/>
            </a:pPr>
            <a:r>
              <a:rPr lang="x-none" altLang="en-CA" dirty="0"/>
              <a:t>Input info bit (a0, a1, a2, a3)  check bit (b1, b2)</a:t>
            </a:r>
          </a:p>
          <a:p>
            <a:pPr marL="0" indent="0">
              <a:buNone/>
            </a:pPr>
            <a:r>
              <a:rPr lang="x-none" altLang="en-CA" dirty="0"/>
              <a:t>Output: A (a0, a1, a2, a3, b1, b2)</a:t>
            </a:r>
            <a:r>
              <a:rPr lang="en-US" altLang="en-CA" dirty="0"/>
              <a:t> as symmetric code</a:t>
            </a:r>
            <a:r>
              <a:rPr lang="x-none" altLang="en-CA" dirty="0"/>
              <a:t>, </a:t>
            </a:r>
            <a:r>
              <a:rPr lang="en-US" altLang="en-CA" dirty="0"/>
              <a:t>and </a:t>
            </a:r>
            <a:r>
              <a:rPr lang="x-none" altLang="en-CA" dirty="0"/>
              <a:t>B (a0, b1, a1, b2, a2, a3)</a:t>
            </a:r>
            <a:r>
              <a:rPr lang="en-US" altLang="en-CA" dirty="0"/>
              <a:t> as non-symmetric code</a:t>
            </a:r>
            <a:endParaRPr lang="x-none" altLang="en-CA" dirty="0"/>
          </a:p>
        </p:txBody>
      </p:sp>
    </p:spTree>
    <p:extLst>
      <p:ext uri="{BB962C8B-B14F-4D97-AF65-F5344CB8AC3E}">
        <p14:creationId xmlns:p14="http://schemas.microsoft.com/office/powerpoint/2010/main" val="3485388208"/>
      </p:ext>
    </p:extLst>
  </p:cSld>
  <p:clrMapOvr>
    <a:masterClrMapping/>
  </p:clrMapOvr>
  <p:transition>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445477"/>
            <a:ext cx="10515600" cy="1586523"/>
          </a:xfrm>
        </p:spPr>
        <p:txBody>
          <a:bodyPr/>
          <a:lstStyle/>
          <a:p>
            <a:endParaRPr lang="en-US" altLang="zh-CN" dirty="0"/>
          </a:p>
          <a:p>
            <a:pPr marL="0" indent="0">
              <a:buNone/>
            </a:pPr>
            <a:r>
              <a:rPr lang="en-US" altLang="zh-CN" dirty="0"/>
              <a:t>In transmitter, it can match the message signal to the channel and that is called modulation.</a:t>
            </a:r>
          </a:p>
          <a:p>
            <a:endParaRPr lang="en-US" altLang="zh-CN" dirty="0"/>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900619" y="2382837"/>
            <a:ext cx="5500788" cy="3580302"/>
          </a:xfrm>
          <a:prstGeom prst="rect">
            <a:avLst/>
          </a:prstGeom>
        </p:spPr>
      </p:pic>
      <p:sp>
        <p:nvSpPr>
          <p:cNvPr id="4" name="文本框 3"/>
          <p:cNvSpPr txBox="1"/>
          <p:nvPr/>
        </p:nvSpPr>
        <p:spPr>
          <a:xfrm>
            <a:off x="838200" y="2094524"/>
            <a:ext cx="4939323" cy="4247317"/>
          </a:xfrm>
          <a:prstGeom prst="rect">
            <a:avLst/>
          </a:prstGeom>
          <a:noFill/>
        </p:spPr>
        <p:txBody>
          <a:bodyPr wrap="square" rtlCol="0">
            <a:spAutoFit/>
          </a:bodyPr>
          <a:lstStyle/>
          <a:p>
            <a:r>
              <a:rPr lang="en-US" altLang="zh-CN" sz="2800" dirty="0"/>
              <a:t>- Amplitude Modulation (AM) : the information signal is contained in amplitude variations. (535-1705 KHZ)</a:t>
            </a:r>
          </a:p>
          <a:p>
            <a:endParaRPr lang="en-US" altLang="zh-CN" sz="2800" dirty="0"/>
          </a:p>
          <a:p>
            <a:r>
              <a:rPr lang="en-US" altLang="zh-CN" sz="2800" dirty="0"/>
              <a:t>- Frequency Modulation (FM) : the information signal is contained in frequency variations. (88-108 MHZ)</a:t>
            </a:r>
            <a:endParaRPr lang="zh-CN" altLang="en-US" sz="2800" dirty="0"/>
          </a:p>
          <a:p>
            <a:endParaRPr lang="zh-CN" altLang="en-US" dirty="0"/>
          </a:p>
        </p:txBody>
      </p:sp>
      <p:sp>
        <p:nvSpPr>
          <p:cNvPr id="5" name="文本框 4"/>
          <p:cNvSpPr txBox="1"/>
          <p:nvPr/>
        </p:nvSpPr>
        <p:spPr>
          <a:xfrm>
            <a:off x="5777523" y="3414452"/>
            <a:ext cx="1234831" cy="954107"/>
          </a:xfrm>
          <a:prstGeom prst="rect">
            <a:avLst/>
          </a:prstGeom>
          <a:noFill/>
        </p:spPr>
        <p:txBody>
          <a:bodyPr wrap="square" rtlCol="0">
            <a:spAutoFit/>
          </a:bodyPr>
          <a:lstStyle/>
          <a:p>
            <a:r>
              <a:rPr lang="en-US" altLang="zh-CN" sz="2800" dirty="0"/>
              <a:t>Carrier Signal</a:t>
            </a:r>
            <a:endParaRPr lang="zh-CN" altLang="en-US" sz="2800" dirty="0"/>
          </a:p>
        </p:txBody>
      </p:sp>
      <p:sp>
        <p:nvSpPr>
          <p:cNvPr id="6" name="文本框 5"/>
          <p:cNvSpPr txBox="1"/>
          <p:nvPr/>
        </p:nvSpPr>
        <p:spPr>
          <a:xfrm>
            <a:off x="5777523" y="2541587"/>
            <a:ext cx="1367692" cy="954107"/>
          </a:xfrm>
          <a:prstGeom prst="rect">
            <a:avLst/>
          </a:prstGeom>
          <a:noFill/>
        </p:spPr>
        <p:txBody>
          <a:bodyPr wrap="square" rtlCol="0">
            <a:spAutoFit/>
          </a:bodyPr>
          <a:lstStyle/>
          <a:p>
            <a:r>
              <a:rPr lang="en-US" altLang="zh-CN" sz="2800" dirty="0"/>
              <a:t>Original Signal</a:t>
            </a:r>
            <a:endParaRPr lang="zh-CN" altLang="en-US" sz="2800" dirty="0"/>
          </a:p>
        </p:txBody>
      </p:sp>
      <p:sp>
        <p:nvSpPr>
          <p:cNvPr id="7" name="文本框 6"/>
          <p:cNvSpPr txBox="1"/>
          <p:nvPr/>
        </p:nvSpPr>
        <p:spPr>
          <a:xfrm>
            <a:off x="7750908" y="5818621"/>
            <a:ext cx="1234831" cy="523220"/>
          </a:xfrm>
          <a:prstGeom prst="rect">
            <a:avLst/>
          </a:prstGeom>
          <a:noFill/>
        </p:spPr>
        <p:txBody>
          <a:bodyPr wrap="square" rtlCol="0">
            <a:spAutoFit/>
          </a:bodyPr>
          <a:lstStyle/>
          <a:p>
            <a:r>
              <a:rPr lang="en-US" altLang="zh-CN" sz="2800" dirty="0"/>
              <a:t>AM</a:t>
            </a:r>
            <a:endParaRPr lang="zh-CN" altLang="en-US" sz="2800" dirty="0"/>
          </a:p>
        </p:txBody>
      </p:sp>
      <p:sp>
        <p:nvSpPr>
          <p:cNvPr id="8" name="文本框 7"/>
          <p:cNvSpPr txBox="1"/>
          <p:nvPr/>
        </p:nvSpPr>
        <p:spPr>
          <a:xfrm>
            <a:off x="10521462" y="5818621"/>
            <a:ext cx="1234831" cy="523220"/>
          </a:xfrm>
          <a:prstGeom prst="rect">
            <a:avLst/>
          </a:prstGeom>
          <a:noFill/>
        </p:spPr>
        <p:txBody>
          <a:bodyPr wrap="square" rtlCol="0">
            <a:spAutoFit/>
          </a:bodyPr>
          <a:lstStyle/>
          <a:p>
            <a:r>
              <a:rPr lang="en-US" altLang="zh-CN" sz="2800" dirty="0"/>
              <a:t>FM</a:t>
            </a:r>
            <a:endParaRPr lang="zh-CN" altLang="en-US" sz="2800" dirty="0"/>
          </a:p>
        </p:txBody>
      </p:sp>
    </p:spTree>
    <p:extLst>
      <p:ext uri="{BB962C8B-B14F-4D97-AF65-F5344CB8AC3E}">
        <p14:creationId xmlns:p14="http://schemas.microsoft.com/office/powerpoint/2010/main" val="29890332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zh-CN">
                <a:sym typeface="+mn-ea"/>
              </a:rPr>
              <a:t>Forward error correction (FEC)</a:t>
            </a:r>
            <a:endParaRPr lang="en-CA" altLang="en-US"/>
          </a:p>
        </p:txBody>
      </p:sp>
      <p:sp>
        <p:nvSpPr>
          <p:cNvPr id="3" name="Content Placeholder 2"/>
          <p:cNvSpPr>
            <a:spLocks noGrp="1"/>
          </p:cNvSpPr>
          <p:nvPr>
            <p:ph idx="1"/>
          </p:nvPr>
        </p:nvSpPr>
        <p:spPr/>
        <p:txBody>
          <a:bodyPr>
            <a:normAutofit/>
          </a:bodyPr>
          <a:lstStyle/>
          <a:p>
            <a:pPr marL="0" indent="0">
              <a:buNone/>
            </a:pPr>
            <a:r>
              <a:rPr lang="en-US" altLang="en-CA" dirty="0"/>
              <a:t>On the other hand, the receiver checks all instances of each character for adherence to the protocol being used. If conformity occurs, the code is accepted otherwise rejected.</a:t>
            </a:r>
          </a:p>
          <a:p>
            <a:pPr marL="0" indent="0">
              <a:buNone/>
            </a:pPr>
            <a:r>
              <a:rPr lang="en-US" altLang="en-CA" dirty="0"/>
              <a:t>If conformity occurs in none of instances, then the character is completely rejected and a blank space or an underscore is displayed in its place. </a:t>
            </a:r>
            <a:endParaRPr lang="x-none" altLang="en-CA" dirty="0"/>
          </a:p>
        </p:txBody>
      </p:sp>
    </p:spTree>
    <p:extLst>
      <p:ext uri="{BB962C8B-B14F-4D97-AF65-F5344CB8AC3E}">
        <p14:creationId xmlns:p14="http://schemas.microsoft.com/office/powerpoint/2010/main" val="635114487"/>
      </p:ext>
    </p:extLst>
  </p:cSld>
  <p:clrMapOvr>
    <a:masterClrMapping/>
  </p:clrMapOvr>
  <p:transition>
    <p:diamon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30306" y="681317"/>
            <a:ext cx="11295529" cy="4061012"/>
          </a:xfrm>
        </p:spPr>
        <p:txBody>
          <a:bodyPr>
            <a:normAutofit fontScale="90000"/>
          </a:bodyPr>
          <a:lstStyle/>
          <a:p>
            <a:r>
              <a:rPr lang="en-CA" altLang="zh-CN"/>
              <a:t>Communications </a:t>
            </a:r>
            <a:r>
              <a:rPr lang="en-CA" altLang="zh-CN" dirty="0"/>
              <a:t>security and the importance of security in machine to</a:t>
            </a:r>
            <a:br>
              <a:rPr lang="en-CA" altLang="zh-CN" dirty="0"/>
            </a:br>
            <a:r>
              <a:rPr lang="en-CA" altLang="zh-CN" dirty="0"/>
              <a:t>machine and device to device communication.</a:t>
            </a:r>
            <a:endParaRPr lang="zh-CN" altLang="en-US" dirty="0"/>
          </a:p>
        </p:txBody>
      </p:sp>
    </p:spTree>
    <p:extLst>
      <p:ext uri="{BB962C8B-B14F-4D97-AF65-F5344CB8AC3E}">
        <p14:creationId xmlns:p14="http://schemas.microsoft.com/office/powerpoint/2010/main" val="25870068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ltLang="zh-CN" dirty="0">
                <a:sym typeface="+mn-ea"/>
              </a:rPr>
              <a:t>Purpose of communications security</a:t>
            </a:r>
            <a:endParaRPr lang="en-CA" altLang="en-US" dirty="0"/>
          </a:p>
        </p:txBody>
      </p:sp>
      <p:sp>
        <p:nvSpPr>
          <p:cNvPr id="3" name="Content Placeholder 2"/>
          <p:cNvSpPr>
            <a:spLocks noGrp="1"/>
          </p:cNvSpPr>
          <p:nvPr>
            <p:ph idx="1"/>
          </p:nvPr>
        </p:nvSpPr>
        <p:spPr>
          <a:xfrm>
            <a:off x="601362" y="1380781"/>
            <a:ext cx="11096368" cy="4904689"/>
          </a:xfrm>
        </p:spPr>
        <p:txBody>
          <a:bodyPr>
            <a:normAutofit fontScale="92500" lnSpcReduction="10000"/>
          </a:bodyPr>
          <a:lstStyle/>
          <a:p>
            <a:pPr algn="just"/>
            <a:r>
              <a:rPr lang="en-CA" altLang="en-CA" dirty="0"/>
              <a:t>Communications and network security are fundamental to our modern life. The Internet, the World Wide Web, online banking, instant messaging, email, and many other technologies rely on network security; our modern world cannot exist without it. Communications and network security focuses on the confidentiality, integrity, and availability of data in motion.</a:t>
            </a:r>
          </a:p>
          <a:p>
            <a:pPr algn="just"/>
            <a:endParaRPr lang="en-CA" altLang="en-CA" dirty="0"/>
          </a:p>
          <a:p>
            <a:pPr algn="just"/>
            <a:r>
              <a:rPr lang="en-CA" altLang="en-CA" dirty="0"/>
              <a:t>Communications security (COMSEC) can be defined as follows:</a:t>
            </a:r>
          </a:p>
          <a:p>
            <a:pPr algn="just"/>
            <a:r>
              <a:rPr lang="en-CA" altLang="en-CA" dirty="0"/>
              <a:t>Measures and controls taken to deny unauthorized persons information derived from telecommunications and to ensure the authenticity of such telecommunications. Communications security includes crypto-security [i.e., encryption or decryption], transmission security, emission security [i.e., intercept and analysis of emanations from equipment], and physical security of COMSEC material.</a:t>
            </a:r>
            <a:endParaRPr lang="x-none" altLang="en-CA" dirty="0"/>
          </a:p>
        </p:txBody>
      </p:sp>
    </p:spTree>
    <p:extLst>
      <p:ext uri="{BB962C8B-B14F-4D97-AF65-F5344CB8AC3E}">
        <p14:creationId xmlns:p14="http://schemas.microsoft.com/office/powerpoint/2010/main" val="4115704719"/>
      </p:ext>
    </p:extLst>
  </p:cSld>
  <p:clrMapOvr>
    <a:masterClrMapping/>
  </p:clrMapOvr>
  <p:transition>
    <p:diamon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CA" dirty="0"/>
              <a:t>Communication security</a:t>
            </a:r>
          </a:p>
        </p:txBody>
      </p:sp>
      <p:sp>
        <p:nvSpPr>
          <p:cNvPr id="3" name="Content Placeholder 2"/>
          <p:cNvSpPr>
            <a:spLocks noGrp="1"/>
          </p:cNvSpPr>
          <p:nvPr>
            <p:ph idx="1"/>
          </p:nvPr>
        </p:nvSpPr>
        <p:spPr/>
        <p:txBody>
          <a:bodyPr/>
          <a:lstStyle/>
          <a:p>
            <a:pPr marL="0" indent="0">
              <a:buNone/>
            </a:pPr>
            <a:r>
              <a:rPr lang="x-none" altLang="en-CA" dirty="0"/>
              <a:t>Authentication and Authorization</a:t>
            </a:r>
          </a:p>
          <a:p>
            <a:endParaRPr lang="x-none" altLang="en-CA" dirty="0"/>
          </a:p>
          <a:p>
            <a:pPr marL="0" indent="0">
              <a:buNone/>
            </a:pPr>
            <a:r>
              <a:rPr lang="x-none" altLang="en-CA" dirty="0"/>
              <a:t>Authentication is the process of verifying that somebody really is who </a:t>
            </a:r>
            <a:r>
              <a:rPr lang="en-US" altLang="en-CA" dirty="0"/>
              <a:t>they</a:t>
            </a:r>
            <a:r>
              <a:rPr lang="x-none" altLang="en-CA" dirty="0"/>
              <a:t> claim to be.</a:t>
            </a:r>
          </a:p>
          <a:p>
            <a:pPr marL="0" indent="0">
              <a:buNone/>
            </a:pPr>
            <a:r>
              <a:rPr lang="x-none" altLang="en-CA" dirty="0"/>
              <a:t>In short: login + password (who you are)</a:t>
            </a:r>
          </a:p>
          <a:p>
            <a:endParaRPr lang="x-none" altLang="en-CA" dirty="0"/>
          </a:p>
          <a:p>
            <a:pPr marL="0" indent="0">
              <a:buNone/>
            </a:pPr>
            <a:r>
              <a:rPr lang="x-none" altLang="en-CA" dirty="0"/>
              <a:t>Authorization is the process of verifying you are allowed to do something.</a:t>
            </a:r>
          </a:p>
          <a:p>
            <a:pPr marL="0" indent="0">
              <a:buNone/>
            </a:pPr>
            <a:r>
              <a:rPr lang="x-none" altLang="en-CA" dirty="0"/>
              <a:t>In short: permissions (what you are allowed to do)</a:t>
            </a:r>
          </a:p>
        </p:txBody>
      </p:sp>
    </p:spTree>
    <p:extLst>
      <p:ext uri="{BB962C8B-B14F-4D97-AF65-F5344CB8AC3E}">
        <p14:creationId xmlns:p14="http://schemas.microsoft.com/office/powerpoint/2010/main" val="108069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CA"/>
              <a:t>Auth</a:t>
            </a:r>
            <a:r>
              <a:rPr lang="en-US" altLang="en-CA" dirty="0" err="1"/>
              <a:t>orization</a:t>
            </a:r>
            <a:r>
              <a:rPr lang="en-US" altLang="en-CA" dirty="0"/>
              <a:t> Techniques</a:t>
            </a:r>
            <a:endParaRPr lang="x-none" altLang="en-CA"/>
          </a:p>
        </p:txBody>
      </p:sp>
      <p:sp>
        <p:nvSpPr>
          <p:cNvPr id="3" name="Content Placeholder 2"/>
          <p:cNvSpPr>
            <a:spLocks noGrp="1"/>
          </p:cNvSpPr>
          <p:nvPr>
            <p:ph idx="1"/>
          </p:nvPr>
        </p:nvSpPr>
        <p:spPr>
          <a:xfrm>
            <a:off x="483973" y="1520825"/>
            <a:ext cx="11362038" cy="4739932"/>
          </a:xfrm>
        </p:spPr>
        <p:txBody>
          <a:bodyPr>
            <a:normAutofit fontScale="92500" lnSpcReduction="20000"/>
          </a:bodyPr>
          <a:lstStyle/>
          <a:p>
            <a:pPr algn="just"/>
            <a:r>
              <a:rPr lang="en-CA" altLang="en-CA" dirty="0"/>
              <a:t>As we mentioned before while Authentication refers to proving correct identity, Authorization refers to allowing a certain action. Authorization should be used whenever you want to control viewer access of certain pages. For example, college students are not authorized to view certain web pages dedicated to professors and administration. The authorization requirements for a site are typically defined in a website's .</a:t>
            </a:r>
            <a:r>
              <a:rPr lang="en-CA" altLang="en-CA" dirty="0" err="1"/>
              <a:t>htaccess</a:t>
            </a:r>
            <a:r>
              <a:rPr lang="en-CA" altLang="en-CA" dirty="0"/>
              <a:t> file.</a:t>
            </a:r>
          </a:p>
          <a:p>
            <a:endParaRPr lang="en-US" altLang="en-CA" dirty="0"/>
          </a:p>
          <a:p>
            <a:r>
              <a:rPr lang="en-CA" altLang="en-CA" dirty="0"/>
              <a:t>There are several methods for authorization. For example, for API services, the following are various types of authorization you might encounter:</a:t>
            </a:r>
          </a:p>
          <a:p>
            <a:r>
              <a:rPr lang="en-CA" altLang="en-CA" dirty="0"/>
              <a:t>API keys</a:t>
            </a:r>
          </a:p>
          <a:p>
            <a:r>
              <a:rPr lang="en-CA" altLang="en-CA" dirty="0"/>
              <a:t>Basic </a:t>
            </a:r>
            <a:r>
              <a:rPr lang="en-CA" altLang="en-CA" dirty="0" err="1"/>
              <a:t>Auth</a:t>
            </a:r>
            <a:endParaRPr lang="en-CA" altLang="en-CA" dirty="0"/>
          </a:p>
          <a:p>
            <a:r>
              <a:rPr lang="en-CA" altLang="en-CA" dirty="0"/>
              <a:t>HMAC</a:t>
            </a:r>
          </a:p>
          <a:p>
            <a:r>
              <a:rPr lang="en-CA" altLang="en-CA" dirty="0"/>
              <a:t>OAuth</a:t>
            </a:r>
            <a:endParaRPr lang="x-none" altLang="en-CA" dirty="0"/>
          </a:p>
        </p:txBody>
      </p:sp>
    </p:spTree>
    <p:extLst>
      <p:ext uri="{BB962C8B-B14F-4D97-AF65-F5344CB8AC3E}">
        <p14:creationId xmlns:p14="http://schemas.microsoft.com/office/powerpoint/2010/main" val="37518633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CA"/>
              <a:t>Auth</a:t>
            </a:r>
            <a:r>
              <a:rPr lang="en-US" altLang="en-CA" dirty="0" err="1"/>
              <a:t>orization</a:t>
            </a:r>
            <a:r>
              <a:rPr lang="en-US" altLang="en-CA" dirty="0"/>
              <a:t> Techniques</a:t>
            </a:r>
            <a:endParaRPr lang="x-none" altLang="en-CA"/>
          </a:p>
        </p:txBody>
      </p:sp>
      <p:sp>
        <p:nvSpPr>
          <p:cNvPr id="3" name="Content Placeholder 2"/>
          <p:cNvSpPr>
            <a:spLocks noGrp="1"/>
          </p:cNvSpPr>
          <p:nvPr>
            <p:ph idx="1"/>
          </p:nvPr>
        </p:nvSpPr>
        <p:spPr>
          <a:xfrm>
            <a:off x="483973" y="1520825"/>
            <a:ext cx="11362038" cy="4739932"/>
          </a:xfrm>
        </p:spPr>
        <p:txBody>
          <a:bodyPr>
            <a:normAutofit/>
          </a:bodyPr>
          <a:lstStyle/>
          <a:p>
            <a:pPr algn="just"/>
            <a:r>
              <a:rPr lang="en-CA" altLang="en-CA" dirty="0"/>
              <a:t>API:</a:t>
            </a:r>
            <a:endParaRPr lang="en-US" altLang="en-CA" dirty="0"/>
          </a:p>
          <a:p>
            <a:r>
              <a:rPr lang="en-CA" altLang="en-CA" dirty="0"/>
              <a:t>API is the acronym for Application Programming Interface which is a software intermediary that allows two applications to talk to each other. </a:t>
            </a:r>
          </a:p>
          <a:p>
            <a:endParaRPr lang="en-CA" altLang="en-CA" dirty="0"/>
          </a:p>
          <a:p>
            <a:r>
              <a:rPr lang="en-CA" altLang="en-CA" dirty="0"/>
              <a:t>Each time you use an app like Facebook, send an instant message, or check the weather on your phone, in fact you </a:t>
            </a:r>
            <a:r>
              <a:rPr lang="en-CA" altLang="en-CA"/>
              <a:t>are using an API.</a:t>
            </a:r>
            <a:endParaRPr lang="x-none" altLang="en-CA" dirty="0"/>
          </a:p>
        </p:txBody>
      </p:sp>
    </p:spTree>
    <p:extLst>
      <p:ext uri="{BB962C8B-B14F-4D97-AF65-F5344CB8AC3E}">
        <p14:creationId xmlns:p14="http://schemas.microsoft.com/office/powerpoint/2010/main" val="35757816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CA"/>
              <a:t>Auth</a:t>
            </a:r>
            <a:r>
              <a:rPr lang="en-US" altLang="en-CA" dirty="0" err="1"/>
              <a:t>orization</a:t>
            </a:r>
            <a:r>
              <a:rPr lang="en-US" altLang="en-CA" dirty="0"/>
              <a:t> Techniques</a:t>
            </a:r>
            <a:endParaRPr lang="x-none" altLang="en-CA"/>
          </a:p>
        </p:txBody>
      </p:sp>
      <p:sp>
        <p:nvSpPr>
          <p:cNvPr id="3" name="Content Placeholder 2"/>
          <p:cNvSpPr>
            <a:spLocks noGrp="1"/>
          </p:cNvSpPr>
          <p:nvPr>
            <p:ph idx="1"/>
          </p:nvPr>
        </p:nvSpPr>
        <p:spPr>
          <a:xfrm>
            <a:off x="451022" y="1356069"/>
            <a:ext cx="11362038" cy="4739932"/>
          </a:xfrm>
        </p:spPr>
        <p:txBody>
          <a:bodyPr>
            <a:normAutofit/>
          </a:bodyPr>
          <a:lstStyle/>
          <a:p>
            <a:r>
              <a:rPr lang="en-CA" altLang="en-CA" dirty="0"/>
              <a:t>API keys</a:t>
            </a:r>
          </a:p>
          <a:p>
            <a:r>
              <a:rPr lang="en-CA" altLang="en-CA" dirty="0"/>
              <a:t>Most APIs require you to sign up for an API key in order to use the API. The API key is a long string that you usually include either in the request URL or request header. The API key mainly functions as a way to identify the person making the API call (authenticating you to use the API). The API key might also be associated with a specific app that you register.</a:t>
            </a:r>
          </a:p>
          <a:p>
            <a:endParaRPr lang="en-CA" altLang="en-CA"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1042" y="3947563"/>
            <a:ext cx="3979261" cy="2447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13477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CA"/>
              <a:t>Auth</a:t>
            </a:r>
            <a:r>
              <a:rPr lang="en-US" altLang="en-CA" dirty="0" err="1"/>
              <a:t>orization</a:t>
            </a:r>
            <a:r>
              <a:rPr lang="en-US" altLang="en-CA" dirty="0"/>
              <a:t> Techniques</a:t>
            </a:r>
            <a:endParaRPr lang="x-none" altLang="en-CA"/>
          </a:p>
        </p:txBody>
      </p:sp>
      <p:sp>
        <p:nvSpPr>
          <p:cNvPr id="3" name="Content Placeholder 2"/>
          <p:cNvSpPr>
            <a:spLocks noGrp="1"/>
          </p:cNvSpPr>
          <p:nvPr>
            <p:ph idx="1"/>
          </p:nvPr>
        </p:nvSpPr>
        <p:spPr>
          <a:xfrm>
            <a:off x="451022" y="1356069"/>
            <a:ext cx="11362038" cy="4739932"/>
          </a:xfrm>
        </p:spPr>
        <p:txBody>
          <a:bodyPr>
            <a:normAutofit/>
          </a:bodyPr>
          <a:lstStyle/>
          <a:p>
            <a:r>
              <a:rPr lang="en-CA" altLang="en-CA" dirty="0"/>
              <a:t>Basic </a:t>
            </a:r>
            <a:r>
              <a:rPr lang="en-CA" altLang="en-CA" dirty="0" err="1"/>
              <a:t>Auth</a:t>
            </a:r>
            <a:endParaRPr lang="en-CA" altLang="en-CA" dirty="0"/>
          </a:p>
          <a:p>
            <a:r>
              <a:rPr lang="en-CA" altLang="en-CA" dirty="0"/>
              <a:t>Another type of authorization is called Basic Auth. With this method, the sender places a </a:t>
            </a:r>
            <a:r>
              <a:rPr lang="en-CA" altLang="en-CA" dirty="0" err="1"/>
              <a:t>username:password</a:t>
            </a:r>
            <a:r>
              <a:rPr lang="en-CA" altLang="en-CA" dirty="0"/>
              <a:t> into the request header. The username and password are encoded with Base64, which is an encoding technique that converts the username and password into a set of 64 characters to ensure safe transmission. Here’s an example of a Basic </a:t>
            </a:r>
            <a:r>
              <a:rPr lang="en-CA" altLang="en-CA" dirty="0" err="1"/>
              <a:t>Auth</a:t>
            </a:r>
            <a:r>
              <a:rPr lang="en-CA" altLang="en-CA" dirty="0"/>
              <a:t> in a request header:</a:t>
            </a:r>
          </a:p>
          <a:p>
            <a:r>
              <a:rPr lang="en-CA" altLang="en-CA" dirty="0"/>
              <a:t>Authorization: Basic bG9sOnNlY3VyZQ==</a:t>
            </a:r>
          </a:p>
          <a:p>
            <a:r>
              <a:rPr lang="en-CA" altLang="en-CA" dirty="0"/>
              <a:t>APIs that use Basic </a:t>
            </a:r>
            <a:r>
              <a:rPr lang="en-CA" altLang="en-CA" dirty="0" err="1"/>
              <a:t>Auth</a:t>
            </a:r>
            <a:r>
              <a:rPr lang="en-CA" altLang="en-CA" dirty="0"/>
              <a:t> will also use HTTPS, which means the message content will be encrypted within the HTTP transport protocol. (Without HTTPS, it would be easy for people to decode the username and password.)</a:t>
            </a:r>
          </a:p>
        </p:txBody>
      </p:sp>
    </p:spTree>
    <p:extLst>
      <p:ext uri="{BB962C8B-B14F-4D97-AF65-F5344CB8AC3E}">
        <p14:creationId xmlns:p14="http://schemas.microsoft.com/office/powerpoint/2010/main" val="13228357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CA"/>
              <a:t>Auth</a:t>
            </a:r>
            <a:r>
              <a:rPr lang="en-US" altLang="en-CA" dirty="0" err="1"/>
              <a:t>orization</a:t>
            </a:r>
            <a:r>
              <a:rPr lang="en-US" altLang="en-CA" dirty="0"/>
              <a:t> Techniques</a:t>
            </a:r>
            <a:endParaRPr lang="x-none" altLang="en-CA"/>
          </a:p>
        </p:txBody>
      </p:sp>
      <p:sp>
        <p:nvSpPr>
          <p:cNvPr id="3" name="Content Placeholder 2"/>
          <p:cNvSpPr>
            <a:spLocks noGrp="1"/>
          </p:cNvSpPr>
          <p:nvPr>
            <p:ph idx="1"/>
          </p:nvPr>
        </p:nvSpPr>
        <p:spPr>
          <a:xfrm>
            <a:off x="393357" y="1479636"/>
            <a:ext cx="11362038" cy="4739932"/>
          </a:xfrm>
        </p:spPr>
        <p:txBody>
          <a:bodyPr>
            <a:normAutofit fontScale="92500" lnSpcReduction="20000"/>
          </a:bodyPr>
          <a:lstStyle/>
          <a:p>
            <a:pPr algn="just"/>
            <a:r>
              <a:rPr lang="en-CA" altLang="en-CA" dirty="0"/>
              <a:t>HMAC (Hash-based message authorization code)</a:t>
            </a:r>
          </a:p>
          <a:p>
            <a:pPr algn="just"/>
            <a:r>
              <a:rPr lang="en-CA" altLang="en-CA" dirty="0"/>
              <a:t>HMAC stands for Hash-based message authorization code and is a stronger type of authorization, more common in financial APIs. With HMAC, both the sender and receiver know a secret key that no one else does. The sender creates a message based on some system properties (for example, the request timestamp plus account ID).</a:t>
            </a:r>
          </a:p>
          <a:p>
            <a:pPr algn="just"/>
            <a:r>
              <a:rPr lang="en-CA" altLang="en-CA" dirty="0"/>
              <a:t>The message is then encoded by the secret key and passed through a secure hashing algorithm (SHA). (A hash is a scramble of a string based on an algorithm.) The resulting value, referred to as a signature, is placed in the request header.</a:t>
            </a:r>
          </a:p>
          <a:p>
            <a:pPr algn="just"/>
            <a:r>
              <a:rPr lang="en-CA" altLang="en-CA" dirty="0"/>
              <a:t>When the receiver (the API server) receives the request, it takes the same system properties (the request timestamp plus account ID) and uses the secret key (which only the requester and API server know) and SHA to generate the same string. If the string matches the signature in the request header, it accepts the request. If the strings don’t match, then the request is rejected.</a:t>
            </a:r>
          </a:p>
        </p:txBody>
      </p:sp>
    </p:spTree>
    <p:extLst>
      <p:ext uri="{BB962C8B-B14F-4D97-AF65-F5344CB8AC3E}">
        <p14:creationId xmlns:p14="http://schemas.microsoft.com/office/powerpoint/2010/main" val="33340928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CA"/>
              <a:t>Auth</a:t>
            </a:r>
            <a:r>
              <a:rPr lang="en-US" altLang="en-CA" dirty="0" err="1"/>
              <a:t>orization</a:t>
            </a:r>
            <a:r>
              <a:rPr lang="en-US" altLang="en-CA" dirty="0"/>
              <a:t> Techniques</a:t>
            </a:r>
            <a:endParaRPr lang="x-none" altLang="en-CA"/>
          </a:p>
        </p:txBody>
      </p:sp>
      <p:sp>
        <p:nvSpPr>
          <p:cNvPr id="3" name="Content Placeholder 2"/>
          <p:cNvSpPr>
            <a:spLocks noGrp="1"/>
          </p:cNvSpPr>
          <p:nvPr>
            <p:ph idx="1"/>
          </p:nvPr>
        </p:nvSpPr>
        <p:spPr>
          <a:xfrm>
            <a:off x="393357" y="1479636"/>
            <a:ext cx="11362038" cy="4739932"/>
          </a:xfrm>
        </p:spPr>
        <p:txBody>
          <a:bodyPr>
            <a:normAutofit/>
          </a:bodyPr>
          <a:lstStyle/>
          <a:p>
            <a:pPr algn="just"/>
            <a:r>
              <a:rPr lang="en-CA" altLang="en-CA" dirty="0"/>
              <a:t>OAuth </a:t>
            </a:r>
          </a:p>
          <a:p>
            <a:pPr algn="just"/>
            <a:r>
              <a:rPr lang="en-CA" altLang="en-CA" dirty="0"/>
              <a:t>One popular method for authorizing users is OAuth, especially OAuth2.0. This approach relies on an authentication server to communicate with the API server to grant access. You often see OAuth 2.0 when you’re using a site and are prompted to log in using a service like Twitter, Google, or Facebook.</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0776" y="3657599"/>
            <a:ext cx="3401158" cy="2825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3662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15815"/>
            <a:ext cx="10515600" cy="5661148"/>
          </a:xfrm>
        </p:spPr>
        <p:txBody>
          <a:bodyPr/>
          <a:lstStyle/>
          <a:p>
            <a:pPr marL="0" indent="0">
              <a:buNone/>
            </a:pPr>
            <a:r>
              <a:rPr lang="en-US" altLang="zh-CN" dirty="0"/>
              <a:t>Channel: the physical medium that is used to send the signal from transmitter to receiver</a:t>
            </a:r>
          </a:p>
          <a:p>
            <a:endParaRPr lang="en-US" altLang="zh-CN" dirty="0"/>
          </a:p>
          <a:p>
            <a:pPr marL="0" indent="0">
              <a:buNone/>
            </a:pPr>
            <a:r>
              <a:rPr lang="en-US" altLang="zh-CN" dirty="0"/>
              <a:t>Wirelines: optical fiber, cable</a:t>
            </a:r>
          </a:p>
          <a:p>
            <a:pPr marL="0" indent="0">
              <a:buNone/>
            </a:pPr>
            <a:r>
              <a:rPr lang="en-US" altLang="zh-CN" dirty="0"/>
              <a:t>Wireless: electromagnetic wave, micro wave</a:t>
            </a:r>
          </a:p>
          <a:p>
            <a:endParaRPr lang="en-US" altLang="zh-CN" dirty="0"/>
          </a:p>
          <a:p>
            <a:pPr marL="0" indent="0">
              <a:buNone/>
            </a:pPr>
            <a:r>
              <a:rPr lang="en-US" altLang="zh-CN" dirty="0"/>
              <a:t>Additive signal distortion: noise</a:t>
            </a:r>
          </a:p>
          <a:p>
            <a:pPr marL="0" indent="0">
              <a:buNone/>
            </a:pPr>
            <a:r>
              <a:rPr lang="en-US" altLang="zh-CN" dirty="0"/>
              <a:t>a) man-made:  automobile ignition</a:t>
            </a:r>
          </a:p>
          <a:p>
            <a:pPr marL="0" indent="0">
              <a:buNone/>
            </a:pPr>
            <a:r>
              <a:rPr lang="en-US" altLang="zh-CN" dirty="0"/>
              <a:t>b) natural: lightning in thunderstorms</a:t>
            </a:r>
          </a:p>
          <a:p>
            <a:endParaRPr lang="en-US" altLang="zh-CN" dirty="0"/>
          </a:p>
          <a:p>
            <a:pPr marL="0" indent="0">
              <a:buNone/>
            </a:pPr>
            <a:r>
              <a:rPr lang="en-US" altLang="zh-CN" dirty="0"/>
              <a:t>Non-additive signal distortion: fading</a:t>
            </a:r>
            <a:endParaRPr lang="zh-CN" altLang="en-US" dirty="0"/>
          </a:p>
        </p:txBody>
      </p:sp>
    </p:spTree>
    <p:extLst>
      <p:ext uri="{BB962C8B-B14F-4D97-AF65-F5344CB8AC3E}">
        <p14:creationId xmlns:p14="http://schemas.microsoft.com/office/powerpoint/2010/main" val="47040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CA" dirty="0"/>
              <a:t>A</a:t>
            </a:r>
            <a:r>
              <a:rPr lang="x-none" altLang="en-CA"/>
              <a:t>uthentication</a:t>
            </a:r>
            <a:r>
              <a:rPr lang="en-US" altLang="en-CA" dirty="0"/>
              <a:t> Techniques</a:t>
            </a:r>
            <a:endParaRPr lang="x-none" altLang="en-CA"/>
          </a:p>
        </p:txBody>
      </p:sp>
      <p:sp>
        <p:nvSpPr>
          <p:cNvPr id="3" name="Content Placeholder 2"/>
          <p:cNvSpPr>
            <a:spLocks noGrp="1"/>
          </p:cNvSpPr>
          <p:nvPr>
            <p:ph idx="1"/>
          </p:nvPr>
        </p:nvSpPr>
        <p:spPr>
          <a:xfrm>
            <a:off x="689919" y="1570253"/>
            <a:ext cx="10515600" cy="4682490"/>
          </a:xfrm>
        </p:spPr>
        <p:txBody>
          <a:bodyPr>
            <a:normAutofit/>
          </a:bodyPr>
          <a:lstStyle/>
          <a:p>
            <a:pPr marL="0" indent="0">
              <a:buNone/>
            </a:pPr>
            <a:r>
              <a:rPr lang="en-US" altLang="en-CA" dirty="0"/>
              <a:t>There are many types of authentication but here we can mention a couple of them:</a:t>
            </a:r>
          </a:p>
          <a:p>
            <a:r>
              <a:rPr lang="en-US" altLang="en-CA" dirty="0"/>
              <a:t>Password-based authentication</a:t>
            </a:r>
          </a:p>
          <a:p>
            <a:r>
              <a:rPr lang="en-US" altLang="en-CA" dirty="0"/>
              <a:t>Multi-factor authentication</a:t>
            </a:r>
          </a:p>
          <a:p>
            <a:r>
              <a:rPr lang="en-US" altLang="en-CA" dirty="0"/>
              <a:t>Certificate-based authentication</a:t>
            </a:r>
          </a:p>
          <a:p>
            <a:r>
              <a:rPr lang="en-US" altLang="en-CA" dirty="0"/>
              <a:t>Biometric authentication</a:t>
            </a:r>
          </a:p>
          <a:p>
            <a:r>
              <a:rPr lang="en-US" altLang="en-CA" dirty="0"/>
              <a:t>Token-based authentication</a:t>
            </a:r>
          </a:p>
          <a:p>
            <a:endParaRPr lang="en-US" altLang="en-CA" dirty="0"/>
          </a:p>
        </p:txBody>
      </p:sp>
    </p:spTree>
    <p:extLst>
      <p:ext uri="{BB962C8B-B14F-4D97-AF65-F5344CB8AC3E}">
        <p14:creationId xmlns:p14="http://schemas.microsoft.com/office/powerpoint/2010/main" val="13816412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CA" dirty="0"/>
              <a:t>A</a:t>
            </a:r>
            <a:r>
              <a:rPr lang="x-none" altLang="en-CA"/>
              <a:t>uthentication</a:t>
            </a:r>
            <a:r>
              <a:rPr lang="en-US" altLang="en-CA" dirty="0"/>
              <a:t> Techniques</a:t>
            </a:r>
            <a:endParaRPr lang="x-none" altLang="en-CA"/>
          </a:p>
        </p:txBody>
      </p:sp>
      <p:sp>
        <p:nvSpPr>
          <p:cNvPr id="3" name="Content Placeholder 2"/>
          <p:cNvSpPr>
            <a:spLocks noGrp="1"/>
          </p:cNvSpPr>
          <p:nvPr>
            <p:ph idx="1"/>
          </p:nvPr>
        </p:nvSpPr>
        <p:spPr>
          <a:xfrm>
            <a:off x="689919" y="1570253"/>
            <a:ext cx="10958384" cy="4682490"/>
          </a:xfrm>
        </p:spPr>
        <p:txBody>
          <a:bodyPr>
            <a:normAutofit fontScale="92500" lnSpcReduction="20000"/>
          </a:bodyPr>
          <a:lstStyle/>
          <a:p>
            <a:r>
              <a:rPr lang="en-CA" altLang="en-CA" dirty="0"/>
              <a:t>Password-based authentication</a:t>
            </a:r>
          </a:p>
          <a:p>
            <a:pPr algn="just"/>
            <a:r>
              <a:rPr lang="en-CA" altLang="en-CA" dirty="0"/>
              <a:t>Passwords are the most common methods of authentication. Passwords can be in the form of a string of letters, numbers, or special characters. To protect yourself you need to create strong passwords that include a combination of all possible options. However, passwords are prone to phishing attacks and bad hygiene that weakens effectiveness. An average person has about 25 different online accounts, but only 54% of users use different passwords across their accounts. </a:t>
            </a:r>
          </a:p>
          <a:p>
            <a:pPr algn="just"/>
            <a:r>
              <a:rPr lang="en-CA" altLang="en-CA" dirty="0"/>
              <a:t>The truth is that there are a lot of passwords to remember. As a result, many people choose convenience over security. Most people use simple passwords instead of creating reliable passwords because they are easier to remember. </a:t>
            </a:r>
          </a:p>
          <a:p>
            <a:pPr algn="just"/>
            <a:r>
              <a:rPr lang="en-CA" altLang="en-CA" dirty="0"/>
              <a:t>The bottom line is that passwords have a lot of weaknesses and are not sufficient in protecting online information. Hackers can easily guess user credentials by running through all possible combinations until they find a match.</a:t>
            </a:r>
            <a:endParaRPr lang="en-US" altLang="en-CA" dirty="0"/>
          </a:p>
        </p:txBody>
      </p:sp>
    </p:spTree>
    <p:extLst>
      <p:ext uri="{BB962C8B-B14F-4D97-AF65-F5344CB8AC3E}">
        <p14:creationId xmlns:p14="http://schemas.microsoft.com/office/powerpoint/2010/main" val="13307273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CA" dirty="0"/>
              <a:t>A</a:t>
            </a:r>
            <a:r>
              <a:rPr lang="x-none" altLang="en-CA"/>
              <a:t>uthentication</a:t>
            </a:r>
            <a:r>
              <a:rPr lang="en-US" altLang="en-CA" dirty="0"/>
              <a:t> Techniques</a:t>
            </a:r>
            <a:endParaRPr lang="x-none" altLang="en-CA"/>
          </a:p>
        </p:txBody>
      </p:sp>
      <p:sp>
        <p:nvSpPr>
          <p:cNvPr id="3" name="Content Placeholder 2"/>
          <p:cNvSpPr>
            <a:spLocks noGrp="1"/>
          </p:cNvSpPr>
          <p:nvPr>
            <p:ph idx="1"/>
          </p:nvPr>
        </p:nvSpPr>
        <p:spPr>
          <a:xfrm>
            <a:off x="689919" y="1570253"/>
            <a:ext cx="10958384" cy="4682490"/>
          </a:xfrm>
        </p:spPr>
        <p:txBody>
          <a:bodyPr>
            <a:normAutofit lnSpcReduction="10000"/>
          </a:bodyPr>
          <a:lstStyle/>
          <a:p>
            <a:r>
              <a:rPr lang="en-CA" altLang="en-CA" dirty="0"/>
              <a:t>Multi-factor authentication</a:t>
            </a:r>
          </a:p>
          <a:p>
            <a:r>
              <a:rPr lang="en-CA" altLang="en-CA" dirty="0"/>
              <a:t>Multi-Factor Authentication (MFA) is an authentication method that requires two or more independent ways to identify a user. Examples include codes generated from the user’s smartphone, Captcha tests, fingerprints, or facial recognition. </a:t>
            </a:r>
          </a:p>
          <a:p>
            <a:endParaRPr lang="en-CA" altLang="en-CA" dirty="0"/>
          </a:p>
          <a:p>
            <a:r>
              <a:rPr lang="en-CA" altLang="en-CA" dirty="0"/>
              <a:t>MFA authentication methods and technologies increase the confidence of users by adding multiple layers of security. MFA may be a good defense against most account hacks, but it has its own pitfalls. People may lose their phones or SIM cards and not be able to generate an authentication code.</a:t>
            </a:r>
            <a:endParaRPr lang="en-US" altLang="en-CA" dirty="0"/>
          </a:p>
        </p:txBody>
      </p:sp>
    </p:spTree>
    <p:extLst>
      <p:ext uri="{BB962C8B-B14F-4D97-AF65-F5344CB8AC3E}">
        <p14:creationId xmlns:p14="http://schemas.microsoft.com/office/powerpoint/2010/main" val="6255831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CA" dirty="0"/>
              <a:t>A</a:t>
            </a:r>
            <a:r>
              <a:rPr lang="x-none" altLang="en-CA"/>
              <a:t>uthentication</a:t>
            </a:r>
            <a:r>
              <a:rPr lang="en-US" altLang="en-CA" dirty="0"/>
              <a:t> Techniques</a:t>
            </a:r>
            <a:endParaRPr lang="x-none" altLang="en-CA"/>
          </a:p>
        </p:txBody>
      </p:sp>
      <p:sp>
        <p:nvSpPr>
          <p:cNvPr id="3" name="Content Placeholder 2"/>
          <p:cNvSpPr>
            <a:spLocks noGrp="1"/>
          </p:cNvSpPr>
          <p:nvPr>
            <p:ph idx="1"/>
          </p:nvPr>
        </p:nvSpPr>
        <p:spPr>
          <a:xfrm>
            <a:off x="689919" y="1570253"/>
            <a:ext cx="10958384" cy="4682490"/>
          </a:xfrm>
        </p:spPr>
        <p:txBody>
          <a:bodyPr>
            <a:normAutofit fontScale="92500" lnSpcReduction="20000"/>
          </a:bodyPr>
          <a:lstStyle/>
          <a:p>
            <a:r>
              <a:rPr lang="en-CA" altLang="en-CA" dirty="0"/>
              <a:t>Certificate-based authentication</a:t>
            </a:r>
          </a:p>
          <a:p>
            <a:r>
              <a:rPr lang="en-CA" altLang="en-CA" dirty="0"/>
              <a:t>Certificate-based authentication technologies identify users, machines or devices by using digital certificates. A digital certificate is an electronic document based on the idea of a driver’s license or a passport. </a:t>
            </a:r>
          </a:p>
          <a:p>
            <a:endParaRPr lang="en-CA" altLang="en-CA" dirty="0"/>
          </a:p>
          <a:p>
            <a:r>
              <a:rPr lang="en-CA" altLang="en-CA" dirty="0"/>
              <a:t>The certificate contains the digital identity of a user including a public key, and the digital signature of a certification authority. Digital certificates prove the ownership of a public key and issued only by a certification authority. </a:t>
            </a:r>
          </a:p>
          <a:p>
            <a:endParaRPr lang="en-CA" altLang="en-CA" dirty="0"/>
          </a:p>
          <a:p>
            <a:r>
              <a:rPr lang="en-CA" altLang="en-CA" dirty="0"/>
              <a:t>Users provide their digital certificates when they sign in to a server. The server verifies the credibility of the digital signature and the certificate authority. The server then uses cryptography to confirm that the user has a correct private key associated with the certificate.</a:t>
            </a:r>
            <a:endParaRPr lang="en-US" altLang="en-CA" dirty="0"/>
          </a:p>
        </p:txBody>
      </p:sp>
    </p:spTree>
    <p:extLst>
      <p:ext uri="{BB962C8B-B14F-4D97-AF65-F5344CB8AC3E}">
        <p14:creationId xmlns:p14="http://schemas.microsoft.com/office/powerpoint/2010/main" val="24895262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CA" dirty="0"/>
              <a:t>A</a:t>
            </a:r>
            <a:r>
              <a:rPr lang="x-none" altLang="en-CA"/>
              <a:t>uthentication</a:t>
            </a:r>
            <a:r>
              <a:rPr lang="en-US" altLang="en-CA" dirty="0"/>
              <a:t> Techniques</a:t>
            </a:r>
            <a:endParaRPr lang="x-none" altLang="en-CA"/>
          </a:p>
        </p:txBody>
      </p:sp>
      <p:sp>
        <p:nvSpPr>
          <p:cNvPr id="3" name="Content Placeholder 2"/>
          <p:cNvSpPr>
            <a:spLocks noGrp="1"/>
          </p:cNvSpPr>
          <p:nvPr>
            <p:ph idx="1"/>
          </p:nvPr>
        </p:nvSpPr>
        <p:spPr>
          <a:xfrm>
            <a:off x="648730" y="1314880"/>
            <a:ext cx="10958384" cy="4682490"/>
          </a:xfrm>
        </p:spPr>
        <p:txBody>
          <a:bodyPr>
            <a:normAutofit lnSpcReduction="10000"/>
          </a:bodyPr>
          <a:lstStyle/>
          <a:p>
            <a:r>
              <a:rPr lang="en-CA" altLang="en-CA" dirty="0"/>
              <a:t>Biometric authentication</a:t>
            </a:r>
          </a:p>
          <a:p>
            <a:r>
              <a:rPr lang="en-CA" altLang="en-CA" dirty="0"/>
              <a:t>Biometrics authentication is a security process that relies on the unique biological characteristics of an individual. Here are key advantages of using biometric authentication technologies:</a:t>
            </a:r>
          </a:p>
          <a:p>
            <a:r>
              <a:rPr lang="en-CA" altLang="en-CA" dirty="0"/>
              <a:t>Biological characteristics can be easily compared to authorized features saved in a database. Biometric authentication can control physical access when installed on gates and doors. You can add biometrics into your multi-factor authentication process. Biometric authentication technologies are used by consumers, governments and private corporations including airports, military bases, and national borders. Common biometric authentication methods include: f</a:t>
            </a:r>
            <a:r>
              <a:rPr lang="en-CA" dirty="0"/>
              <a:t>acial recognition, fingerprint scanners, voice identification, and eye scanners</a:t>
            </a:r>
            <a:endParaRPr lang="en-US" altLang="en-CA" dirty="0"/>
          </a:p>
        </p:txBody>
      </p:sp>
    </p:spTree>
    <p:extLst>
      <p:ext uri="{BB962C8B-B14F-4D97-AF65-F5344CB8AC3E}">
        <p14:creationId xmlns:p14="http://schemas.microsoft.com/office/powerpoint/2010/main" val="8362902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CA" dirty="0"/>
              <a:t>A</a:t>
            </a:r>
            <a:r>
              <a:rPr lang="x-none" altLang="en-CA"/>
              <a:t>uthentication</a:t>
            </a:r>
            <a:r>
              <a:rPr lang="en-US" altLang="en-CA" dirty="0"/>
              <a:t> Techniques</a:t>
            </a:r>
            <a:endParaRPr lang="x-none" altLang="en-CA"/>
          </a:p>
        </p:txBody>
      </p:sp>
      <p:sp>
        <p:nvSpPr>
          <p:cNvPr id="3" name="Content Placeholder 2"/>
          <p:cNvSpPr>
            <a:spLocks noGrp="1"/>
          </p:cNvSpPr>
          <p:nvPr>
            <p:ph idx="1"/>
          </p:nvPr>
        </p:nvSpPr>
        <p:spPr>
          <a:xfrm>
            <a:off x="607541" y="1496113"/>
            <a:ext cx="10958384" cy="4682490"/>
          </a:xfrm>
        </p:spPr>
        <p:txBody>
          <a:bodyPr>
            <a:normAutofit/>
          </a:bodyPr>
          <a:lstStyle/>
          <a:p>
            <a:r>
              <a:rPr lang="en-CA" altLang="en-CA" dirty="0"/>
              <a:t>Token-based authentication</a:t>
            </a:r>
          </a:p>
          <a:p>
            <a:r>
              <a:rPr lang="en-CA" altLang="en-CA" dirty="0"/>
              <a:t>Token-based authentication technologies enable users to enter their credentials once and receive a unique encrypted string of random characters in exchange. You can then use the token to access protected systems instead of entering your credentials all over again. The digital token proves that you already have access permission. Use cases of token-based authentication include RESTful APIs that are used by multiple frameworks and clients.</a:t>
            </a:r>
            <a:endParaRPr lang="en-US" altLang="en-CA" dirty="0"/>
          </a:p>
        </p:txBody>
      </p:sp>
    </p:spTree>
    <p:extLst>
      <p:ext uri="{BB962C8B-B14F-4D97-AF65-F5344CB8AC3E}">
        <p14:creationId xmlns:p14="http://schemas.microsoft.com/office/powerpoint/2010/main" val="13089914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CA" dirty="0"/>
              <a:t>Encryption</a:t>
            </a:r>
            <a:endParaRPr lang="x-none" altLang="en-CA"/>
          </a:p>
        </p:txBody>
      </p:sp>
      <p:sp>
        <p:nvSpPr>
          <p:cNvPr id="3" name="Content Placeholder 2"/>
          <p:cNvSpPr>
            <a:spLocks noGrp="1"/>
          </p:cNvSpPr>
          <p:nvPr>
            <p:ph idx="1"/>
          </p:nvPr>
        </p:nvSpPr>
        <p:spPr>
          <a:xfrm>
            <a:off x="393357" y="1479636"/>
            <a:ext cx="11362038" cy="4739932"/>
          </a:xfrm>
        </p:spPr>
        <p:txBody>
          <a:bodyPr>
            <a:normAutofit/>
          </a:bodyPr>
          <a:lstStyle/>
          <a:p>
            <a:pPr algn="just"/>
            <a:r>
              <a:rPr lang="en-CA" altLang="en-CA" dirty="0"/>
              <a:t>Encryption is a process that encodes a message or file so that it can be only be read by certain people. Encryption uses an algorithm to scramble, or encrypt, data and then uses a key for the receiving party to unscramble, or decrypt, the information. The message contained in an encrypted message is referred to as plaintext. In its encrypted, unreadable form it is referred to as </a:t>
            </a:r>
            <a:r>
              <a:rPr lang="en-CA" altLang="en-CA" dirty="0" err="1"/>
              <a:t>ciphertext</a:t>
            </a:r>
            <a:r>
              <a:rPr lang="en-CA" altLang="en-CA" dirty="0"/>
              <a:t>.</a:t>
            </a:r>
          </a:p>
          <a:p>
            <a:pPr algn="just"/>
            <a:r>
              <a:rPr lang="en-CA" altLang="en-CA" dirty="0"/>
              <a:t>Basic forms of encryption may be as simple as switching letters. As cryptography advanced, cryptographers added more steps, and decryption became more difficult. Wheels and gears would be combined to create complex encryption systems. Computer algorithms have now replaced mechanical encryption..</a:t>
            </a:r>
          </a:p>
        </p:txBody>
      </p:sp>
    </p:spTree>
    <p:extLst>
      <p:ext uri="{BB962C8B-B14F-4D97-AF65-F5344CB8AC3E}">
        <p14:creationId xmlns:p14="http://schemas.microsoft.com/office/powerpoint/2010/main" val="24720526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913" y="562833"/>
            <a:ext cx="10515600" cy="1325563"/>
          </a:xfrm>
        </p:spPr>
        <p:txBody>
          <a:bodyPr>
            <a:normAutofit/>
          </a:bodyPr>
          <a:lstStyle/>
          <a:p>
            <a:r>
              <a:rPr lang="en-CA" altLang="en-CA" dirty="0"/>
              <a:t>Encryption</a:t>
            </a:r>
            <a:endParaRPr lang="x-none" altLang="en-CA"/>
          </a:p>
        </p:txBody>
      </p:sp>
      <p:sp>
        <p:nvSpPr>
          <p:cNvPr id="3" name="Content Placeholder 2"/>
          <p:cNvSpPr>
            <a:spLocks noGrp="1"/>
          </p:cNvSpPr>
          <p:nvPr>
            <p:ph idx="1"/>
          </p:nvPr>
        </p:nvSpPr>
        <p:spPr>
          <a:xfrm>
            <a:off x="483972" y="1553776"/>
            <a:ext cx="11172568" cy="4351338"/>
          </a:xfrm>
        </p:spPr>
        <p:txBody>
          <a:bodyPr>
            <a:normAutofit/>
          </a:bodyPr>
          <a:lstStyle/>
          <a:p>
            <a:pPr marL="0" indent="0">
              <a:buNone/>
            </a:pPr>
            <a:r>
              <a:rPr lang="en-US" altLang="en-CA" dirty="0"/>
              <a:t>In encryption t</a:t>
            </a:r>
            <a:r>
              <a:rPr lang="x-none" altLang="en-CA" dirty="0"/>
              <a:t>here </a:t>
            </a:r>
            <a:r>
              <a:rPr lang="en-US" altLang="en-CA" dirty="0"/>
              <a:t>might be</a:t>
            </a:r>
            <a:r>
              <a:rPr lang="x-none" altLang="en-CA" dirty="0"/>
              <a:t> a public key and a private key. And they are related mathematically.</a:t>
            </a:r>
            <a:r>
              <a:rPr lang="en-US" altLang="en-CA" dirty="0"/>
              <a:t> </a:t>
            </a:r>
            <a:r>
              <a:rPr lang="x-none" altLang="en-CA" dirty="0"/>
              <a:t>Normally, we use public key to encrypt message, and private key to decrypt</a:t>
            </a:r>
            <a:r>
              <a:rPr lang="en-US" altLang="en-CA" dirty="0"/>
              <a:t> (</a:t>
            </a:r>
            <a:r>
              <a:rPr lang="x-none" altLang="en-CA" dirty="0"/>
              <a:t>But in </a:t>
            </a:r>
            <a:r>
              <a:rPr lang="en-US" altLang="en-CA" dirty="0"/>
              <a:t>a</a:t>
            </a:r>
            <a:r>
              <a:rPr lang="x-none" altLang="en-CA" dirty="0"/>
              <a:t>uthentication, user use private key to encrypt, and server use public key to decrypt, if decryption succeed, wa say </a:t>
            </a:r>
            <a:r>
              <a:rPr lang="en-US" altLang="en-CA" dirty="0"/>
              <a:t>that </a:t>
            </a:r>
            <a:r>
              <a:rPr lang="x-none" altLang="en-CA" dirty="0"/>
              <a:t>user is an</a:t>
            </a:r>
            <a:r>
              <a:rPr lang="en-US" altLang="en-CA" dirty="0"/>
              <a:t> </a:t>
            </a:r>
            <a:r>
              <a:rPr lang="x-none" altLang="en-CA" dirty="0"/>
              <a:t>authenticated user.</a:t>
            </a:r>
            <a:r>
              <a:rPr lang="en-US" altLang="en-CA" dirty="0"/>
              <a:t>)</a:t>
            </a:r>
            <a:endParaRPr lang="x-none" altLang="en-CA"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6" y="3657600"/>
            <a:ext cx="5689386" cy="2402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11691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ltLang="en-CA" dirty="0"/>
              <a:t>Encryption</a:t>
            </a:r>
            <a:endParaRPr lang="en-US" dirty="0"/>
          </a:p>
        </p:txBody>
      </p:sp>
      <p:sp>
        <p:nvSpPr>
          <p:cNvPr id="3" name="Content Placeholder 2"/>
          <p:cNvSpPr>
            <a:spLocks noGrp="1"/>
          </p:cNvSpPr>
          <p:nvPr>
            <p:ph idx="1"/>
          </p:nvPr>
        </p:nvSpPr>
        <p:spPr/>
        <p:txBody>
          <a:bodyPr/>
          <a:lstStyle/>
          <a:p>
            <a:pPr marL="0" indent="0">
              <a:buNone/>
            </a:pPr>
            <a:r>
              <a:rPr lang="en-US" dirty="0"/>
              <a:t>A popular encryption algorithm: Caesar cipher, one of the simplest and most widely known encryption techniques.</a:t>
            </a:r>
          </a:p>
          <a:p>
            <a:pPr marL="0" indent="0">
              <a:buNone/>
            </a:pPr>
            <a:r>
              <a:rPr lang="en-US" dirty="0"/>
              <a:t>In Caesar cipher, we choose an integer K as our key, and we shift or rotate alphabet k place to get a cipher alphabet.</a:t>
            </a:r>
          </a:p>
        </p:txBody>
      </p:sp>
    </p:spTree>
    <p:extLst>
      <p:ext uri="{BB962C8B-B14F-4D97-AF65-F5344CB8AC3E}">
        <p14:creationId xmlns:p14="http://schemas.microsoft.com/office/powerpoint/2010/main" val="34424152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a:t>
            </a:r>
          </a:p>
        </p:txBody>
      </p:sp>
      <p:sp>
        <p:nvSpPr>
          <p:cNvPr id="3" name="Content Placeholder 2"/>
          <p:cNvSpPr>
            <a:spLocks noGrp="1"/>
          </p:cNvSpPr>
          <p:nvPr>
            <p:ph idx="1"/>
          </p:nvPr>
        </p:nvSpPr>
        <p:spPr/>
        <p:txBody>
          <a:bodyPr>
            <a:normAutofit lnSpcReduction="10000"/>
          </a:bodyPr>
          <a:lstStyle/>
          <a:p>
            <a:pPr marL="0" indent="0">
              <a:buNone/>
            </a:pPr>
            <a:r>
              <a:rPr lang="en-US" dirty="0"/>
              <a:t>Say k = 3.</a:t>
            </a:r>
          </a:p>
          <a:p>
            <a:pPr marL="0" indent="0">
              <a:buNone/>
            </a:pPr>
            <a:r>
              <a:rPr lang="en-US" dirty="0"/>
              <a:t>   Alphabet: a b c d e f g h I j k l m n o p q r s t u v w x y z  </a:t>
            </a:r>
          </a:p>
          <a:p>
            <a:pPr marL="0" indent="0">
              <a:buNone/>
            </a:pPr>
            <a:r>
              <a:rPr lang="en-US" dirty="0"/>
              <a:t>                  </a:t>
            </a:r>
          </a:p>
          <a:p>
            <a:endParaRPr lang="en-US" dirty="0"/>
          </a:p>
          <a:p>
            <a:pPr marL="0" indent="0">
              <a:buNone/>
            </a:pPr>
            <a:r>
              <a:rPr lang="en-US" dirty="0"/>
              <a:t>                      x y z a b c d e f g h I j k l m n o p q r s t u v w</a:t>
            </a:r>
          </a:p>
          <a:p>
            <a:pPr marL="0" indent="0">
              <a:buNone/>
            </a:pPr>
            <a:endParaRPr lang="en-US" dirty="0"/>
          </a:p>
          <a:p>
            <a:pPr marL="0" indent="0">
              <a:buNone/>
            </a:pPr>
            <a:r>
              <a:rPr lang="en-US" dirty="0"/>
              <a:t>In decryption, user shift/rotate k place back.</a:t>
            </a:r>
          </a:p>
          <a:p>
            <a:pPr marL="0" indent="0">
              <a:buNone/>
            </a:pPr>
            <a:r>
              <a:rPr lang="en-US" dirty="0"/>
              <a:t>Is Caesar cipher symmetric or asymmetric? You should be able to answer </a:t>
            </a:r>
          </a:p>
          <a:p>
            <a:endParaRPr lang="en-US" dirty="0"/>
          </a:p>
        </p:txBody>
      </p:sp>
      <p:sp>
        <p:nvSpPr>
          <p:cNvPr id="4" name="TextBox 3"/>
          <p:cNvSpPr txBox="1"/>
          <p:nvPr/>
        </p:nvSpPr>
        <p:spPr>
          <a:xfrm>
            <a:off x="1060295" y="2715524"/>
            <a:ext cx="1471961" cy="2246769"/>
          </a:xfrm>
          <a:prstGeom prst="rect">
            <a:avLst/>
          </a:prstGeom>
          <a:noFill/>
        </p:spPr>
        <p:txBody>
          <a:bodyPr wrap="square" rtlCol="0">
            <a:spAutoFit/>
          </a:bodyPr>
          <a:lstStyle/>
          <a:p>
            <a:r>
              <a:rPr lang="en-US" sz="2800" dirty="0"/>
              <a:t>Cipher alphabet (rotate 3 place):</a:t>
            </a:r>
          </a:p>
          <a:p>
            <a:endParaRPr lang="en-US" sz="2800" dirty="0"/>
          </a:p>
        </p:txBody>
      </p:sp>
      <p:cxnSp>
        <p:nvCxnSpPr>
          <p:cNvPr id="6" name="Straight Arrow Connector 5"/>
          <p:cNvCxnSpPr/>
          <p:nvPr/>
        </p:nvCxnSpPr>
        <p:spPr>
          <a:xfrm>
            <a:off x="2771077" y="2715524"/>
            <a:ext cx="646771" cy="12741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a:off x="3061008" y="2704372"/>
            <a:ext cx="635620" cy="12741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7893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62708"/>
            <a:ext cx="10515600" cy="5614255"/>
          </a:xfrm>
        </p:spPr>
        <p:txBody>
          <a:bodyPr/>
          <a:lstStyle/>
          <a:p>
            <a:pPr marL="0" indent="0">
              <a:buNone/>
            </a:pPr>
            <a:r>
              <a:rPr lang="en-US" altLang="zh-CN" dirty="0"/>
              <a:t>The receiver: it recovers the message signal contained in the received signal.</a:t>
            </a:r>
          </a:p>
          <a:p>
            <a:endParaRPr lang="en-US" altLang="zh-CN" dirty="0"/>
          </a:p>
          <a:p>
            <a:pPr marL="0" indent="0">
              <a:buNone/>
            </a:pPr>
            <a:r>
              <a:rPr lang="en-US" altLang="zh-CN" dirty="0"/>
              <a:t>In may contain demodulation, filtering, or noise suppression</a:t>
            </a:r>
            <a:endParaRPr lang="zh-CN" altLang="en-US" dirty="0"/>
          </a:p>
        </p:txBody>
      </p:sp>
    </p:spTree>
    <p:extLst>
      <p:ext uri="{BB962C8B-B14F-4D97-AF65-F5344CB8AC3E}">
        <p14:creationId xmlns:p14="http://schemas.microsoft.com/office/powerpoint/2010/main" val="9351193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Cryptography</a:t>
            </a:r>
            <a:endParaRPr lang="zh-CN" altLang="en-US" dirty="0"/>
          </a:p>
        </p:txBody>
      </p:sp>
      <p:sp>
        <p:nvSpPr>
          <p:cNvPr id="3" name="内容占位符 2"/>
          <p:cNvSpPr>
            <a:spLocks noGrp="1"/>
          </p:cNvSpPr>
          <p:nvPr>
            <p:ph idx="1"/>
          </p:nvPr>
        </p:nvSpPr>
        <p:spPr>
          <a:xfrm>
            <a:off x="714633" y="1570251"/>
            <a:ext cx="10515600" cy="4351338"/>
          </a:xfrm>
        </p:spPr>
        <p:txBody>
          <a:bodyPr>
            <a:normAutofit/>
          </a:bodyPr>
          <a:lstStyle/>
          <a:p>
            <a:r>
              <a:rPr lang="en-CA" altLang="zh-CN" dirty="0"/>
              <a:t>Cryptography is the study of secure communications techniques that allow only the sender and intended recipient of a message to view its contents. The term is derived from the Greek word </a:t>
            </a:r>
            <a:r>
              <a:rPr lang="en-CA" altLang="zh-CN" dirty="0" err="1"/>
              <a:t>kryptos</a:t>
            </a:r>
            <a:r>
              <a:rPr lang="en-CA" altLang="zh-CN" dirty="0"/>
              <a:t>, which means hidden. It is closely associated to encryption, which is the act of scrambling ordinary text into what's known as </a:t>
            </a:r>
            <a:r>
              <a:rPr lang="en-CA" altLang="zh-CN" dirty="0" err="1"/>
              <a:t>ciphertext</a:t>
            </a:r>
            <a:r>
              <a:rPr lang="en-CA" altLang="zh-CN" dirty="0"/>
              <a:t> and then back again upon arrival. In addition, cryptography also covers the obfuscation of information in images using techniques such as microdots or merging. </a:t>
            </a:r>
          </a:p>
          <a:p>
            <a:endParaRPr lang="en-CA" altLang="zh-CN" dirty="0"/>
          </a:p>
        </p:txBody>
      </p:sp>
    </p:spTree>
    <p:extLst>
      <p:ext uri="{BB962C8B-B14F-4D97-AF65-F5344CB8AC3E}">
        <p14:creationId xmlns:p14="http://schemas.microsoft.com/office/powerpoint/2010/main" val="28784275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Cryptography</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Symmetric cryptography:</a:t>
            </a:r>
          </a:p>
          <a:p>
            <a:r>
              <a:rPr lang="en-US" altLang="zh-CN" dirty="0"/>
              <a:t>You would have a single password to lock your information and send it then. The receiver should use the same password to unlock the information.</a:t>
            </a:r>
          </a:p>
          <a:p>
            <a:endParaRPr lang="en-US" altLang="zh-CN" dirty="0"/>
          </a:p>
          <a:p>
            <a:r>
              <a:rPr lang="en-US" altLang="zh-CN" dirty="0"/>
              <a:t>Say user A and B want to communicate, A sends message to B.</a:t>
            </a:r>
          </a:p>
          <a:p>
            <a:endParaRPr lang="en-US" altLang="zh-CN" dirty="0"/>
          </a:p>
          <a:p>
            <a:pPr marL="0" indent="0">
              <a:buNone/>
            </a:pPr>
            <a:r>
              <a:rPr lang="en-US" altLang="zh-CN" dirty="0"/>
              <a:t>1. A encrypts a text message with key K1 to get an encrypted message C1.</a:t>
            </a:r>
          </a:p>
          <a:p>
            <a:pPr marL="0" indent="0">
              <a:buNone/>
            </a:pPr>
            <a:r>
              <a:rPr lang="en-US" altLang="zh-CN" dirty="0"/>
              <a:t>2. A sends key K1 to B</a:t>
            </a:r>
          </a:p>
          <a:p>
            <a:pPr marL="0" indent="0">
              <a:buNone/>
            </a:pPr>
            <a:r>
              <a:rPr lang="en-US" altLang="zh-CN" dirty="0"/>
              <a:t>3. A sends message C1 to B.</a:t>
            </a:r>
          </a:p>
          <a:p>
            <a:pPr marL="0" indent="0">
              <a:buNone/>
            </a:pPr>
            <a:r>
              <a:rPr lang="en-US" altLang="zh-CN" dirty="0"/>
              <a:t>4. B uses K1 to decrypt C1, and gets A’s text message.</a:t>
            </a:r>
          </a:p>
        </p:txBody>
      </p:sp>
    </p:spTree>
    <p:extLst>
      <p:ext uri="{BB962C8B-B14F-4D97-AF65-F5344CB8AC3E}">
        <p14:creationId xmlns:p14="http://schemas.microsoft.com/office/powerpoint/2010/main" val="11110343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Cryptography</a:t>
            </a:r>
            <a:endParaRPr lang="zh-CN" altLang="en-US" dirty="0"/>
          </a:p>
        </p:txBody>
      </p:sp>
      <p:sp>
        <p:nvSpPr>
          <p:cNvPr id="3" name="内容占位符 2"/>
          <p:cNvSpPr>
            <a:spLocks noGrp="1"/>
          </p:cNvSpPr>
          <p:nvPr>
            <p:ph idx="1"/>
          </p:nvPr>
        </p:nvSpPr>
        <p:spPr>
          <a:xfrm>
            <a:off x="755823" y="1504348"/>
            <a:ext cx="10515600" cy="4351338"/>
          </a:xfrm>
        </p:spPr>
        <p:txBody>
          <a:bodyPr>
            <a:normAutofit fontScale="92500" lnSpcReduction="20000"/>
          </a:bodyPr>
          <a:lstStyle/>
          <a:p>
            <a:r>
              <a:rPr lang="en-US" altLang="zh-CN" dirty="0"/>
              <a:t>Asymmetric cryptography:</a:t>
            </a:r>
            <a:endParaRPr lang="en-CA" altLang="zh-CN" dirty="0"/>
          </a:p>
          <a:p>
            <a:r>
              <a:rPr lang="en-CA" altLang="zh-CN" dirty="0"/>
              <a:t>The Public and Private key pair comprise of two uniquely related cryptographic keys (basically long random numbers). Below is an example of a Public Key:</a:t>
            </a:r>
          </a:p>
          <a:p>
            <a:r>
              <a:rPr lang="en-CA" altLang="zh-CN" dirty="0"/>
              <a:t>3048 0241 00C9 18FA CF8D EB2D EFD5 FD37 89B9 E069 EA97 FC20 5E35 F577 EE31 C4FB C6E4 4811 7D86 BC8F BAFA 362F 922B F01B 2F40 C744 2654 C0DD 2881 D673 CA2B 4003 C266 E2CD CB02 0301 0001</a:t>
            </a:r>
          </a:p>
          <a:p>
            <a:endParaRPr lang="en-CA" altLang="zh-CN" dirty="0"/>
          </a:p>
          <a:p>
            <a:r>
              <a:rPr lang="en-CA" altLang="zh-CN" dirty="0"/>
              <a:t>The Public Key is what its name suggests - Public. It is made available to everyone via a publicly accessible repository or directory. On the other hand, the Private Key must remain confidential to its respective owner (Comodo - SSL Certificate Authority)</a:t>
            </a:r>
          </a:p>
          <a:p>
            <a:endParaRPr lang="en-CA" altLang="zh-CN" dirty="0"/>
          </a:p>
          <a:p>
            <a:endParaRPr lang="en-CA" altLang="zh-CN" dirty="0"/>
          </a:p>
        </p:txBody>
      </p:sp>
    </p:spTree>
    <p:extLst>
      <p:ext uri="{BB962C8B-B14F-4D97-AF65-F5344CB8AC3E}">
        <p14:creationId xmlns:p14="http://schemas.microsoft.com/office/powerpoint/2010/main" val="22932286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Cryptography</a:t>
            </a:r>
            <a:endParaRPr lang="zh-CN" altLang="en-US" dirty="0"/>
          </a:p>
        </p:txBody>
      </p:sp>
      <p:sp>
        <p:nvSpPr>
          <p:cNvPr id="3" name="内容占位符 2"/>
          <p:cNvSpPr>
            <a:spLocks noGrp="1"/>
          </p:cNvSpPr>
          <p:nvPr>
            <p:ph idx="1"/>
          </p:nvPr>
        </p:nvSpPr>
        <p:spPr>
          <a:xfrm>
            <a:off x="739346" y="1377244"/>
            <a:ext cx="11091410" cy="4944534"/>
          </a:xfrm>
        </p:spPr>
        <p:txBody>
          <a:bodyPr>
            <a:normAutofit fontScale="92500" lnSpcReduction="20000"/>
          </a:bodyPr>
          <a:lstStyle/>
          <a:p>
            <a:r>
              <a:rPr lang="en-US" altLang="zh-CN" dirty="0"/>
              <a:t>Asymmetric cryptography:</a:t>
            </a:r>
          </a:p>
          <a:p>
            <a:r>
              <a:rPr lang="en-CA" altLang="zh-CN" dirty="0"/>
              <a:t>Because the key pair is mathematically related, whatever is encrypted with a Public Key may only be decrypted by its corresponding Private Key and vice versa.</a:t>
            </a:r>
          </a:p>
          <a:p>
            <a:endParaRPr lang="en-CA" altLang="zh-CN" dirty="0"/>
          </a:p>
          <a:p>
            <a:r>
              <a:rPr lang="en-CA" altLang="zh-CN" dirty="0"/>
              <a:t>For example, if Bob wants to send sensitive data to Alice, and wants to be sure that only Alice may be able to read it, he will encrypt the data with Alice's Public Key. Only Alice has access to her corresponding Private Key and as a result is the only person with the capability of decrypting the encrypted data back into its original form.</a:t>
            </a:r>
          </a:p>
          <a:p>
            <a:endParaRPr lang="en-CA" altLang="zh-CN" dirty="0"/>
          </a:p>
          <a:p>
            <a:r>
              <a:rPr lang="en-CA" altLang="zh-CN" dirty="0"/>
              <a:t>As only Alice has access to her Private Key, it is possible that only Alice can decrypt the encrypted data. Even if someone else gains access to the encrypted data, it will remain confidential as they should not have access to Alice's Private Key.</a:t>
            </a:r>
          </a:p>
        </p:txBody>
      </p:sp>
    </p:spTree>
    <p:extLst>
      <p:ext uri="{BB962C8B-B14F-4D97-AF65-F5344CB8AC3E}">
        <p14:creationId xmlns:p14="http://schemas.microsoft.com/office/powerpoint/2010/main" val="42644229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Cryptography</a:t>
            </a:r>
            <a:endParaRPr lang="zh-CN" altLang="en-US" dirty="0"/>
          </a:p>
        </p:txBody>
      </p:sp>
      <p:sp>
        <p:nvSpPr>
          <p:cNvPr id="3" name="内容占位符 2"/>
          <p:cNvSpPr>
            <a:spLocks noGrp="1"/>
          </p:cNvSpPr>
          <p:nvPr>
            <p:ph idx="1"/>
          </p:nvPr>
        </p:nvSpPr>
        <p:spPr/>
        <p:txBody>
          <a:bodyPr/>
          <a:lstStyle/>
          <a:p>
            <a:r>
              <a:rPr lang="en-US" altLang="zh-CN" dirty="0"/>
              <a:t>Asymmetric cryptography:</a:t>
            </a:r>
          </a:p>
          <a:p>
            <a:endParaRPr lang="en-US" altLang="zh-CN" dirty="0"/>
          </a:p>
          <a:p>
            <a:r>
              <a:rPr lang="en-US" altLang="zh-CN" dirty="0"/>
              <a:t>1. B has a mathematical paired key K1a and K1b, K1a is for encrypt and K1b is for decrypt.</a:t>
            </a:r>
          </a:p>
          <a:p>
            <a:pPr marL="0" indent="0">
              <a:buNone/>
            </a:pPr>
            <a:r>
              <a:rPr lang="en-US" altLang="zh-CN" dirty="0"/>
              <a:t>2. B sends key K1a to A.</a:t>
            </a:r>
          </a:p>
          <a:p>
            <a:pPr marL="0" indent="0">
              <a:buNone/>
            </a:pPr>
            <a:r>
              <a:rPr lang="en-US" altLang="zh-CN" dirty="0"/>
              <a:t>3. A uses K1a to encrypt his text message, gets encrypted message C1.</a:t>
            </a:r>
          </a:p>
          <a:p>
            <a:pPr marL="0" indent="0">
              <a:buNone/>
            </a:pPr>
            <a:r>
              <a:rPr lang="en-US" altLang="zh-CN" dirty="0"/>
              <a:t>4. A sends C1 to B.</a:t>
            </a:r>
          </a:p>
          <a:p>
            <a:pPr marL="0" indent="0">
              <a:buNone/>
            </a:pPr>
            <a:r>
              <a:rPr lang="en-US" altLang="zh-CN" dirty="0"/>
              <a:t>5. B uses key k1b to decrypt, and gets A’s text message.</a:t>
            </a:r>
            <a:endParaRPr lang="zh-CN" altLang="en-US" dirty="0"/>
          </a:p>
        </p:txBody>
      </p:sp>
    </p:spTree>
    <p:extLst>
      <p:ext uri="{BB962C8B-B14F-4D97-AF65-F5344CB8AC3E}">
        <p14:creationId xmlns:p14="http://schemas.microsoft.com/office/powerpoint/2010/main" val="6622246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Cryptography</a:t>
            </a:r>
            <a:endParaRPr lang="zh-CN" altLang="en-US" dirty="0"/>
          </a:p>
        </p:txBody>
      </p:sp>
      <p:graphicFrame>
        <p:nvGraphicFramePr>
          <p:cNvPr id="4" name="Table 3"/>
          <p:cNvGraphicFramePr>
            <a:graphicFrameLocks noGrp="1"/>
          </p:cNvGraphicFramePr>
          <p:nvPr>
            <p:extLst>
              <p:ext uri="{D42A27DB-BD31-4B8C-83A1-F6EECF244321}">
                <p14:modId xmlns:p14="http://schemas.microsoft.com/office/powerpoint/2010/main" val="4157990446"/>
              </p:ext>
            </p:extLst>
          </p:nvPr>
        </p:nvGraphicFramePr>
        <p:xfrm>
          <a:off x="4334933" y="1140182"/>
          <a:ext cx="6716891" cy="5747807"/>
        </p:xfrm>
        <a:graphic>
          <a:graphicData uri="http://schemas.openxmlformats.org/drawingml/2006/table">
            <a:tbl>
              <a:tblPr/>
              <a:tblGrid>
                <a:gridCol w="3189586">
                  <a:extLst>
                    <a:ext uri="{9D8B030D-6E8A-4147-A177-3AD203B41FA5}">
                      <a16:colId xmlns:a16="http://schemas.microsoft.com/office/drawing/2014/main" val="20000"/>
                    </a:ext>
                  </a:extLst>
                </a:gridCol>
                <a:gridCol w="3527305">
                  <a:extLst>
                    <a:ext uri="{9D8B030D-6E8A-4147-A177-3AD203B41FA5}">
                      <a16:colId xmlns:a16="http://schemas.microsoft.com/office/drawing/2014/main" val="20001"/>
                    </a:ext>
                  </a:extLst>
                </a:gridCol>
              </a:tblGrid>
              <a:tr h="412825">
                <a:tc>
                  <a:txBody>
                    <a:bodyPr/>
                    <a:lstStyle/>
                    <a:p>
                      <a:pPr fontAlgn="t"/>
                      <a:r>
                        <a:rPr lang="en-CA" sz="1300" dirty="0">
                          <a:effectLst/>
                        </a:rPr>
                        <a:t>Classic Cryptography</a:t>
                      </a:r>
                    </a:p>
                  </a:txBody>
                  <a:tcPr marL="56955" marR="56955" marT="56955" marB="569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fontAlgn="t"/>
                      <a:r>
                        <a:rPr lang="en-CA" sz="1300">
                          <a:effectLst/>
                        </a:rPr>
                        <a:t>Modern Cryptography</a:t>
                      </a:r>
                    </a:p>
                  </a:txBody>
                  <a:tcPr marL="56955" marR="56955" marT="56955" marB="569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964517">
                <a:tc>
                  <a:txBody>
                    <a:bodyPr/>
                    <a:lstStyle/>
                    <a:p>
                      <a:pPr fontAlgn="t"/>
                      <a:r>
                        <a:rPr lang="en-CA" sz="1300" dirty="0">
                          <a:effectLst/>
                        </a:rPr>
                        <a:t>It manipulates traditional characters, i.e., letters and digits directly.</a:t>
                      </a:r>
                    </a:p>
                  </a:txBody>
                  <a:tcPr marL="56955" marR="56955" marT="56955" marB="569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CA" sz="1300">
                          <a:effectLst/>
                        </a:rPr>
                        <a:t>It operates on binary bit sequences.</a:t>
                      </a:r>
                    </a:p>
                  </a:txBody>
                  <a:tcPr marL="56955" marR="56955" marT="56955" marB="569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3134679">
                <a:tc>
                  <a:txBody>
                    <a:bodyPr/>
                    <a:lstStyle/>
                    <a:p>
                      <a:pPr fontAlgn="t"/>
                      <a:r>
                        <a:rPr lang="en-CA" sz="1300" dirty="0">
                          <a:effectLst/>
                        </a:rPr>
                        <a:t>It is mainly based on ‘security through obscurity’. The techniques employed for coding were kept secret and only the parties involved in communication knew about them.</a:t>
                      </a:r>
                    </a:p>
                  </a:txBody>
                  <a:tcPr marL="56955" marR="56955" marT="56955" marB="569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CA" sz="1300" dirty="0">
                          <a:effectLst/>
                        </a:rPr>
                        <a:t>It relies on publicly known mathematical algorithms for coding the information. Secrecy is obtained through a secrete key which is used as the seed for the algorithms. The computational difficulty of algorithms, absence of secret key, etc., make it impossible for an attacker to obtain the original information even if he knows the algorithm used for coding.</a:t>
                      </a:r>
                    </a:p>
                  </a:txBody>
                  <a:tcPr marL="56955" marR="56955" marT="56955" marB="569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1235786">
                <a:tc>
                  <a:txBody>
                    <a:bodyPr/>
                    <a:lstStyle/>
                    <a:p>
                      <a:pPr fontAlgn="t"/>
                      <a:r>
                        <a:rPr lang="en-CA" sz="1300" dirty="0">
                          <a:effectLst/>
                        </a:rPr>
                        <a:t>It requires the entire cryptosystem for communicating confidentially.</a:t>
                      </a:r>
                    </a:p>
                  </a:txBody>
                  <a:tcPr marL="56955" marR="56955" marT="56955" marB="569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CA" sz="1300" dirty="0">
                          <a:effectLst/>
                        </a:rPr>
                        <a:t>Modern cryptography requires parties interested in secure communication to possess the secret key only.</a:t>
                      </a:r>
                    </a:p>
                  </a:txBody>
                  <a:tcPr marL="56955" marR="56955" marT="56955" marB="569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905677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Cryptography</a:t>
            </a:r>
            <a:endParaRPr lang="zh-CN" altLang="en-US" dirty="0"/>
          </a:p>
        </p:txBody>
      </p:sp>
      <p:sp>
        <p:nvSpPr>
          <p:cNvPr id="3" name="内容占位符 2"/>
          <p:cNvSpPr>
            <a:spLocks noGrp="1"/>
          </p:cNvSpPr>
          <p:nvPr>
            <p:ph idx="1"/>
          </p:nvPr>
        </p:nvSpPr>
        <p:spPr/>
        <p:txBody>
          <a:bodyPr/>
          <a:lstStyle/>
          <a:p>
            <a:r>
              <a:rPr lang="en-US" altLang="zh-CN" dirty="0"/>
              <a:t>Classic Cryptography like </a:t>
            </a:r>
            <a:r>
              <a:rPr lang="en-US" altLang="zh-CN" dirty="0" err="1"/>
              <a:t>Casear</a:t>
            </a:r>
            <a:r>
              <a:rPr lang="en-US" altLang="zh-CN" dirty="0"/>
              <a:t> encryption that explained before.</a:t>
            </a:r>
          </a:p>
          <a:p>
            <a:endParaRPr lang="en-US" altLang="zh-CN" dirty="0"/>
          </a:p>
          <a:p>
            <a:r>
              <a:rPr lang="en-US" altLang="zh-CN" dirty="0"/>
              <a:t>Modern symmetric cryptography like DES (Data Encryption Standard), and AES (Advanced Encryption Standard). Modern asymmetric cryptography, like RSA (</a:t>
            </a:r>
            <a:r>
              <a:rPr lang="en-CA" dirty="0" err="1"/>
              <a:t>Rivest</a:t>
            </a:r>
            <a:r>
              <a:rPr lang="en-CA" dirty="0"/>
              <a:t>–Shamir–</a:t>
            </a:r>
            <a:r>
              <a:rPr lang="en-CA" dirty="0" err="1"/>
              <a:t>Adleman</a:t>
            </a:r>
            <a:r>
              <a:rPr lang="en-CA" dirty="0"/>
              <a:t>)</a:t>
            </a:r>
            <a:r>
              <a:rPr lang="en-US" dirty="0"/>
              <a:t>. </a:t>
            </a:r>
          </a:p>
          <a:p>
            <a:endParaRPr lang="en-US" altLang="zh-CN" dirty="0"/>
          </a:p>
          <a:p>
            <a:r>
              <a:rPr lang="en-US" altLang="zh-CN" dirty="0"/>
              <a:t>Modern asymmetric cryptography is more secure than symmetric cryptography, but symmetric cryptography takes less time to encrypt. </a:t>
            </a:r>
            <a:r>
              <a:rPr lang="en-US" dirty="0"/>
              <a:t>We will describe RSA in much more details soon.</a:t>
            </a:r>
            <a:endParaRPr lang="en-US" altLang="zh-CN" dirty="0"/>
          </a:p>
          <a:p>
            <a:pPr marL="0" indent="0">
              <a:buNone/>
            </a:pPr>
            <a:endParaRPr lang="zh-CN" altLang="en-US" dirty="0"/>
          </a:p>
        </p:txBody>
      </p:sp>
    </p:spTree>
    <p:extLst>
      <p:ext uri="{BB962C8B-B14F-4D97-AF65-F5344CB8AC3E}">
        <p14:creationId xmlns:p14="http://schemas.microsoft.com/office/powerpoint/2010/main" val="28450699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a:t>
            </a:r>
          </a:p>
        </p:txBody>
      </p:sp>
      <p:sp>
        <p:nvSpPr>
          <p:cNvPr id="3" name="Content Placeholder 2"/>
          <p:cNvSpPr>
            <a:spLocks noGrp="1"/>
          </p:cNvSpPr>
          <p:nvPr>
            <p:ph idx="1"/>
          </p:nvPr>
        </p:nvSpPr>
        <p:spPr>
          <a:xfrm>
            <a:off x="788773" y="1430208"/>
            <a:ext cx="10515600" cy="4597209"/>
          </a:xfrm>
        </p:spPr>
        <p:txBody>
          <a:bodyPr>
            <a:normAutofit/>
          </a:bodyPr>
          <a:lstStyle/>
          <a:p>
            <a:r>
              <a:rPr lang="en-CA" dirty="0"/>
              <a:t>AES encryption is the most widely used standard around the world. Unless you are really into this techno-geek stuff, you probably aren’t sure what that is even if you’re using it right now.</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4454" y="3063868"/>
            <a:ext cx="5136292" cy="2690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05966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a:t>
            </a:r>
          </a:p>
        </p:txBody>
      </p:sp>
      <p:sp>
        <p:nvSpPr>
          <p:cNvPr id="3" name="Content Placeholder 2"/>
          <p:cNvSpPr>
            <a:spLocks noGrp="1"/>
          </p:cNvSpPr>
          <p:nvPr>
            <p:ph idx="1"/>
          </p:nvPr>
        </p:nvSpPr>
        <p:spPr>
          <a:xfrm>
            <a:off x="788773" y="1430208"/>
            <a:ext cx="10515600" cy="4597209"/>
          </a:xfrm>
        </p:spPr>
        <p:txBody>
          <a:bodyPr>
            <a:normAutofit fontScale="92500" lnSpcReduction="20000"/>
          </a:bodyPr>
          <a:lstStyle/>
          <a:p>
            <a:r>
              <a:rPr lang="en-CA" dirty="0"/>
              <a:t>Keys are used for encrypting and decrypting data. Because AES is a symmetric cipher, the same key may be used to both encrypt and decrypt information. Our original information is divided into several 128-bit long blocks called the plaintext. The plaintext can be considered as 16 bytes placed in a 4X 4 matrix of bytes. The matrix elements are called the “states” by experts.</a:t>
            </a:r>
          </a:p>
          <a:p>
            <a:endParaRPr lang="en-CA" dirty="0"/>
          </a:p>
          <a:p>
            <a:r>
              <a:rPr lang="en-CA" dirty="0"/>
              <a:t>The secret key size determines how many “rounds” are required to put a plaintext entry through the cipher, thereby converting it to ciphertext.</a:t>
            </a:r>
          </a:p>
          <a:p>
            <a:endParaRPr lang="en-CA" dirty="0"/>
          </a:p>
          <a:p>
            <a:r>
              <a:rPr lang="en-CA" dirty="0"/>
              <a:t>A 128-bit key requires 10 rounds while a 192-bit key requires 12 rounds. A full 14 rounds are required when a 256-bit key is being used. The longer the key, the more secure encryption. The trade-off is that the encryption will take much more time.</a:t>
            </a:r>
            <a:endParaRPr lang="en-US" dirty="0"/>
          </a:p>
        </p:txBody>
      </p:sp>
    </p:spTree>
    <p:extLst>
      <p:ext uri="{BB962C8B-B14F-4D97-AF65-F5344CB8AC3E}">
        <p14:creationId xmlns:p14="http://schemas.microsoft.com/office/powerpoint/2010/main" val="37540655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a:t>
            </a:r>
          </a:p>
        </p:txBody>
      </p:sp>
      <p:sp>
        <p:nvSpPr>
          <p:cNvPr id="3" name="Content Placeholder 2"/>
          <p:cNvSpPr>
            <a:spLocks noGrp="1"/>
          </p:cNvSpPr>
          <p:nvPr>
            <p:ph idx="1"/>
          </p:nvPr>
        </p:nvSpPr>
        <p:spPr>
          <a:xfrm>
            <a:off x="788773" y="1430208"/>
            <a:ext cx="10515600" cy="4597209"/>
          </a:xfrm>
        </p:spPr>
        <p:txBody>
          <a:bodyPr>
            <a:normAutofit/>
          </a:bodyPr>
          <a:lstStyle/>
          <a:p>
            <a:r>
              <a:rPr lang="en-CA" dirty="0"/>
              <a:t>AES relies on a block cipher algorithm to safely encrypt sensitive data.</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938" y="2212622"/>
            <a:ext cx="5813437" cy="3672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622338"/>
      </p:ext>
    </p:extLst>
  </p:cSld>
  <p:clrMapOvr>
    <a:masterClrMapping/>
  </p:clrMapOvr>
</p:sld>
</file>

<file path=ppt/theme/theme1.xml><?xml version="1.0" encoding="utf-8"?>
<a:theme xmlns:a="http://schemas.openxmlformats.org/drawingml/2006/main" name="PPT themes_Cesta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hemes_Cestar" id="{1C0FFBE7-184B-4483-842F-A1CA37B92F83}" vid="{441ECAF9-CD3F-4DC2-9566-408342E6EB4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themes_Cestar</Template>
  <TotalTime>4188</TotalTime>
  <Words>23923</Words>
  <Application>Microsoft Office PowerPoint</Application>
  <PresentationFormat>Widescreen</PresentationFormat>
  <Paragraphs>1747</Paragraphs>
  <Slides>355</Slides>
  <Notes>37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355</vt:i4>
      </vt:variant>
    </vt:vector>
  </HeadingPairs>
  <TitlesOfParts>
    <vt:vector size="366" baseType="lpstr">
      <vt:lpstr>Arial</vt:lpstr>
      <vt:lpstr>Arial</vt:lpstr>
      <vt:lpstr>Arial Bold</vt:lpstr>
      <vt:lpstr>Calibri</vt:lpstr>
      <vt:lpstr>Calibri Light</vt:lpstr>
      <vt:lpstr>Cambria Math</vt:lpstr>
      <vt:lpstr>Courier New</vt:lpstr>
      <vt:lpstr>Times New Roman</vt:lpstr>
      <vt:lpstr>Wingdings</vt:lpstr>
      <vt:lpstr>PPT themes_Cestar</vt:lpstr>
      <vt:lpstr>Picture</vt:lpstr>
      <vt:lpstr>ESE 3014  Embedded Systems Communication Protocol and Security</vt:lpstr>
      <vt:lpstr>Session – January 18</vt:lpstr>
      <vt:lpstr>PowerPoint Presentation</vt:lpstr>
      <vt:lpstr>PowerPoint Presentation</vt:lpstr>
      <vt:lpstr>PowerPoint Presentation</vt:lpstr>
      <vt:lpstr>Mobile communication companies in Canada</vt:lpstr>
      <vt:lpstr>PowerPoint Presentation</vt:lpstr>
      <vt:lpstr>PowerPoint Presentation</vt:lpstr>
      <vt:lpstr>PowerPoint Presentation</vt:lpstr>
      <vt:lpstr>PowerPoint Presentation</vt:lpstr>
      <vt:lpstr>PowerPoint Presentation</vt:lpstr>
      <vt:lpstr>Digital signal system</vt:lpstr>
      <vt:lpstr>PowerPoint Presentation</vt:lpstr>
      <vt:lpstr>PowerPoint Presentation</vt:lpstr>
      <vt:lpstr>PowerPoint Presentation</vt:lpstr>
      <vt:lpstr>PowerPoint Presentation</vt:lpstr>
      <vt:lpstr>PowerPoint Presentation</vt:lpstr>
      <vt:lpstr>Channel</vt:lpstr>
      <vt:lpstr>Telephone channel</vt:lpstr>
      <vt:lpstr>Telephone channel</vt:lpstr>
      <vt:lpstr>Telephone channel</vt:lpstr>
      <vt:lpstr>Twisted-pair</vt:lpstr>
      <vt:lpstr>Twisted-pair</vt:lpstr>
      <vt:lpstr>Twisted-pair</vt:lpstr>
      <vt:lpstr>Optical fiber</vt:lpstr>
      <vt:lpstr>Optical fiber</vt:lpstr>
      <vt:lpstr>Optical fiber</vt:lpstr>
      <vt:lpstr>Mobile radio channel </vt:lpstr>
      <vt:lpstr>Satellite channel</vt:lpstr>
      <vt:lpstr>Satellite channel</vt:lpstr>
      <vt:lpstr>Multiplexing</vt:lpstr>
      <vt:lpstr>Multiplexing</vt:lpstr>
      <vt:lpstr>Multiplexing</vt:lpstr>
      <vt:lpstr>CDMA</vt:lpstr>
      <vt:lpstr>CDMA</vt:lpstr>
      <vt:lpstr>OCDMA</vt:lpstr>
      <vt:lpstr>CDMA</vt:lpstr>
      <vt:lpstr>CDMA</vt:lpstr>
      <vt:lpstr>CDMA</vt:lpstr>
      <vt:lpstr>CDMA</vt:lpstr>
      <vt:lpstr>CDMA</vt:lpstr>
      <vt:lpstr>CDMA</vt:lpstr>
      <vt:lpstr>CDMA</vt:lpstr>
      <vt:lpstr>CDMA</vt:lpstr>
      <vt:lpstr>CDMA</vt:lpstr>
      <vt:lpstr>CDMA</vt:lpstr>
      <vt:lpstr>CDMA</vt:lpstr>
      <vt:lpstr>analog and digital modulation techniques</vt:lpstr>
      <vt:lpstr>Pulse - width modulation</vt:lpstr>
      <vt:lpstr>Pulse - width modulation</vt:lpstr>
      <vt:lpstr>Pulse - width modulation</vt:lpstr>
      <vt:lpstr>Pulse - code modulation</vt:lpstr>
      <vt:lpstr>The receiver of PCM system</vt:lpstr>
      <vt:lpstr>The receiver of PCM system</vt:lpstr>
      <vt:lpstr>Why we need regeneration</vt:lpstr>
      <vt:lpstr>Why we need regeneration</vt:lpstr>
      <vt:lpstr>Why we need regeneration</vt:lpstr>
      <vt:lpstr>Why we need regeneration</vt:lpstr>
      <vt:lpstr>Session – January 25</vt:lpstr>
      <vt:lpstr>The receiver of PCM system</vt:lpstr>
      <vt:lpstr>The receiver of PCM system</vt:lpstr>
      <vt:lpstr>The receiver of PCM system</vt:lpstr>
      <vt:lpstr>The end of receiver</vt:lpstr>
      <vt:lpstr>The receiver of PCM system</vt:lpstr>
      <vt:lpstr>Error correction</vt:lpstr>
      <vt:lpstr>Automatic report request (ARQ)</vt:lpstr>
      <vt:lpstr>Automatic report request (ARQ)</vt:lpstr>
      <vt:lpstr>Forward error correction (FEC)</vt:lpstr>
      <vt:lpstr>Forward error correction (FEC)</vt:lpstr>
      <vt:lpstr>Forward error correction (FEC)</vt:lpstr>
      <vt:lpstr>Communications security and the importance of security in machine to machine and device to device communication.</vt:lpstr>
      <vt:lpstr>Purpose of communications security</vt:lpstr>
      <vt:lpstr>Communication security</vt:lpstr>
      <vt:lpstr>Authorization Techniques</vt:lpstr>
      <vt:lpstr>Authorization Techniques</vt:lpstr>
      <vt:lpstr>Authorization Techniques</vt:lpstr>
      <vt:lpstr>Authorization Techniques</vt:lpstr>
      <vt:lpstr>Authorization Techniques</vt:lpstr>
      <vt:lpstr>Authorization Techniques</vt:lpstr>
      <vt:lpstr>Authentication Techniques</vt:lpstr>
      <vt:lpstr>Authentication Techniques</vt:lpstr>
      <vt:lpstr>Authentication Techniques</vt:lpstr>
      <vt:lpstr>Authentication Techniques</vt:lpstr>
      <vt:lpstr>Authentication Techniques</vt:lpstr>
      <vt:lpstr>Authentication Techniques</vt:lpstr>
      <vt:lpstr>Encryption</vt:lpstr>
      <vt:lpstr>Encryption</vt:lpstr>
      <vt:lpstr>Encryption</vt:lpstr>
      <vt:lpstr>Encryption</vt:lpstr>
      <vt:lpstr>Cryptography</vt:lpstr>
      <vt:lpstr>Cryptography</vt:lpstr>
      <vt:lpstr>Cryptography</vt:lpstr>
      <vt:lpstr>Cryptography</vt:lpstr>
      <vt:lpstr>Cryptography</vt:lpstr>
      <vt:lpstr>Cryptography</vt:lpstr>
      <vt:lpstr>Cryptography</vt:lpstr>
      <vt:lpstr>AES</vt:lpstr>
      <vt:lpstr>AES</vt:lpstr>
      <vt:lpstr>AES</vt:lpstr>
      <vt:lpstr>AES</vt:lpstr>
      <vt:lpstr>AES</vt:lpstr>
      <vt:lpstr>RSA  </vt:lpstr>
      <vt:lpstr>RSA</vt:lpstr>
      <vt:lpstr>RSA</vt:lpstr>
      <vt:lpstr>RSA</vt:lpstr>
      <vt:lpstr>RSA</vt:lpstr>
      <vt:lpstr>MITM: An Instance of Communication Security Importance</vt:lpstr>
      <vt:lpstr>MITM: An Instance of Communication Security Importance</vt:lpstr>
      <vt:lpstr>MITM: An Instance of Communication Security Importance</vt:lpstr>
      <vt:lpstr>How to prevent MITM?</vt:lpstr>
      <vt:lpstr>Have you already prepared the Components?</vt:lpstr>
      <vt:lpstr>Session – February 1</vt:lpstr>
      <vt:lpstr>Have you already prepared the Components?</vt:lpstr>
      <vt:lpstr>ESE 3014   the I2C protocol and establishing communications between devices using I2C</vt:lpstr>
      <vt:lpstr>Bus communication</vt:lpstr>
      <vt:lpstr>Bus communication</vt:lpstr>
      <vt:lpstr>Bus communication</vt:lpstr>
      <vt:lpstr>Bus communication</vt:lpstr>
      <vt:lpstr>Bus communication</vt:lpstr>
      <vt:lpstr>Bus communication</vt:lpstr>
      <vt:lpstr>Bus communication</vt:lpstr>
      <vt:lpstr>I2C</vt:lpstr>
      <vt:lpstr>I2C</vt:lpstr>
      <vt:lpstr>I2C</vt:lpstr>
      <vt:lpstr>I2C</vt:lpstr>
      <vt:lpstr>I2C</vt:lpstr>
      <vt:lpstr>I2C Electrical Aspects </vt:lpstr>
      <vt:lpstr>Bit Transfer on the I2C Bus </vt:lpstr>
      <vt:lpstr>Start and Stop Conditions</vt:lpstr>
      <vt:lpstr>I2C Addressing</vt:lpstr>
      <vt:lpstr>First Byte in Data Transfer on the I2C Bus </vt:lpstr>
      <vt:lpstr>Data transmission in I2C</vt:lpstr>
      <vt:lpstr>Data transmission in I2C</vt:lpstr>
      <vt:lpstr>Data transmission in I2C</vt:lpstr>
      <vt:lpstr>Data transmission in I2C</vt:lpstr>
      <vt:lpstr>Data transmission in I2C</vt:lpstr>
      <vt:lpstr>Data transmission in I2C</vt:lpstr>
      <vt:lpstr>Data transmission in I2C</vt:lpstr>
      <vt:lpstr>ADXL345 Accelerometer</vt:lpstr>
      <vt:lpstr>ADXL345 Accelerometer</vt:lpstr>
      <vt:lpstr>I2C Hardware in ADXL345 Accelerometer</vt:lpstr>
      <vt:lpstr>I2C Hardware in ADXL345 Accelerometer</vt:lpstr>
      <vt:lpstr>INT is in ADXL345 Accelerometer </vt:lpstr>
      <vt:lpstr>INT in ADXL345 Accelerometer </vt:lpstr>
      <vt:lpstr>Addressing in ADXL345 Accelerometer</vt:lpstr>
      <vt:lpstr>I2C Hardware</vt:lpstr>
      <vt:lpstr>I2C Hardware</vt:lpstr>
      <vt:lpstr>I2C Hardware</vt:lpstr>
      <vt:lpstr>I2C Hardware</vt:lpstr>
      <vt:lpstr>I2C Hardware</vt:lpstr>
      <vt:lpstr>I2C Hardware</vt:lpstr>
      <vt:lpstr>I2C Hardware</vt:lpstr>
      <vt:lpstr>Interfacing Guide</vt:lpstr>
      <vt:lpstr>Session – February 8</vt:lpstr>
      <vt:lpstr>ESE 3014    the SPI protocol and establishing communications between devices using SPI</vt:lpstr>
      <vt:lpstr>SPI</vt:lpstr>
      <vt:lpstr>SPI</vt:lpstr>
      <vt:lpstr>SPI</vt:lpstr>
      <vt:lpstr>SPI</vt:lpstr>
      <vt:lpstr>SPI</vt:lpstr>
      <vt:lpstr>SPI</vt:lpstr>
      <vt:lpstr>SPI</vt:lpstr>
      <vt:lpstr>Data transmission in SPI</vt:lpstr>
      <vt:lpstr>Data transmission in SPI</vt:lpstr>
      <vt:lpstr>Data transmission in SPI</vt:lpstr>
      <vt:lpstr>Data transmission in SPI</vt:lpstr>
      <vt:lpstr>Data transmission in SPI</vt:lpstr>
      <vt:lpstr>Data transmission in SPI</vt:lpstr>
      <vt:lpstr>Data transmission in SPI</vt:lpstr>
      <vt:lpstr>Data transmission in SPI</vt:lpstr>
      <vt:lpstr>Data transmission in SPI</vt:lpstr>
      <vt:lpstr>Data transmission in SPI</vt:lpstr>
      <vt:lpstr>Data transmission in SPI</vt:lpstr>
      <vt:lpstr>Data transmission in SPI</vt:lpstr>
      <vt:lpstr>SPI</vt:lpstr>
      <vt:lpstr>SPI</vt:lpstr>
      <vt:lpstr>Advantages of SPI</vt:lpstr>
      <vt:lpstr>Limitations of SPI</vt:lpstr>
      <vt:lpstr>Session – February 22</vt:lpstr>
      <vt:lpstr>Elucidate the UART protocols and establish communications between devices in conjunction with RS-232</vt:lpstr>
      <vt:lpstr>UART</vt:lpstr>
      <vt:lpstr>UART</vt:lpstr>
      <vt:lpstr>Variations and fun times</vt:lpstr>
      <vt:lpstr>UART</vt:lpstr>
      <vt:lpstr>UART</vt:lpstr>
      <vt:lpstr>Protocol</vt:lpstr>
      <vt:lpstr>UART</vt:lpstr>
      <vt:lpstr>UART</vt:lpstr>
      <vt:lpstr>UART</vt:lpstr>
      <vt:lpstr>UART</vt:lpstr>
      <vt:lpstr>UART</vt:lpstr>
      <vt:lpstr>UART</vt:lpstr>
      <vt:lpstr>UART</vt:lpstr>
      <vt:lpstr>Arduino UART</vt:lpstr>
      <vt:lpstr>Arduino UART</vt:lpstr>
      <vt:lpstr>Arduino UART</vt:lpstr>
      <vt:lpstr>Arduino UART</vt:lpstr>
      <vt:lpstr>Rs-232 Standard</vt:lpstr>
      <vt:lpstr>DIFFERENT TYPES OF RS-232 CABLES</vt:lpstr>
      <vt:lpstr>RS-232 pins</vt:lpstr>
      <vt:lpstr>Advantage of RS232</vt:lpstr>
      <vt:lpstr>Disadvantages of RS232</vt:lpstr>
      <vt:lpstr>UART v.s. RS-232</vt:lpstr>
      <vt:lpstr>UART v.s. RS-232</vt:lpstr>
      <vt:lpstr>RS-232 transmission example</vt:lpstr>
      <vt:lpstr>Session – March 1</vt:lpstr>
      <vt:lpstr>Have you already prepared the Components?</vt:lpstr>
      <vt:lpstr> the IrDA infrared protocol and communications between devices using IrDa infrared.</vt:lpstr>
      <vt:lpstr>IrDA</vt:lpstr>
      <vt:lpstr>IrDA</vt:lpstr>
      <vt:lpstr>IrDA</vt:lpstr>
      <vt:lpstr>IrDA</vt:lpstr>
      <vt:lpstr>IrDA</vt:lpstr>
      <vt:lpstr>Layers in IrDA</vt:lpstr>
      <vt:lpstr>Layers in IrDA</vt:lpstr>
      <vt:lpstr>The OSI reference Model in IrDA</vt:lpstr>
      <vt:lpstr>The OSI reference Model</vt:lpstr>
      <vt:lpstr>The OSI reference Model</vt:lpstr>
      <vt:lpstr>The OSI reference Model</vt:lpstr>
      <vt:lpstr>The OSI reference Model</vt:lpstr>
      <vt:lpstr>IrPHY</vt:lpstr>
      <vt:lpstr>IrPHY</vt:lpstr>
      <vt:lpstr>IrPHY</vt:lpstr>
      <vt:lpstr>IrPHY</vt:lpstr>
      <vt:lpstr>IrPHY</vt:lpstr>
      <vt:lpstr>IrPHY</vt:lpstr>
      <vt:lpstr>IrPHY</vt:lpstr>
      <vt:lpstr>IrLAP</vt:lpstr>
      <vt:lpstr>IrLMP</vt:lpstr>
      <vt:lpstr>Tiny TP</vt:lpstr>
      <vt:lpstr>OBEX</vt:lpstr>
      <vt:lpstr> IrDA’s Services</vt:lpstr>
      <vt:lpstr>IrDA’s Services</vt:lpstr>
      <vt:lpstr>IrDA’s Services</vt:lpstr>
      <vt:lpstr>Optocoupler</vt:lpstr>
      <vt:lpstr>Optocoupler</vt:lpstr>
      <vt:lpstr>Optocoupler</vt:lpstr>
      <vt:lpstr>HCPL-2200/2219 Optocouplers</vt:lpstr>
      <vt:lpstr>HCPL-2200/2219 Optocouplers</vt:lpstr>
      <vt:lpstr>HCPL-2200/2219 Optocouplers</vt:lpstr>
      <vt:lpstr>Summary</vt:lpstr>
      <vt:lpstr>Summary</vt:lpstr>
      <vt:lpstr>Session – March 8</vt:lpstr>
      <vt:lpstr> How JTAG works and its purpose in the context of embedded systems</vt:lpstr>
      <vt:lpstr>Attention</vt:lpstr>
      <vt:lpstr>Introduction</vt:lpstr>
      <vt:lpstr>Introduction</vt:lpstr>
      <vt:lpstr>PowerPoint Presentation</vt:lpstr>
      <vt:lpstr>PowerPoint Presentation</vt:lpstr>
      <vt:lpstr>PowerPoint Presentation</vt:lpstr>
      <vt:lpstr>PowerPoint Presentation</vt:lpstr>
      <vt:lpstr>JTAG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Session – March 15</vt:lpstr>
      <vt:lpstr> The USB protocol and communications between devices using USB. </vt:lpstr>
      <vt:lpstr>Introduction</vt:lpstr>
      <vt:lpstr>Physical Interface</vt:lpstr>
      <vt:lpstr>Physical Interface</vt:lpstr>
      <vt:lpstr>Physical Interface</vt:lpstr>
      <vt:lpstr>Physical Interface</vt:lpstr>
      <vt:lpstr>Physical Interface</vt:lpstr>
      <vt:lpstr>Physical Interface</vt:lpstr>
      <vt:lpstr>Physical Interface</vt:lpstr>
      <vt:lpstr>USB Speeds</vt:lpstr>
      <vt:lpstr>USB Speeds</vt:lpstr>
      <vt:lpstr>USB Speeds</vt:lpstr>
      <vt:lpstr>USB Speeds</vt:lpstr>
      <vt:lpstr>USB Speeds</vt:lpstr>
      <vt:lpstr>USB Speeds</vt:lpstr>
      <vt:lpstr>USB Speeds</vt:lpstr>
      <vt:lpstr>USB Speeds</vt:lpstr>
      <vt:lpstr>USB transfers</vt:lpstr>
      <vt:lpstr>USB transfers</vt:lpstr>
      <vt:lpstr>USB transfers</vt:lpstr>
      <vt:lpstr>USB transfers</vt:lpstr>
      <vt:lpstr>USB transfers</vt:lpstr>
      <vt:lpstr>USB connectors</vt:lpstr>
      <vt:lpstr>USB connectors</vt:lpstr>
      <vt:lpstr>USB connectors</vt:lpstr>
      <vt:lpstr>USB connectors</vt:lpstr>
      <vt:lpstr>USB connectors</vt:lpstr>
      <vt:lpstr>USB connectors</vt:lpstr>
      <vt:lpstr>USB protocol</vt:lpstr>
      <vt:lpstr>USB protocol</vt:lpstr>
      <vt:lpstr>USB protocol</vt:lpstr>
      <vt:lpstr>USB protocol</vt:lpstr>
      <vt:lpstr> USB endpoints</vt:lpstr>
      <vt:lpstr> USB endpoints</vt:lpstr>
      <vt:lpstr> USB endpoints</vt:lpstr>
      <vt:lpstr> USB endpoints</vt:lpstr>
      <vt:lpstr> USB descriptors</vt:lpstr>
      <vt:lpstr> USB descriptors</vt:lpstr>
      <vt:lpstr> USB descriptors</vt:lpstr>
      <vt:lpstr>USB Advantages</vt:lpstr>
      <vt:lpstr>USB Disadvantages</vt:lpstr>
      <vt:lpstr>Session – March 22</vt:lpstr>
      <vt:lpstr> The basics of the IEEE 802.3 Ethernet protocol and communications between devices using IEEE 802.3 Ethernet</vt:lpstr>
      <vt:lpstr>LAN</vt:lpstr>
      <vt:lpstr>To examine LAN network</vt:lpstr>
      <vt:lpstr>To examine LAN network</vt:lpstr>
      <vt:lpstr>To examine LAN network</vt:lpstr>
      <vt:lpstr>To examine LAN network</vt:lpstr>
      <vt:lpstr>To examine LAN network</vt:lpstr>
      <vt:lpstr>To examine LAN network</vt:lpstr>
      <vt:lpstr>To examine LAN network</vt:lpstr>
      <vt:lpstr>What is Ethernet?</vt:lpstr>
      <vt:lpstr>PowerPoint Presentation</vt:lpstr>
      <vt:lpstr>IEEE STANDARD FOR LANs</vt:lpstr>
      <vt:lpstr>MAC Sublayer </vt:lpstr>
      <vt:lpstr>OSI Model</vt:lpstr>
      <vt:lpstr>OSI Model</vt:lpstr>
      <vt:lpstr>OSI Model</vt:lpstr>
      <vt:lpstr>OSI Model</vt:lpstr>
      <vt:lpstr>OSI Model</vt:lpstr>
      <vt:lpstr>FRAME FORMAT</vt:lpstr>
      <vt:lpstr>FRAME FORMAT</vt:lpstr>
      <vt:lpstr>FRAME FORMAT</vt:lpstr>
      <vt:lpstr>FRAME LENGTH </vt:lpstr>
      <vt:lpstr>FRAME LENGTH </vt:lpstr>
      <vt:lpstr>ADDRESSING</vt:lpstr>
      <vt:lpstr>ADDRESSING</vt:lpstr>
      <vt:lpstr>ACCESS METHOD:CSMA/CD</vt:lpstr>
      <vt:lpstr>Common Implementation</vt:lpstr>
      <vt:lpstr>10Base5:Thick Internet</vt:lpstr>
      <vt:lpstr>10base2:Thin Internet</vt:lpstr>
      <vt:lpstr>10Base-T:Twister Pair Ethernet</vt:lpstr>
      <vt:lpstr>10Base-F:Fiber Ethernet</vt:lpstr>
      <vt:lpstr>FAST Ethernet</vt:lpstr>
      <vt:lpstr>FAST Ethernet</vt:lpstr>
      <vt:lpstr>FAST Ethernet</vt:lpstr>
      <vt:lpstr>GIGABIT Ethernet</vt:lpstr>
      <vt:lpstr>GIGABIT Ethernet</vt:lpstr>
      <vt:lpstr>GIGABIT Ethernet</vt:lpstr>
      <vt:lpstr>GIGABIT Ethernet</vt:lpstr>
      <vt:lpstr>IEEE STANDARDS:</vt:lpstr>
      <vt:lpstr>IEEE 802</vt:lpstr>
      <vt:lpstr>IEEE 802</vt:lpstr>
      <vt:lpstr>IEEE 802.3</vt:lpstr>
      <vt:lpstr>Session – March 29</vt:lpstr>
      <vt:lpstr>Reference</vt:lpstr>
      <vt:lpstr>Reference</vt:lpstr>
      <vt:lpstr>Reference</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ESE 3014  Embedded System Communication Protocol and Security</dc:title>
  <dc:creator>Linchen</dc:creator>
  <cp:lastModifiedBy>Mike Aleshams</cp:lastModifiedBy>
  <cp:revision>195</cp:revision>
  <dcterms:created xsi:type="dcterms:W3CDTF">2018-01-17T04:17:51Z</dcterms:created>
  <dcterms:modified xsi:type="dcterms:W3CDTF">2021-03-15T21:57:37Z</dcterms:modified>
</cp:coreProperties>
</file>